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2" r:id="rId3"/>
    <p:sldMasterId id="2147483694" r:id="rId4"/>
  </p:sldMasterIdLst>
  <p:notesMasterIdLst>
    <p:notesMasterId r:id="rId112"/>
  </p:notesMasterIdLst>
  <p:sldIdLst>
    <p:sldId id="333" r:id="rId5"/>
    <p:sldId id="257" r:id="rId6"/>
    <p:sldId id="377" r:id="rId7"/>
    <p:sldId id="334" r:id="rId8"/>
    <p:sldId id="335" r:id="rId9"/>
    <p:sldId id="258" r:id="rId10"/>
    <p:sldId id="259" r:id="rId11"/>
    <p:sldId id="262" r:id="rId12"/>
    <p:sldId id="261" r:id="rId13"/>
    <p:sldId id="376" r:id="rId14"/>
    <p:sldId id="336" r:id="rId15"/>
    <p:sldId id="337" r:id="rId16"/>
    <p:sldId id="276" r:id="rId17"/>
    <p:sldId id="374" r:id="rId18"/>
    <p:sldId id="269" r:id="rId19"/>
    <p:sldId id="344" r:id="rId20"/>
    <p:sldId id="264" r:id="rId21"/>
    <p:sldId id="977" r:id="rId22"/>
    <p:sldId id="375" r:id="rId23"/>
    <p:sldId id="346" r:id="rId24"/>
    <p:sldId id="347" r:id="rId25"/>
    <p:sldId id="348" r:id="rId26"/>
    <p:sldId id="281" r:id="rId27"/>
    <p:sldId id="279" r:id="rId28"/>
    <p:sldId id="290" r:id="rId29"/>
    <p:sldId id="291" r:id="rId30"/>
    <p:sldId id="338" r:id="rId31"/>
    <p:sldId id="292" r:id="rId32"/>
    <p:sldId id="293" r:id="rId33"/>
    <p:sldId id="365" r:id="rId34"/>
    <p:sldId id="366" r:id="rId35"/>
    <p:sldId id="367" r:id="rId36"/>
    <p:sldId id="353" r:id="rId37"/>
    <p:sldId id="360" r:id="rId38"/>
    <p:sldId id="979" r:id="rId39"/>
    <p:sldId id="282" r:id="rId40"/>
    <p:sldId id="976" r:id="rId41"/>
    <p:sldId id="339" r:id="rId42"/>
    <p:sldId id="283" r:id="rId43"/>
    <p:sldId id="284" r:id="rId44"/>
    <p:sldId id="980" r:id="rId45"/>
    <p:sldId id="285" r:id="rId46"/>
    <p:sldId id="286" r:id="rId47"/>
    <p:sldId id="277" r:id="rId48"/>
    <p:sldId id="287" r:id="rId49"/>
    <p:sldId id="288" r:id="rId50"/>
    <p:sldId id="294" r:id="rId51"/>
    <p:sldId id="302" r:id="rId52"/>
    <p:sldId id="343" r:id="rId53"/>
    <p:sldId id="341" r:id="rId54"/>
    <p:sldId id="342" r:id="rId55"/>
    <p:sldId id="299" r:id="rId56"/>
    <p:sldId id="300" r:id="rId57"/>
    <p:sldId id="322" r:id="rId58"/>
    <p:sldId id="301" r:id="rId59"/>
    <p:sldId id="303" r:id="rId60"/>
    <p:sldId id="981" r:id="rId61"/>
    <p:sldId id="304" r:id="rId62"/>
    <p:sldId id="371" r:id="rId63"/>
    <p:sldId id="982" r:id="rId64"/>
    <p:sldId id="983" r:id="rId65"/>
    <p:sldId id="984" r:id="rId66"/>
    <p:sldId id="305" r:id="rId67"/>
    <p:sldId id="306" r:id="rId68"/>
    <p:sldId id="309" r:id="rId69"/>
    <p:sldId id="308" r:id="rId70"/>
    <p:sldId id="310" r:id="rId71"/>
    <p:sldId id="311" r:id="rId72"/>
    <p:sldId id="985" r:id="rId73"/>
    <p:sldId id="986" r:id="rId74"/>
    <p:sldId id="987" r:id="rId75"/>
    <p:sldId id="289" r:id="rId76"/>
    <p:sldId id="988" r:id="rId77"/>
    <p:sldId id="989" r:id="rId78"/>
    <p:sldId id="990" r:id="rId79"/>
    <p:sldId id="1019" r:id="rId80"/>
    <p:sldId id="1020" r:id="rId81"/>
    <p:sldId id="1021" r:id="rId82"/>
    <p:sldId id="1022" r:id="rId83"/>
    <p:sldId id="1023" r:id="rId84"/>
    <p:sldId id="1024" r:id="rId85"/>
    <p:sldId id="1025" r:id="rId86"/>
    <p:sldId id="1026" r:id="rId87"/>
    <p:sldId id="1027" r:id="rId88"/>
    <p:sldId id="1028" r:id="rId89"/>
    <p:sldId id="1029" r:id="rId90"/>
    <p:sldId id="1030" r:id="rId91"/>
    <p:sldId id="313" r:id="rId92"/>
    <p:sldId id="315" r:id="rId93"/>
    <p:sldId id="314" r:id="rId94"/>
    <p:sldId id="316" r:id="rId95"/>
    <p:sldId id="317" r:id="rId96"/>
    <p:sldId id="318" r:id="rId97"/>
    <p:sldId id="991" r:id="rId98"/>
    <p:sldId id="319" r:id="rId99"/>
    <p:sldId id="1032" r:id="rId100"/>
    <p:sldId id="320" r:id="rId101"/>
    <p:sldId id="323" r:id="rId102"/>
    <p:sldId id="324" r:id="rId103"/>
    <p:sldId id="325" r:id="rId104"/>
    <p:sldId id="326" r:id="rId105"/>
    <p:sldId id="327" r:id="rId106"/>
    <p:sldId id="328" r:id="rId107"/>
    <p:sldId id="329" r:id="rId108"/>
    <p:sldId id="330" r:id="rId109"/>
    <p:sldId id="331" r:id="rId110"/>
    <p:sldId id="332"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66"/>
    <a:srgbClr val="385723"/>
    <a:srgbClr val="F7921E"/>
    <a:srgbClr val="4BFF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5" d="100"/>
          <a:sy n="105" d="100"/>
        </p:scale>
        <p:origin x="1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id-ID"/>
              <a:t>Pareto </a:t>
            </a:r>
            <a:r>
              <a:rPr lang="en-US"/>
              <a:t>Dies</a:t>
            </a:r>
            <a:r>
              <a:rPr lang="id-ID"/>
              <a:t> Problem (sept)</a:t>
            </a:r>
            <a:endParaRPr lang="en-US"/>
          </a:p>
        </c:rich>
      </c:tx>
      <c:overlay val="0"/>
    </c:title>
    <c:autoTitleDeleted val="0"/>
    <c:plotArea>
      <c:layout>
        <c:manualLayout>
          <c:layoutTarget val="inner"/>
          <c:xMode val="edge"/>
          <c:yMode val="edge"/>
          <c:x val="9.8571741032371027E-2"/>
          <c:y val="0.19495389415282546"/>
          <c:w val="0.77096762904636806"/>
          <c:h val="0.47838154540320582"/>
        </c:manualLayout>
      </c:layout>
      <c:barChart>
        <c:barDir val="col"/>
        <c:grouping val="clustered"/>
        <c:varyColors val="0"/>
        <c:ser>
          <c:idx val="0"/>
          <c:order val="0"/>
          <c:tx>
            <c:strRef>
              <c:f>'Analisa Data'!$B$19</c:f>
              <c:strCache>
                <c:ptCount val="1"/>
                <c:pt idx="0">
                  <c:v>Dies</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'Analisa Data'!$B$20:$B$27</c:f>
              <c:strCache>
                <c:ptCount val="8"/>
                <c:pt idx="0">
                  <c:v>Bracked Comp</c:v>
                </c:pt>
                <c:pt idx="1">
                  <c:v>002-Z18-269E</c:v>
                </c:pt>
                <c:pt idx="2">
                  <c:v>Bracket KLMN</c:v>
                </c:pt>
                <c:pt idx="3">
                  <c:v>Bracket ABCD</c:v>
                </c:pt>
                <c:pt idx="4">
                  <c:v>Plate 008</c:v>
                </c:pt>
                <c:pt idx="5">
                  <c:v>Inner 007</c:v>
                </c:pt>
                <c:pt idx="6">
                  <c:v>Outer 37Z</c:v>
                </c:pt>
                <c:pt idx="7">
                  <c:v>MS 001x</c:v>
                </c:pt>
              </c:strCache>
            </c:strRef>
          </c:cat>
          <c:val>
            <c:numRef>
              <c:f>'Analisa Data'!$K$20:$K$27</c:f>
              <c:numCache>
                <c:formatCode>General</c:formatCode>
                <c:ptCount val="8"/>
                <c:pt idx="0">
                  <c:v>110</c:v>
                </c:pt>
                <c:pt idx="1">
                  <c:v>96</c:v>
                </c:pt>
                <c:pt idx="2">
                  <c:v>85</c:v>
                </c:pt>
                <c:pt idx="3">
                  <c:v>62</c:v>
                </c:pt>
                <c:pt idx="4">
                  <c:v>37</c:v>
                </c:pt>
                <c:pt idx="5">
                  <c:v>11</c:v>
                </c:pt>
                <c:pt idx="6">
                  <c:v>9</c:v>
                </c:pt>
                <c:pt idx="7">
                  <c:v>0</c:v>
                </c:pt>
              </c:numCache>
            </c:numRef>
          </c:val>
          <c:extLst>
            <c:ext xmlns:c16="http://schemas.microsoft.com/office/drawing/2014/chart" uri="{C3380CC4-5D6E-409C-BE32-E72D297353CC}">
              <c16:uniqueId val="{00000000-DF37-4041-AE0F-B2C5C0DC0A76}"/>
            </c:ext>
          </c:extLst>
        </c:ser>
        <c:dLbls>
          <c:showLegendKey val="0"/>
          <c:showVal val="0"/>
          <c:showCatName val="0"/>
          <c:showSerName val="0"/>
          <c:showPercent val="0"/>
          <c:showBubbleSize val="0"/>
        </c:dLbls>
        <c:gapWidth val="150"/>
        <c:axId val="57833344"/>
        <c:axId val="32432128"/>
      </c:barChart>
      <c:lineChart>
        <c:grouping val="stacked"/>
        <c:varyColors val="0"/>
        <c:ser>
          <c:idx val="1"/>
          <c:order val="1"/>
          <c:tx>
            <c:strRef>
              <c:f>'Analisa Data'!$L$19</c:f>
              <c:strCache>
                <c:ptCount val="1"/>
                <c:pt idx="0">
                  <c:v>%</c:v>
                </c:pt>
              </c:strCache>
            </c:strRef>
          </c:tx>
          <c:val>
            <c:numRef>
              <c:f>'Analisa Data'!$L$20:$L$27</c:f>
              <c:numCache>
                <c:formatCode>0%</c:formatCode>
                <c:ptCount val="8"/>
                <c:pt idx="0">
                  <c:v>0.26829268292682928</c:v>
                </c:pt>
                <c:pt idx="1">
                  <c:v>0.50243902439024357</c:v>
                </c:pt>
                <c:pt idx="2">
                  <c:v>0.70975609756097824</c:v>
                </c:pt>
                <c:pt idx="3">
                  <c:v>0.86097560975609988</c:v>
                </c:pt>
                <c:pt idx="4">
                  <c:v>0.95121951219512446</c:v>
                </c:pt>
                <c:pt idx="5">
                  <c:v>0.97804878048780552</c:v>
                </c:pt>
                <c:pt idx="6">
                  <c:v>1</c:v>
                </c:pt>
                <c:pt idx="7">
                  <c:v>1</c:v>
                </c:pt>
              </c:numCache>
            </c:numRef>
          </c:val>
          <c:smooth val="0"/>
          <c:extLst>
            <c:ext xmlns:c16="http://schemas.microsoft.com/office/drawing/2014/chart" uri="{C3380CC4-5D6E-409C-BE32-E72D297353CC}">
              <c16:uniqueId val="{00000001-DF37-4041-AE0F-B2C5C0DC0A76}"/>
            </c:ext>
          </c:extLst>
        </c:ser>
        <c:dLbls>
          <c:showLegendKey val="0"/>
          <c:showVal val="0"/>
          <c:showCatName val="0"/>
          <c:showSerName val="0"/>
          <c:showPercent val="0"/>
          <c:showBubbleSize val="0"/>
        </c:dLbls>
        <c:marker val="1"/>
        <c:smooth val="0"/>
        <c:axId val="32435200"/>
        <c:axId val="32433664"/>
      </c:lineChart>
      <c:catAx>
        <c:axId val="57833344"/>
        <c:scaling>
          <c:orientation val="minMax"/>
        </c:scaling>
        <c:delete val="0"/>
        <c:axPos val="b"/>
        <c:numFmt formatCode="General" sourceLinked="0"/>
        <c:majorTickMark val="out"/>
        <c:minorTickMark val="none"/>
        <c:tickLblPos val="nextTo"/>
        <c:crossAx val="32432128"/>
        <c:crosses val="autoZero"/>
        <c:auto val="1"/>
        <c:lblAlgn val="ctr"/>
        <c:lblOffset val="100"/>
        <c:noMultiLvlLbl val="0"/>
      </c:catAx>
      <c:valAx>
        <c:axId val="32432128"/>
        <c:scaling>
          <c:orientation val="minMax"/>
        </c:scaling>
        <c:delete val="0"/>
        <c:axPos val="l"/>
        <c:majorGridlines/>
        <c:numFmt formatCode="General" sourceLinked="1"/>
        <c:majorTickMark val="out"/>
        <c:minorTickMark val="none"/>
        <c:tickLblPos val="nextTo"/>
        <c:crossAx val="57833344"/>
        <c:crosses val="autoZero"/>
        <c:crossBetween val="between"/>
      </c:valAx>
      <c:valAx>
        <c:axId val="32433664"/>
        <c:scaling>
          <c:orientation val="minMax"/>
        </c:scaling>
        <c:delete val="0"/>
        <c:axPos val="r"/>
        <c:numFmt formatCode="0%" sourceLinked="1"/>
        <c:majorTickMark val="out"/>
        <c:minorTickMark val="none"/>
        <c:tickLblPos val="nextTo"/>
        <c:crossAx val="32435200"/>
        <c:crosses val="max"/>
        <c:crossBetween val="between"/>
      </c:valAx>
      <c:catAx>
        <c:axId val="32435200"/>
        <c:scaling>
          <c:orientation val="minMax"/>
        </c:scaling>
        <c:delete val="1"/>
        <c:axPos val="b"/>
        <c:majorTickMark val="out"/>
        <c:minorTickMark val="none"/>
        <c:tickLblPos val="none"/>
        <c:crossAx val="32433664"/>
        <c:crosses val="autoZero"/>
        <c:auto val="1"/>
        <c:lblAlgn val="ctr"/>
        <c:lblOffset val="100"/>
        <c:noMultiLvlLbl val="0"/>
      </c:catAx>
    </c:plotArea>
    <c:legend>
      <c:legendPos val="r"/>
      <c:layout>
        <c:manualLayout>
          <c:xMode val="edge"/>
          <c:yMode val="edge"/>
          <c:x val="0.85186111111111162"/>
          <c:y val="0.80766587233372478"/>
          <c:w val="0.13147222222222221"/>
          <c:h val="0.16756363540847388"/>
        </c:manualLayout>
      </c:layout>
      <c:overlay val="0"/>
    </c:legend>
    <c:plotVisOnly val="1"/>
    <c:dispBlanksAs val="zero"/>
    <c:showDLblsOverMax val="0"/>
  </c:chart>
  <c:spPr>
    <a:ln>
      <a:solidFill>
        <a:schemeClr val="accent5">
          <a:lumMod val="50000"/>
        </a:schemeClr>
      </a:solidFill>
    </a:ln>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98C56-8632-41A9-ADAD-AE88D0CB3485}" type="doc">
      <dgm:prSet loTypeId="urn:microsoft.com/office/officeart/2005/8/layout/pyramid3" loCatId="pyramid" qsTypeId="urn:microsoft.com/office/officeart/2005/8/quickstyle/simple1" qsCatId="simple" csTypeId="urn:microsoft.com/office/officeart/2005/8/colors/colorful4" csCatId="colorful" phldr="1"/>
      <dgm:spPr/>
    </dgm:pt>
    <dgm:pt modelId="{77F1AD8C-7349-42F4-AEEF-E14AF155B4F0}">
      <dgm:prSet phldrT="[Text]" custT="1"/>
      <dgm:spPr/>
      <dgm:t>
        <a:bodyPr/>
        <a:lstStyle/>
        <a:p>
          <a:r>
            <a:rPr lang="en-US" sz="1400" dirty="0" err="1">
              <a:solidFill>
                <a:schemeClr val="bg1"/>
              </a:solidFill>
            </a:rPr>
            <a:t>Eliminasi</a:t>
          </a:r>
          <a:endParaRPr lang="en-US" sz="1400" dirty="0">
            <a:solidFill>
              <a:schemeClr val="bg1"/>
            </a:solidFill>
          </a:endParaRPr>
        </a:p>
      </dgm:t>
    </dgm:pt>
    <dgm:pt modelId="{07BBBC32-9A9C-4116-8E43-D18F0EE07DDF}" type="parTrans" cxnId="{2F730F9D-E6B3-45A8-B4FF-14FA3F6BE776}">
      <dgm:prSet/>
      <dgm:spPr/>
      <dgm:t>
        <a:bodyPr/>
        <a:lstStyle/>
        <a:p>
          <a:endParaRPr lang="en-US" sz="1400">
            <a:solidFill>
              <a:schemeClr val="bg1"/>
            </a:solidFill>
          </a:endParaRPr>
        </a:p>
      </dgm:t>
    </dgm:pt>
    <dgm:pt modelId="{8086FF6D-9A5A-49E5-A4C3-3345790AFBEF}" type="sibTrans" cxnId="{2F730F9D-E6B3-45A8-B4FF-14FA3F6BE776}">
      <dgm:prSet/>
      <dgm:spPr/>
      <dgm:t>
        <a:bodyPr/>
        <a:lstStyle/>
        <a:p>
          <a:endParaRPr lang="en-US" sz="1400">
            <a:solidFill>
              <a:schemeClr val="bg1"/>
            </a:solidFill>
          </a:endParaRPr>
        </a:p>
      </dgm:t>
    </dgm:pt>
    <dgm:pt modelId="{888DF64E-A1E4-4FA6-8203-0DD13AD2D7A9}">
      <dgm:prSet phldrT="[Text]" custT="1"/>
      <dgm:spPr/>
      <dgm:t>
        <a:bodyPr/>
        <a:lstStyle/>
        <a:p>
          <a:r>
            <a:rPr lang="en-US" sz="1400" dirty="0" err="1">
              <a:solidFill>
                <a:schemeClr val="bg1"/>
              </a:solidFill>
            </a:rPr>
            <a:t>Subtitusi</a:t>
          </a:r>
          <a:endParaRPr lang="en-US" sz="1400" dirty="0">
            <a:solidFill>
              <a:schemeClr val="bg1"/>
            </a:solidFill>
          </a:endParaRPr>
        </a:p>
      </dgm:t>
    </dgm:pt>
    <dgm:pt modelId="{EBFE8B47-D7DE-4154-A3BA-3191282BF633}" type="parTrans" cxnId="{9EB5DA6F-DF3B-4D24-AB10-D2BD6A6E03A4}">
      <dgm:prSet/>
      <dgm:spPr/>
      <dgm:t>
        <a:bodyPr/>
        <a:lstStyle/>
        <a:p>
          <a:endParaRPr lang="en-US" sz="1400">
            <a:solidFill>
              <a:schemeClr val="bg1"/>
            </a:solidFill>
          </a:endParaRPr>
        </a:p>
      </dgm:t>
    </dgm:pt>
    <dgm:pt modelId="{782F4274-DB27-46A2-A511-BA9199B1FD37}" type="sibTrans" cxnId="{9EB5DA6F-DF3B-4D24-AB10-D2BD6A6E03A4}">
      <dgm:prSet/>
      <dgm:spPr/>
      <dgm:t>
        <a:bodyPr/>
        <a:lstStyle/>
        <a:p>
          <a:endParaRPr lang="en-US" sz="1400">
            <a:solidFill>
              <a:schemeClr val="bg1"/>
            </a:solidFill>
          </a:endParaRPr>
        </a:p>
      </dgm:t>
    </dgm:pt>
    <dgm:pt modelId="{97693935-BF76-4316-A14A-2F0E496B95E3}">
      <dgm:prSet phldrT="[Text]" custT="1"/>
      <dgm:spPr/>
      <dgm:t>
        <a:bodyPr/>
        <a:lstStyle/>
        <a:p>
          <a:r>
            <a:rPr lang="en-US" sz="1400" dirty="0" err="1">
              <a:solidFill>
                <a:schemeClr val="bg1"/>
              </a:solidFill>
            </a:rPr>
            <a:t>Rekayasa</a:t>
          </a:r>
          <a:r>
            <a:rPr lang="en-US" sz="1400" dirty="0">
              <a:solidFill>
                <a:schemeClr val="bg1"/>
              </a:solidFill>
            </a:rPr>
            <a:t> </a:t>
          </a:r>
          <a:r>
            <a:rPr lang="en-US" sz="1400" dirty="0" err="1">
              <a:solidFill>
                <a:schemeClr val="bg1"/>
              </a:solidFill>
            </a:rPr>
            <a:t>Teknik</a:t>
          </a:r>
          <a:endParaRPr lang="en-US" sz="1400" dirty="0">
            <a:solidFill>
              <a:schemeClr val="bg1"/>
            </a:solidFill>
          </a:endParaRPr>
        </a:p>
      </dgm:t>
    </dgm:pt>
    <dgm:pt modelId="{5EB972E1-6404-47D4-8BCF-7EAD4C069AAB}" type="parTrans" cxnId="{10679EC8-94E2-4147-896E-FAB61E939599}">
      <dgm:prSet/>
      <dgm:spPr/>
      <dgm:t>
        <a:bodyPr/>
        <a:lstStyle/>
        <a:p>
          <a:endParaRPr lang="en-US" sz="1400">
            <a:solidFill>
              <a:schemeClr val="bg1"/>
            </a:solidFill>
          </a:endParaRPr>
        </a:p>
      </dgm:t>
    </dgm:pt>
    <dgm:pt modelId="{328FDE86-0A24-4F23-B838-E8C5C0BFAF85}" type="sibTrans" cxnId="{10679EC8-94E2-4147-896E-FAB61E939599}">
      <dgm:prSet/>
      <dgm:spPr/>
      <dgm:t>
        <a:bodyPr/>
        <a:lstStyle/>
        <a:p>
          <a:endParaRPr lang="en-US" sz="1400">
            <a:solidFill>
              <a:schemeClr val="bg1"/>
            </a:solidFill>
          </a:endParaRPr>
        </a:p>
      </dgm:t>
    </dgm:pt>
    <dgm:pt modelId="{ADB2BA22-E74C-4A7B-8F37-7B35443C2F9D}">
      <dgm:prSet phldrT="[Text]" custT="1"/>
      <dgm:spPr/>
      <dgm:t>
        <a:bodyPr/>
        <a:lstStyle/>
        <a:p>
          <a:r>
            <a:rPr lang="en-US" sz="1200" dirty="0" err="1">
              <a:solidFill>
                <a:schemeClr val="bg1"/>
              </a:solidFill>
            </a:rPr>
            <a:t>Administratif</a:t>
          </a:r>
          <a:endParaRPr lang="en-US" sz="1200" dirty="0">
            <a:solidFill>
              <a:schemeClr val="bg1"/>
            </a:solidFill>
          </a:endParaRPr>
        </a:p>
      </dgm:t>
    </dgm:pt>
    <dgm:pt modelId="{CCE8C8D4-EED6-46F7-A339-55D9D1B4DDB1}" type="parTrans" cxnId="{DE7B3CDF-60A1-458A-8098-F0F532BD294C}">
      <dgm:prSet/>
      <dgm:spPr/>
      <dgm:t>
        <a:bodyPr/>
        <a:lstStyle/>
        <a:p>
          <a:endParaRPr lang="en-US" sz="1400">
            <a:solidFill>
              <a:schemeClr val="bg1"/>
            </a:solidFill>
          </a:endParaRPr>
        </a:p>
      </dgm:t>
    </dgm:pt>
    <dgm:pt modelId="{E751D2CB-D536-4CF5-9198-36222B7D0C99}" type="sibTrans" cxnId="{DE7B3CDF-60A1-458A-8098-F0F532BD294C}">
      <dgm:prSet/>
      <dgm:spPr/>
      <dgm:t>
        <a:bodyPr/>
        <a:lstStyle/>
        <a:p>
          <a:endParaRPr lang="en-US" sz="1400">
            <a:solidFill>
              <a:schemeClr val="bg1"/>
            </a:solidFill>
          </a:endParaRPr>
        </a:p>
      </dgm:t>
    </dgm:pt>
    <dgm:pt modelId="{7A246207-5740-4B17-9D50-7BCC60C66FD7}">
      <dgm:prSet phldrT="[Text]" custT="1"/>
      <dgm:spPr/>
      <dgm:t>
        <a:bodyPr/>
        <a:lstStyle/>
        <a:p>
          <a:r>
            <a:rPr lang="en-US" sz="1000" dirty="0">
              <a:solidFill>
                <a:schemeClr val="bg1"/>
              </a:solidFill>
            </a:rPr>
            <a:t>APD</a:t>
          </a:r>
        </a:p>
      </dgm:t>
    </dgm:pt>
    <dgm:pt modelId="{7B381C86-C5AD-4235-A369-6A38839DD9B6}" type="parTrans" cxnId="{192DF8D0-59DF-4FC0-88E5-96736F2E368F}">
      <dgm:prSet/>
      <dgm:spPr/>
      <dgm:t>
        <a:bodyPr/>
        <a:lstStyle/>
        <a:p>
          <a:endParaRPr lang="en-US" sz="1400">
            <a:solidFill>
              <a:schemeClr val="bg1"/>
            </a:solidFill>
          </a:endParaRPr>
        </a:p>
      </dgm:t>
    </dgm:pt>
    <dgm:pt modelId="{3E3CDF92-DBFC-41AA-8A94-5EEF9208B6C0}" type="sibTrans" cxnId="{192DF8D0-59DF-4FC0-88E5-96736F2E368F}">
      <dgm:prSet/>
      <dgm:spPr/>
      <dgm:t>
        <a:bodyPr/>
        <a:lstStyle/>
        <a:p>
          <a:endParaRPr lang="en-US" sz="1400">
            <a:solidFill>
              <a:schemeClr val="bg1"/>
            </a:solidFill>
          </a:endParaRPr>
        </a:p>
      </dgm:t>
    </dgm:pt>
    <dgm:pt modelId="{647F59E3-C6DB-489F-8C93-765101B5727D}" type="pres">
      <dgm:prSet presAssocID="{92A98C56-8632-41A9-ADAD-AE88D0CB3485}" presName="Name0" presStyleCnt="0">
        <dgm:presLayoutVars>
          <dgm:dir/>
          <dgm:animLvl val="lvl"/>
          <dgm:resizeHandles val="exact"/>
        </dgm:presLayoutVars>
      </dgm:prSet>
      <dgm:spPr/>
    </dgm:pt>
    <dgm:pt modelId="{8D5D9D9D-79D4-419A-A1A6-4B2E666FF6AF}" type="pres">
      <dgm:prSet presAssocID="{77F1AD8C-7349-42F4-AEEF-E14AF155B4F0}" presName="Name8" presStyleCnt="0"/>
      <dgm:spPr/>
    </dgm:pt>
    <dgm:pt modelId="{AF30AB1C-E53D-49E5-987E-3A966D3C2540}" type="pres">
      <dgm:prSet presAssocID="{77F1AD8C-7349-42F4-AEEF-E14AF155B4F0}" presName="level" presStyleLbl="node1" presStyleIdx="0" presStyleCnt="5" custLinFactNeighborX="653" custLinFactNeighborY="-11314">
        <dgm:presLayoutVars>
          <dgm:chMax val="1"/>
          <dgm:bulletEnabled val="1"/>
        </dgm:presLayoutVars>
      </dgm:prSet>
      <dgm:spPr/>
    </dgm:pt>
    <dgm:pt modelId="{9E026DB0-4566-4510-97C8-52307CF8A5B5}" type="pres">
      <dgm:prSet presAssocID="{77F1AD8C-7349-42F4-AEEF-E14AF155B4F0}" presName="levelTx" presStyleLbl="revTx" presStyleIdx="0" presStyleCnt="0">
        <dgm:presLayoutVars>
          <dgm:chMax val="1"/>
          <dgm:bulletEnabled val="1"/>
        </dgm:presLayoutVars>
      </dgm:prSet>
      <dgm:spPr/>
    </dgm:pt>
    <dgm:pt modelId="{15CDE219-F562-427F-BA62-C32ADFCDB2F4}" type="pres">
      <dgm:prSet presAssocID="{888DF64E-A1E4-4FA6-8203-0DD13AD2D7A9}" presName="Name8" presStyleCnt="0"/>
      <dgm:spPr/>
    </dgm:pt>
    <dgm:pt modelId="{224A7509-2ACD-4E40-8E90-F8CF8055122C}" type="pres">
      <dgm:prSet presAssocID="{888DF64E-A1E4-4FA6-8203-0DD13AD2D7A9}" presName="level" presStyleLbl="node1" presStyleIdx="1" presStyleCnt="5">
        <dgm:presLayoutVars>
          <dgm:chMax val="1"/>
          <dgm:bulletEnabled val="1"/>
        </dgm:presLayoutVars>
      </dgm:prSet>
      <dgm:spPr/>
    </dgm:pt>
    <dgm:pt modelId="{5FD8F46C-6005-4C86-AD7F-A3B09D33CBD3}" type="pres">
      <dgm:prSet presAssocID="{888DF64E-A1E4-4FA6-8203-0DD13AD2D7A9}" presName="levelTx" presStyleLbl="revTx" presStyleIdx="0" presStyleCnt="0">
        <dgm:presLayoutVars>
          <dgm:chMax val="1"/>
          <dgm:bulletEnabled val="1"/>
        </dgm:presLayoutVars>
      </dgm:prSet>
      <dgm:spPr/>
    </dgm:pt>
    <dgm:pt modelId="{F28DDB36-A9D2-4D93-BD83-076D7D959B26}" type="pres">
      <dgm:prSet presAssocID="{97693935-BF76-4316-A14A-2F0E496B95E3}" presName="Name8" presStyleCnt="0"/>
      <dgm:spPr/>
    </dgm:pt>
    <dgm:pt modelId="{DAB86D7B-4E8C-4C80-B261-17EF5728DCE8}" type="pres">
      <dgm:prSet presAssocID="{97693935-BF76-4316-A14A-2F0E496B95E3}" presName="level" presStyleLbl="node1" presStyleIdx="2" presStyleCnt="5">
        <dgm:presLayoutVars>
          <dgm:chMax val="1"/>
          <dgm:bulletEnabled val="1"/>
        </dgm:presLayoutVars>
      </dgm:prSet>
      <dgm:spPr/>
    </dgm:pt>
    <dgm:pt modelId="{E1F7258A-5E58-4FCB-B988-460994DF4034}" type="pres">
      <dgm:prSet presAssocID="{97693935-BF76-4316-A14A-2F0E496B95E3}" presName="levelTx" presStyleLbl="revTx" presStyleIdx="0" presStyleCnt="0">
        <dgm:presLayoutVars>
          <dgm:chMax val="1"/>
          <dgm:bulletEnabled val="1"/>
        </dgm:presLayoutVars>
      </dgm:prSet>
      <dgm:spPr/>
    </dgm:pt>
    <dgm:pt modelId="{87FF712D-7FD4-4F85-A576-2646AA79A881}" type="pres">
      <dgm:prSet presAssocID="{ADB2BA22-E74C-4A7B-8F37-7B35443C2F9D}" presName="Name8" presStyleCnt="0"/>
      <dgm:spPr/>
    </dgm:pt>
    <dgm:pt modelId="{71DC32BA-7EF2-4E9E-8907-F20513380057}" type="pres">
      <dgm:prSet presAssocID="{ADB2BA22-E74C-4A7B-8F37-7B35443C2F9D}" presName="level" presStyleLbl="node1" presStyleIdx="3" presStyleCnt="5">
        <dgm:presLayoutVars>
          <dgm:chMax val="1"/>
          <dgm:bulletEnabled val="1"/>
        </dgm:presLayoutVars>
      </dgm:prSet>
      <dgm:spPr/>
    </dgm:pt>
    <dgm:pt modelId="{FA8280CC-D868-482E-B307-37097FC609DC}" type="pres">
      <dgm:prSet presAssocID="{ADB2BA22-E74C-4A7B-8F37-7B35443C2F9D}" presName="levelTx" presStyleLbl="revTx" presStyleIdx="0" presStyleCnt="0">
        <dgm:presLayoutVars>
          <dgm:chMax val="1"/>
          <dgm:bulletEnabled val="1"/>
        </dgm:presLayoutVars>
      </dgm:prSet>
      <dgm:spPr/>
    </dgm:pt>
    <dgm:pt modelId="{2AE8BE81-C679-4EB5-9757-A6C8CBF8BC47}" type="pres">
      <dgm:prSet presAssocID="{7A246207-5740-4B17-9D50-7BCC60C66FD7}" presName="Name8" presStyleCnt="0"/>
      <dgm:spPr/>
    </dgm:pt>
    <dgm:pt modelId="{DAF4DE93-13EC-4658-824C-E399296A724A}" type="pres">
      <dgm:prSet presAssocID="{7A246207-5740-4B17-9D50-7BCC60C66FD7}" presName="level" presStyleLbl="node1" presStyleIdx="4" presStyleCnt="5">
        <dgm:presLayoutVars>
          <dgm:chMax val="1"/>
          <dgm:bulletEnabled val="1"/>
        </dgm:presLayoutVars>
      </dgm:prSet>
      <dgm:spPr/>
    </dgm:pt>
    <dgm:pt modelId="{A4E30B81-B546-45FE-B66E-137E7CD2A5BA}" type="pres">
      <dgm:prSet presAssocID="{7A246207-5740-4B17-9D50-7BCC60C66FD7}" presName="levelTx" presStyleLbl="revTx" presStyleIdx="0" presStyleCnt="0">
        <dgm:presLayoutVars>
          <dgm:chMax val="1"/>
          <dgm:bulletEnabled val="1"/>
        </dgm:presLayoutVars>
      </dgm:prSet>
      <dgm:spPr/>
    </dgm:pt>
  </dgm:ptLst>
  <dgm:cxnLst>
    <dgm:cxn modelId="{7190FA08-8104-42C4-A472-FCA80958D0A2}" type="presOf" srcId="{ADB2BA22-E74C-4A7B-8F37-7B35443C2F9D}" destId="{FA8280CC-D868-482E-B307-37097FC609DC}" srcOrd="1" destOrd="0" presId="urn:microsoft.com/office/officeart/2005/8/layout/pyramid3"/>
    <dgm:cxn modelId="{6FE78F67-12E7-4669-A6F5-88D4818A9F08}" type="presOf" srcId="{97693935-BF76-4316-A14A-2F0E496B95E3}" destId="{DAB86D7B-4E8C-4C80-B261-17EF5728DCE8}" srcOrd="0" destOrd="0" presId="urn:microsoft.com/office/officeart/2005/8/layout/pyramid3"/>
    <dgm:cxn modelId="{4373156D-530F-4FEB-AD59-0A4AACFAE89A}" type="presOf" srcId="{77F1AD8C-7349-42F4-AEEF-E14AF155B4F0}" destId="{AF30AB1C-E53D-49E5-987E-3A966D3C2540}" srcOrd="0" destOrd="0" presId="urn:microsoft.com/office/officeart/2005/8/layout/pyramid3"/>
    <dgm:cxn modelId="{9EB5DA6F-DF3B-4D24-AB10-D2BD6A6E03A4}" srcId="{92A98C56-8632-41A9-ADAD-AE88D0CB3485}" destId="{888DF64E-A1E4-4FA6-8203-0DD13AD2D7A9}" srcOrd="1" destOrd="0" parTransId="{EBFE8B47-D7DE-4154-A3BA-3191282BF633}" sibTransId="{782F4274-DB27-46A2-A511-BA9199B1FD37}"/>
    <dgm:cxn modelId="{56F1447F-1D55-4742-B9D2-0679FA54ED0A}" type="presOf" srcId="{888DF64E-A1E4-4FA6-8203-0DD13AD2D7A9}" destId="{5FD8F46C-6005-4C86-AD7F-A3B09D33CBD3}" srcOrd="1" destOrd="0" presId="urn:microsoft.com/office/officeart/2005/8/layout/pyramid3"/>
    <dgm:cxn modelId="{EA799987-2C54-4BE6-9478-F10831CD2D7A}" type="presOf" srcId="{ADB2BA22-E74C-4A7B-8F37-7B35443C2F9D}" destId="{71DC32BA-7EF2-4E9E-8907-F20513380057}" srcOrd="0" destOrd="0" presId="urn:microsoft.com/office/officeart/2005/8/layout/pyramid3"/>
    <dgm:cxn modelId="{2F730F9D-E6B3-45A8-B4FF-14FA3F6BE776}" srcId="{92A98C56-8632-41A9-ADAD-AE88D0CB3485}" destId="{77F1AD8C-7349-42F4-AEEF-E14AF155B4F0}" srcOrd="0" destOrd="0" parTransId="{07BBBC32-9A9C-4116-8E43-D18F0EE07DDF}" sibTransId="{8086FF6D-9A5A-49E5-A4C3-3345790AFBEF}"/>
    <dgm:cxn modelId="{272AB9B1-979C-4044-A71E-8C155401C92E}" type="presOf" srcId="{92A98C56-8632-41A9-ADAD-AE88D0CB3485}" destId="{647F59E3-C6DB-489F-8C93-765101B5727D}" srcOrd="0" destOrd="0" presId="urn:microsoft.com/office/officeart/2005/8/layout/pyramid3"/>
    <dgm:cxn modelId="{F118C2C2-51C7-4C11-B182-5919ECE9FC6D}" type="presOf" srcId="{888DF64E-A1E4-4FA6-8203-0DD13AD2D7A9}" destId="{224A7509-2ACD-4E40-8E90-F8CF8055122C}" srcOrd="0" destOrd="0" presId="urn:microsoft.com/office/officeart/2005/8/layout/pyramid3"/>
    <dgm:cxn modelId="{4905F9C4-F05E-4D73-9A25-CCCD560D1248}" type="presOf" srcId="{7A246207-5740-4B17-9D50-7BCC60C66FD7}" destId="{DAF4DE93-13EC-4658-824C-E399296A724A}" srcOrd="0" destOrd="0" presId="urn:microsoft.com/office/officeart/2005/8/layout/pyramid3"/>
    <dgm:cxn modelId="{10679EC8-94E2-4147-896E-FAB61E939599}" srcId="{92A98C56-8632-41A9-ADAD-AE88D0CB3485}" destId="{97693935-BF76-4316-A14A-2F0E496B95E3}" srcOrd="2" destOrd="0" parTransId="{5EB972E1-6404-47D4-8BCF-7EAD4C069AAB}" sibTransId="{328FDE86-0A24-4F23-B838-E8C5C0BFAF85}"/>
    <dgm:cxn modelId="{192DF8D0-59DF-4FC0-88E5-96736F2E368F}" srcId="{92A98C56-8632-41A9-ADAD-AE88D0CB3485}" destId="{7A246207-5740-4B17-9D50-7BCC60C66FD7}" srcOrd="4" destOrd="0" parTransId="{7B381C86-C5AD-4235-A369-6A38839DD9B6}" sibTransId="{3E3CDF92-DBFC-41AA-8A94-5EEF9208B6C0}"/>
    <dgm:cxn modelId="{6B564BD8-364A-42A5-8183-E3E397D8A252}" type="presOf" srcId="{97693935-BF76-4316-A14A-2F0E496B95E3}" destId="{E1F7258A-5E58-4FCB-B988-460994DF4034}" srcOrd="1" destOrd="0" presId="urn:microsoft.com/office/officeart/2005/8/layout/pyramid3"/>
    <dgm:cxn modelId="{6E9AECDD-F3ED-4EC0-8724-9FEF39006C17}" type="presOf" srcId="{77F1AD8C-7349-42F4-AEEF-E14AF155B4F0}" destId="{9E026DB0-4566-4510-97C8-52307CF8A5B5}" srcOrd="1" destOrd="0" presId="urn:microsoft.com/office/officeart/2005/8/layout/pyramid3"/>
    <dgm:cxn modelId="{DE7B3CDF-60A1-458A-8098-F0F532BD294C}" srcId="{92A98C56-8632-41A9-ADAD-AE88D0CB3485}" destId="{ADB2BA22-E74C-4A7B-8F37-7B35443C2F9D}" srcOrd="3" destOrd="0" parTransId="{CCE8C8D4-EED6-46F7-A339-55D9D1B4DDB1}" sibTransId="{E751D2CB-D536-4CF5-9198-36222B7D0C99}"/>
    <dgm:cxn modelId="{465B1AF8-F450-46C7-8103-89D5641FBB31}" type="presOf" srcId="{7A246207-5740-4B17-9D50-7BCC60C66FD7}" destId="{A4E30B81-B546-45FE-B66E-137E7CD2A5BA}" srcOrd="1" destOrd="0" presId="urn:microsoft.com/office/officeart/2005/8/layout/pyramid3"/>
    <dgm:cxn modelId="{03D70CF2-955D-4B57-A8E3-68D314276E17}" type="presParOf" srcId="{647F59E3-C6DB-489F-8C93-765101B5727D}" destId="{8D5D9D9D-79D4-419A-A1A6-4B2E666FF6AF}" srcOrd="0" destOrd="0" presId="urn:microsoft.com/office/officeart/2005/8/layout/pyramid3"/>
    <dgm:cxn modelId="{EE813137-2D75-47E9-AD70-9AA3B9BED881}" type="presParOf" srcId="{8D5D9D9D-79D4-419A-A1A6-4B2E666FF6AF}" destId="{AF30AB1C-E53D-49E5-987E-3A966D3C2540}" srcOrd="0" destOrd="0" presId="urn:microsoft.com/office/officeart/2005/8/layout/pyramid3"/>
    <dgm:cxn modelId="{0FA4B0B4-6905-4BC2-ADB6-29666E831CBD}" type="presParOf" srcId="{8D5D9D9D-79D4-419A-A1A6-4B2E666FF6AF}" destId="{9E026DB0-4566-4510-97C8-52307CF8A5B5}" srcOrd="1" destOrd="0" presId="urn:microsoft.com/office/officeart/2005/8/layout/pyramid3"/>
    <dgm:cxn modelId="{58D6ECFE-86D9-4259-8D41-FD04B47284FC}" type="presParOf" srcId="{647F59E3-C6DB-489F-8C93-765101B5727D}" destId="{15CDE219-F562-427F-BA62-C32ADFCDB2F4}" srcOrd="1" destOrd="0" presId="urn:microsoft.com/office/officeart/2005/8/layout/pyramid3"/>
    <dgm:cxn modelId="{C7F19F62-50A4-44AF-A429-D748DA32FD56}" type="presParOf" srcId="{15CDE219-F562-427F-BA62-C32ADFCDB2F4}" destId="{224A7509-2ACD-4E40-8E90-F8CF8055122C}" srcOrd="0" destOrd="0" presId="urn:microsoft.com/office/officeart/2005/8/layout/pyramid3"/>
    <dgm:cxn modelId="{124D2423-D1BD-4EBB-B41D-FE217C89E3B1}" type="presParOf" srcId="{15CDE219-F562-427F-BA62-C32ADFCDB2F4}" destId="{5FD8F46C-6005-4C86-AD7F-A3B09D33CBD3}" srcOrd="1" destOrd="0" presId="urn:microsoft.com/office/officeart/2005/8/layout/pyramid3"/>
    <dgm:cxn modelId="{B1B8E7DE-8D38-4F16-969E-897DBDA8BBC4}" type="presParOf" srcId="{647F59E3-C6DB-489F-8C93-765101B5727D}" destId="{F28DDB36-A9D2-4D93-BD83-076D7D959B26}" srcOrd="2" destOrd="0" presId="urn:microsoft.com/office/officeart/2005/8/layout/pyramid3"/>
    <dgm:cxn modelId="{B5A60207-6E97-4E18-86E6-51787C829F18}" type="presParOf" srcId="{F28DDB36-A9D2-4D93-BD83-076D7D959B26}" destId="{DAB86D7B-4E8C-4C80-B261-17EF5728DCE8}" srcOrd="0" destOrd="0" presId="urn:microsoft.com/office/officeart/2005/8/layout/pyramid3"/>
    <dgm:cxn modelId="{2E876770-792B-409B-AFE8-A7BD21A64552}" type="presParOf" srcId="{F28DDB36-A9D2-4D93-BD83-076D7D959B26}" destId="{E1F7258A-5E58-4FCB-B988-460994DF4034}" srcOrd="1" destOrd="0" presId="urn:microsoft.com/office/officeart/2005/8/layout/pyramid3"/>
    <dgm:cxn modelId="{94C630B1-8F5A-459D-BFFE-B09349F732AF}" type="presParOf" srcId="{647F59E3-C6DB-489F-8C93-765101B5727D}" destId="{87FF712D-7FD4-4F85-A576-2646AA79A881}" srcOrd="3" destOrd="0" presId="urn:microsoft.com/office/officeart/2005/8/layout/pyramid3"/>
    <dgm:cxn modelId="{81C963FD-2736-4A44-9CAE-AF5476B89D49}" type="presParOf" srcId="{87FF712D-7FD4-4F85-A576-2646AA79A881}" destId="{71DC32BA-7EF2-4E9E-8907-F20513380057}" srcOrd="0" destOrd="0" presId="urn:microsoft.com/office/officeart/2005/8/layout/pyramid3"/>
    <dgm:cxn modelId="{AD2C402C-3D5D-4001-934E-CB9BCD7F61F4}" type="presParOf" srcId="{87FF712D-7FD4-4F85-A576-2646AA79A881}" destId="{FA8280CC-D868-482E-B307-37097FC609DC}" srcOrd="1" destOrd="0" presId="urn:microsoft.com/office/officeart/2005/8/layout/pyramid3"/>
    <dgm:cxn modelId="{46384163-6E66-469D-9EDC-30286DB5F7BA}" type="presParOf" srcId="{647F59E3-C6DB-489F-8C93-765101B5727D}" destId="{2AE8BE81-C679-4EB5-9757-A6C8CBF8BC47}" srcOrd="4" destOrd="0" presId="urn:microsoft.com/office/officeart/2005/8/layout/pyramid3"/>
    <dgm:cxn modelId="{151562DA-1663-4180-9DFE-DC6B383E0C08}" type="presParOf" srcId="{2AE8BE81-C679-4EB5-9757-A6C8CBF8BC47}" destId="{DAF4DE93-13EC-4658-824C-E399296A724A}" srcOrd="0" destOrd="0" presId="urn:microsoft.com/office/officeart/2005/8/layout/pyramid3"/>
    <dgm:cxn modelId="{C3D34F59-FB63-40FB-8A13-EBBA32FBB188}" type="presParOf" srcId="{2AE8BE81-C679-4EB5-9757-A6C8CBF8BC47}" destId="{A4E30B81-B546-45FE-B66E-137E7CD2A5BA}"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99BA11-BFA1-4B6A-9BE8-2848ECAA1CCA}"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88AD789D-1977-4358-93B0-5DE004E339DA}">
      <dgm:prSet/>
      <dgm:spPr/>
      <dgm:t>
        <a:bodyPr/>
        <a:lstStyle/>
        <a:p>
          <a:r>
            <a:rPr lang="en-US" dirty="0" err="1"/>
            <a:t>Menetapkan</a:t>
          </a:r>
          <a:r>
            <a:rPr lang="en-US" dirty="0"/>
            <a:t> </a:t>
          </a:r>
          <a:r>
            <a:rPr lang="en-US" dirty="0" err="1"/>
            <a:t>rencana</a:t>
          </a:r>
          <a:r>
            <a:rPr lang="en-US" dirty="0"/>
            <a:t> </a:t>
          </a:r>
          <a:r>
            <a:rPr lang="en-US" dirty="0" err="1"/>
            <a:t>tanggap</a:t>
          </a:r>
          <a:r>
            <a:rPr lang="en-US" dirty="0"/>
            <a:t> </a:t>
          </a:r>
          <a:r>
            <a:rPr lang="en-US" dirty="0" err="1"/>
            <a:t>darurat</a:t>
          </a:r>
          <a:r>
            <a:rPr lang="en-US" dirty="0"/>
            <a:t> </a:t>
          </a:r>
          <a:r>
            <a:rPr lang="en-US" dirty="0" err="1"/>
            <a:t>termasuk</a:t>
          </a:r>
          <a:r>
            <a:rPr lang="en-US" dirty="0"/>
            <a:t> P3K</a:t>
          </a:r>
        </a:p>
      </dgm:t>
    </dgm:pt>
    <dgm:pt modelId="{4CC1EFE6-65C7-4F93-AF8E-ABCEA4BE6180}" type="parTrans" cxnId="{369741D8-BFE1-4A5D-AFBA-9343BD82F530}">
      <dgm:prSet/>
      <dgm:spPr/>
      <dgm:t>
        <a:bodyPr/>
        <a:lstStyle/>
        <a:p>
          <a:endParaRPr lang="en-US"/>
        </a:p>
      </dgm:t>
    </dgm:pt>
    <dgm:pt modelId="{DEAE7B42-79DA-4CBC-AB8E-D0B03B105E78}" type="sibTrans" cxnId="{369741D8-BFE1-4A5D-AFBA-9343BD82F530}">
      <dgm:prSet/>
      <dgm:spPr/>
      <dgm:t>
        <a:bodyPr/>
        <a:lstStyle/>
        <a:p>
          <a:endParaRPr lang="en-US"/>
        </a:p>
      </dgm:t>
    </dgm:pt>
    <dgm:pt modelId="{BCA7290C-4599-4D38-AC0B-C846ACF1C72A}">
      <dgm:prSet/>
      <dgm:spPr/>
      <dgm:t>
        <a:bodyPr/>
        <a:lstStyle/>
        <a:p>
          <a:r>
            <a:rPr lang="en-US" dirty="0" err="1"/>
            <a:t>Menyediakan</a:t>
          </a:r>
          <a:r>
            <a:rPr lang="en-US" dirty="0"/>
            <a:t> </a:t>
          </a:r>
          <a:r>
            <a:rPr lang="en-US" dirty="0" err="1"/>
            <a:t>pelatihan</a:t>
          </a:r>
          <a:r>
            <a:rPr lang="en-US" dirty="0"/>
            <a:t> </a:t>
          </a:r>
        </a:p>
      </dgm:t>
    </dgm:pt>
    <dgm:pt modelId="{9C65DDC6-4A11-4909-BE24-3A49ED3DFE90}" type="parTrans" cxnId="{E1343359-834E-40AA-9C60-732461ED5BE8}">
      <dgm:prSet/>
      <dgm:spPr/>
      <dgm:t>
        <a:bodyPr/>
        <a:lstStyle/>
        <a:p>
          <a:endParaRPr lang="en-US"/>
        </a:p>
      </dgm:t>
    </dgm:pt>
    <dgm:pt modelId="{864D051B-C62E-43BC-8E7C-DD616FE80245}" type="sibTrans" cxnId="{E1343359-834E-40AA-9C60-732461ED5BE8}">
      <dgm:prSet/>
      <dgm:spPr/>
      <dgm:t>
        <a:bodyPr/>
        <a:lstStyle/>
        <a:p>
          <a:endParaRPr lang="en-US"/>
        </a:p>
      </dgm:t>
    </dgm:pt>
    <dgm:pt modelId="{5A5A9A1D-8B2C-4336-84DF-7AA933587A17}">
      <dgm:prSet/>
      <dgm:spPr/>
      <dgm:t>
        <a:bodyPr/>
        <a:lstStyle/>
        <a:p>
          <a:r>
            <a:rPr lang="en-US" dirty="0" err="1"/>
            <a:t>Secara</a:t>
          </a:r>
          <a:r>
            <a:rPr lang="en-US" dirty="0"/>
            <a:t> </a:t>
          </a:r>
          <a:r>
            <a:rPr lang="en-US" dirty="0" err="1"/>
            <a:t>berkala</a:t>
          </a:r>
          <a:r>
            <a:rPr lang="en-US" dirty="0"/>
            <a:t> </a:t>
          </a:r>
          <a:r>
            <a:rPr lang="en-US" dirty="0" err="1"/>
            <a:t>mengadakan</a:t>
          </a:r>
          <a:r>
            <a:rPr lang="en-US" dirty="0"/>
            <a:t> </a:t>
          </a:r>
          <a:r>
            <a:rPr lang="en-US" dirty="0" err="1"/>
            <a:t>simulasi</a:t>
          </a:r>
          <a:r>
            <a:rPr lang="en-US" dirty="0"/>
            <a:t> </a:t>
          </a:r>
          <a:r>
            <a:rPr lang="en-US" dirty="0" err="1"/>
            <a:t>dan</a:t>
          </a:r>
          <a:r>
            <a:rPr lang="en-US" dirty="0"/>
            <a:t> </a:t>
          </a:r>
          <a:r>
            <a:rPr lang="en-US" dirty="0" err="1"/>
            <a:t>pengujian</a:t>
          </a:r>
          <a:r>
            <a:rPr lang="en-US" dirty="0"/>
            <a:t> </a:t>
          </a:r>
          <a:r>
            <a:rPr lang="en-US" dirty="0" err="1"/>
            <a:t>rencana</a:t>
          </a:r>
          <a:r>
            <a:rPr lang="en-US" dirty="0"/>
            <a:t> </a:t>
          </a:r>
          <a:r>
            <a:rPr lang="en-US" dirty="0" err="1"/>
            <a:t>tanggap</a:t>
          </a:r>
          <a:r>
            <a:rPr lang="en-US" dirty="0"/>
            <a:t> </a:t>
          </a:r>
          <a:r>
            <a:rPr lang="en-US" dirty="0" err="1"/>
            <a:t>darurat</a:t>
          </a:r>
          <a:endParaRPr lang="en-US" dirty="0"/>
        </a:p>
      </dgm:t>
    </dgm:pt>
    <dgm:pt modelId="{85249ED8-F030-4C82-96F7-F0B576D7A8F7}" type="parTrans" cxnId="{3A4E1513-EDB5-4461-85EF-2733F25E9F1E}">
      <dgm:prSet/>
      <dgm:spPr/>
      <dgm:t>
        <a:bodyPr/>
        <a:lstStyle/>
        <a:p>
          <a:endParaRPr lang="en-US"/>
        </a:p>
      </dgm:t>
    </dgm:pt>
    <dgm:pt modelId="{C8027201-21B7-4BB8-8AA8-DD442EF4E85E}" type="sibTrans" cxnId="{3A4E1513-EDB5-4461-85EF-2733F25E9F1E}">
      <dgm:prSet/>
      <dgm:spPr/>
      <dgm:t>
        <a:bodyPr/>
        <a:lstStyle/>
        <a:p>
          <a:endParaRPr lang="en-US"/>
        </a:p>
      </dgm:t>
    </dgm:pt>
    <dgm:pt modelId="{68B202E0-A29F-4209-959C-2E5D253C7E89}">
      <dgm:prSet/>
      <dgm:spPr/>
      <dgm:t>
        <a:bodyPr/>
        <a:lstStyle/>
        <a:p>
          <a:r>
            <a:rPr lang="en-US" dirty="0" err="1"/>
            <a:t>Evaluasi</a:t>
          </a:r>
          <a:r>
            <a:rPr lang="en-US" dirty="0"/>
            <a:t> </a:t>
          </a:r>
          <a:r>
            <a:rPr lang="en-US" dirty="0" err="1"/>
            <a:t>kinerja</a:t>
          </a:r>
          <a:r>
            <a:rPr lang="en-US" dirty="0"/>
            <a:t> </a:t>
          </a:r>
          <a:r>
            <a:rPr lang="en-US" dirty="0" err="1"/>
            <a:t>rencana</a:t>
          </a:r>
          <a:r>
            <a:rPr lang="en-US" dirty="0"/>
            <a:t> </a:t>
          </a:r>
          <a:r>
            <a:rPr lang="en-US" dirty="0" err="1"/>
            <a:t>tanggap</a:t>
          </a:r>
          <a:r>
            <a:rPr lang="en-US" dirty="0"/>
            <a:t> </a:t>
          </a:r>
          <a:r>
            <a:rPr lang="en-US" dirty="0" err="1"/>
            <a:t>darurat</a:t>
          </a:r>
          <a:r>
            <a:rPr lang="en-US" dirty="0"/>
            <a:t>, </a:t>
          </a:r>
          <a:r>
            <a:rPr lang="en-US" dirty="0" err="1"/>
            <a:t>termasuk</a:t>
          </a:r>
          <a:r>
            <a:rPr lang="en-US" dirty="0"/>
            <a:t> </a:t>
          </a:r>
          <a:r>
            <a:rPr lang="en-US" dirty="0" err="1"/>
            <a:t>setelah</a:t>
          </a:r>
          <a:r>
            <a:rPr lang="en-US" dirty="0"/>
            <a:t> </a:t>
          </a:r>
          <a:r>
            <a:rPr lang="en-US" dirty="0" err="1"/>
            <a:t>terjadi</a:t>
          </a:r>
          <a:r>
            <a:rPr lang="en-US" dirty="0"/>
            <a:t> </a:t>
          </a:r>
          <a:r>
            <a:rPr lang="en-US" dirty="0" err="1"/>
            <a:t>kondisi</a:t>
          </a:r>
          <a:r>
            <a:rPr lang="en-US" dirty="0"/>
            <a:t> </a:t>
          </a:r>
          <a:r>
            <a:rPr lang="en-US" dirty="0" err="1"/>
            <a:t>darurat</a:t>
          </a:r>
          <a:endParaRPr lang="en-US" dirty="0"/>
        </a:p>
      </dgm:t>
    </dgm:pt>
    <dgm:pt modelId="{AAB5FE51-74CB-4659-87B9-B0072363DD73}" type="parTrans" cxnId="{E870B629-9882-40BA-A0E4-5CB5A6A0F8BE}">
      <dgm:prSet/>
      <dgm:spPr/>
      <dgm:t>
        <a:bodyPr/>
        <a:lstStyle/>
        <a:p>
          <a:endParaRPr lang="en-US"/>
        </a:p>
      </dgm:t>
    </dgm:pt>
    <dgm:pt modelId="{39CAC486-CB36-43C6-A200-3FBD861E5500}" type="sibTrans" cxnId="{E870B629-9882-40BA-A0E4-5CB5A6A0F8BE}">
      <dgm:prSet/>
      <dgm:spPr/>
      <dgm:t>
        <a:bodyPr/>
        <a:lstStyle/>
        <a:p>
          <a:endParaRPr lang="en-US"/>
        </a:p>
      </dgm:t>
    </dgm:pt>
    <dgm:pt modelId="{44878D86-FE33-4C7C-BBC6-A8E7B72C7713}">
      <dgm:prSet/>
      <dgm:spPr/>
      <dgm:t>
        <a:bodyPr/>
        <a:lstStyle/>
        <a:p>
          <a:r>
            <a:rPr lang="en-US" dirty="0" err="1"/>
            <a:t>Mengkomunikasikan</a:t>
          </a:r>
          <a:r>
            <a:rPr lang="en-US" dirty="0"/>
            <a:t> </a:t>
          </a:r>
          <a:r>
            <a:rPr lang="en-US" dirty="0" err="1"/>
            <a:t>dan</a:t>
          </a:r>
          <a:r>
            <a:rPr lang="en-US" dirty="0"/>
            <a:t> </a:t>
          </a:r>
          <a:r>
            <a:rPr lang="en-US" dirty="0" err="1"/>
            <a:t>menyediakan</a:t>
          </a:r>
          <a:r>
            <a:rPr lang="en-US" dirty="0"/>
            <a:t> </a:t>
          </a:r>
          <a:r>
            <a:rPr lang="en-US" dirty="0" err="1"/>
            <a:t>informasi</a:t>
          </a:r>
          <a:r>
            <a:rPr lang="en-US" dirty="0"/>
            <a:t> </a:t>
          </a:r>
          <a:r>
            <a:rPr lang="en-US" dirty="0" err="1"/>
            <a:t>kepada</a:t>
          </a:r>
          <a:r>
            <a:rPr lang="en-US" dirty="0"/>
            <a:t> </a:t>
          </a:r>
          <a:r>
            <a:rPr lang="en-US" dirty="0" err="1"/>
            <a:t>semua</a:t>
          </a:r>
          <a:r>
            <a:rPr lang="en-US" dirty="0"/>
            <a:t> </a:t>
          </a:r>
          <a:r>
            <a:rPr lang="en-US" dirty="0" err="1"/>
            <a:t>pekerja</a:t>
          </a:r>
          <a:endParaRPr lang="en-US" dirty="0"/>
        </a:p>
      </dgm:t>
    </dgm:pt>
    <dgm:pt modelId="{45A17CE1-4F46-4F67-8D6A-2A9A4697C864}" type="parTrans" cxnId="{8932F789-DDF0-4D1C-88C5-5A2E079A512F}">
      <dgm:prSet/>
      <dgm:spPr/>
      <dgm:t>
        <a:bodyPr/>
        <a:lstStyle/>
        <a:p>
          <a:endParaRPr lang="en-US"/>
        </a:p>
      </dgm:t>
    </dgm:pt>
    <dgm:pt modelId="{B84E1A4B-FF14-49DB-A82C-2CDD56EC762C}" type="sibTrans" cxnId="{8932F789-DDF0-4D1C-88C5-5A2E079A512F}">
      <dgm:prSet/>
      <dgm:spPr/>
      <dgm:t>
        <a:bodyPr/>
        <a:lstStyle/>
        <a:p>
          <a:endParaRPr lang="en-US"/>
        </a:p>
      </dgm:t>
    </dgm:pt>
    <dgm:pt modelId="{CB5DFB9F-2E3F-4D2D-8106-9308686BC9D0}">
      <dgm:prSet/>
      <dgm:spPr/>
      <dgm:t>
        <a:bodyPr/>
        <a:lstStyle/>
        <a:p>
          <a:r>
            <a:rPr lang="en-US" dirty="0" err="1"/>
            <a:t>Mengkomunikasikan</a:t>
          </a:r>
          <a:r>
            <a:rPr lang="en-US" dirty="0"/>
            <a:t> </a:t>
          </a:r>
          <a:r>
            <a:rPr lang="en-US" dirty="0" err="1"/>
            <a:t>kepada</a:t>
          </a:r>
          <a:r>
            <a:rPr lang="en-US" dirty="0"/>
            <a:t> </a:t>
          </a:r>
          <a:r>
            <a:rPr lang="en-US" dirty="0" err="1"/>
            <a:t>seluruh</a:t>
          </a:r>
          <a:r>
            <a:rPr lang="en-US" dirty="0"/>
            <a:t> </a:t>
          </a:r>
          <a:r>
            <a:rPr lang="en-US" dirty="0" err="1"/>
            <a:t>kontraktor</a:t>
          </a:r>
          <a:r>
            <a:rPr lang="en-US" dirty="0"/>
            <a:t>, </a:t>
          </a:r>
          <a:r>
            <a:rPr lang="en-US" dirty="0" err="1"/>
            <a:t>tamu</a:t>
          </a:r>
          <a:r>
            <a:rPr lang="en-US" dirty="0"/>
            <a:t>, </a:t>
          </a:r>
          <a:r>
            <a:rPr lang="en-US" dirty="0" err="1"/>
            <a:t>pemadam</a:t>
          </a:r>
          <a:r>
            <a:rPr lang="en-US" dirty="0"/>
            <a:t> </a:t>
          </a:r>
          <a:r>
            <a:rPr lang="en-US" dirty="0" err="1"/>
            <a:t>kebakaran</a:t>
          </a:r>
          <a:r>
            <a:rPr lang="en-US" dirty="0"/>
            <a:t>, </a:t>
          </a:r>
          <a:r>
            <a:rPr lang="en-US" dirty="0" err="1"/>
            <a:t>pihak</a:t>
          </a:r>
          <a:r>
            <a:rPr lang="en-US" dirty="0"/>
            <a:t> </a:t>
          </a:r>
          <a:r>
            <a:rPr lang="en-US" dirty="0" err="1"/>
            <a:t>pemerintah</a:t>
          </a:r>
          <a:r>
            <a:rPr lang="en-US" dirty="0"/>
            <a:t> </a:t>
          </a:r>
          <a:r>
            <a:rPr lang="en-US" dirty="0" err="1"/>
            <a:t>dan</a:t>
          </a:r>
          <a:r>
            <a:rPr lang="en-US" dirty="0"/>
            <a:t> </a:t>
          </a:r>
          <a:r>
            <a:rPr lang="en-US" dirty="0" err="1"/>
            <a:t>masyarakat</a:t>
          </a:r>
          <a:r>
            <a:rPr lang="en-US" dirty="0"/>
            <a:t> </a:t>
          </a:r>
          <a:r>
            <a:rPr lang="en-US" dirty="0" err="1"/>
            <a:t>sekitar</a:t>
          </a:r>
          <a:endParaRPr lang="en-US" dirty="0"/>
        </a:p>
      </dgm:t>
    </dgm:pt>
    <dgm:pt modelId="{41BCBD1D-3319-4AA6-8993-EA01D4B7C83C}" type="parTrans" cxnId="{142E723E-2795-4433-8093-5477B84386E5}">
      <dgm:prSet/>
      <dgm:spPr/>
      <dgm:t>
        <a:bodyPr/>
        <a:lstStyle/>
        <a:p>
          <a:endParaRPr lang="en-US"/>
        </a:p>
      </dgm:t>
    </dgm:pt>
    <dgm:pt modelId="{F628668D-2012-498B-88FC-2D2277C0DE46}" type="sibTrans" cxnId="{142E723E-2795-4433-8093-5477B84386E5}">
      <dgm:prSet/>
      <dgm:spPr/>
      <dgm:t>
        <a:bodyPr/>
        <a:lstStyle/>
        <a:p>
          <a:endParaRPr lang="en-US"/>
        </a:p>
      </dgm:t>
    </dgm:pt>
    <dgm:pt modelId="{6419C0F6-3831-4D50-923B-CE41093E37B8}">
      <dgm:prSet/>
      <dgm:spPr/>
      <dgm:t>
        <a:bodyPr/>
        <a:lstStyle/>
        <a:p>
          <a:r>
            <a:rPr lang="en-US" dirty="0" err="1"/>
            <a:t>Mempertimbangkan</a:t>
          </a:r>
          <a:r>
            <a:rPr lang="en-US" dirty="0"/>
            <a:t> </a:t>
          </a:r>
          <a:r>
            <a:rPr lang="en-US" dirty="0" err="1"/>
            <a:t>pihak</a:t>
          </a:r>
          <a:r>
            <a:rPr lang="en-US" dirty="0"/>
            <a:t> </a:t>
          </a:r>
          <a:r>
            <a:rPr lang="en-US" dirty="0" err="1"/>
            <a:t>berkepentingan</a:t>
          </a:r>
          <a:r>
            <a:rPr lang="en-US" dirty="0"/>
            <a:t> lain </a:t>
          </a:r>
          <a:r>
            <a:rPr lang="en-US" dirty="0" err="1"/>
            <a:t>didalam</a:t>
          </a:r>
          <a:r>
            <a:rPr lang="en-US" dirty="0"/>
            <a:t> </a:t>
          </a:r>
          <a:r>
            <a:rPr lang="en-US" dirty="0" err="1"/>
            <a:t>rencana</a:t>
          </a:r>
          <a:r>
            <a:rPr lang="en-US" dirty="0"/>
            <a:t> </a:t>
          </a:r>
          <a:r>
            <a:rPr lang="en-US" dirty="0" err="1"/>
            <a:t>tanggap</a:t>
          </a:r>
          <a:r>
            <a:rPr lang="en-US" dirty="0"/>
            <a:t> </a:t>
          </a:r>
          <a:r>
            <a:rPr lang="en-US" dirty="0" err="1"/>
            <a:t>darurat</a:t>
          </a:r>
          <a:endParaRPr lang="en-US" dirty="0"/>
        </a:p>
      </dgm:t>
    </dgm:pt>
    <dgm:pt modelId="{DD3EE4CF-3483-486B-83F4-BCE54B94A402}" type="parTrans" cxnId="{F6D8718D-43F1-4830-B51D-B797A57871C0}">
      <dgm:prSet/>
      <dgm:spPr/>
      <dgm:t>
        <a:bodyPr/>
        <a:lstStyle/>
        <a:p>
          <a:endParaRPr lang="en-US"/>
        </a:p>
      </dgm:t>
    </dgm:pt>
    <dgm:pt modelId="{4E02A23C-D381-49F6-89C0-CA47FEE5F32B}" type="sibTrans" cxnId="{F6D8718D-43F1-4830-B51D-B797A57871C0}">
      <dgm:prSet/>
      <dgm:spPr/>
      <dgm:t>
        <a:bodyPr/>
        <a:lstStyle/>
        <a:p>
          <a:endParaRPr lang="en-US"/>
        </a:p>
      </dgm:t>
    </dgm:pt>
    <dgm:pt modelId="{CFB94C23-DD1A-4F22-9CBE-0DA423195CB3}" type="pres">
      <dgm:prSet presAssocID="{5599BA11-BFA1-4B6A-9BE8-2848ECAA1CCA}" presName="Name0" presStyleCnt="0">
        <dgm:presLayoutVars>
          <dgm:chMax val="7"/>
          <dgm:chPref val="7"/>
          <dgm:dir/>
        </dgm:presLayoutVars>
      </dgm:prSet>
      <dgm:spPr/>
    </dgm:pt>
    <dgm:pt modelId="{4FFDE489-C697-4A8D-B7D1-405E7D719135}" type="pres">
      <dgm:prSet presAssocID="{5599BA11-BFA1-4B6A-9BE8-2848ECAA1CCA}" presName="Name1" presStyleCnt="0"/>
      <dgm:spPr/>
    </dgm:pt>
    <dgm:pt modelId="{3E77C0CE-FEEE-41AA-A800-64F30F7B00BB}" type="pres">
      <dgm:prSet presAssocID="{5599BA11-BFA1-4B6A-9BE8-2848ECAA1CCA}" presName="cycle" presStyleCnt="0"/>
      <dgm:spPr/>
    </dgm:pt>
    <dgm:pt modelId="{E604956C-34A9-42C2-AD5C-5D65C9F2A01A}" type="pres">
      <dgm:prSet presAssocID="{5599BA11-BFA1-4B6A-9BE8-2848ECAA1CCA}" presName="srcNode" presStyleLbl="node1" presStyleIdx="0" presStyleCnt="7"/>
      <dgm:spPr/>
    </dgm:pt>
    <dgm:pt modelId="{B52F07FA-85CE-43C6-A469-B816524C61D6}" type="pres">
      <dgm:prSet presAssocID="{5599BA11-BFA1-4B6A-9BE8-2848ECAA1CCA}" presName="conn" presStyleLbl="parChTrans1D2" presStyleIdx="0" presStyleCnt="1"/>
      <dgm:spPr/>
    </dgm:pt>
    <dgm:pt modelId="{5E950906-56DA-402F-A0C5-45F360CBCBCF}" type="pres">
      <dgm:prSet presAssocID="{5599BA11-BFA1-4B6A-9BE8-2848ECAA1CCA}" presName="extraNode" presStyleLbl="node1" presStyleIdx="0" presStyleCnt="7"/>
      <dgm:spPr/>
    </dgm:pt>
    <dgm:pt modelId="{A8E08DC9-C253-48C9-BE5C-F8284FAF06D1}" type="pres">
      <dgm:prSet presAssocID="{5599BA11-BFA1-4B6A-9BE8-2848ECAA1CCA}" presName="dstNode" presStyleLbl="node1" presStyleIdx="0" presStyleCnt="7"/>
      <dgm:spPr/>
    </dgm:pt>
    <dgm:pt modelId="{D4C2EC5A-AD83-471D-964C-7E9EC99405E6}" type="pres">
      <dgm:prSet presAssocID="{88AD789D-1977-4358-93B0-5DE004E339DA}" presName="text_1" presStyleLbl="node1" presStyleIdx="0" presStyleCnt="7">
        <dgm:presLayoutVars>
          <dgm:bulletEnabled val="1"/>
        </dgm:presLayoutVars>
      </dgm:prSet>
      <dgm:spPr/>
    </dgm:pt>
    <dgm:pt modelId="{2EA84BFC-F1EA-4703-864A-2633CD1379A6}" type="pres">
      <dgm:prSet presAssocID="{88AD789D-1977-4358-93B0-5DE004E339DA}" presName="accent_1" presStyleCnt="0"/>
      <dgm:spPr/>
    </dgm:pt>
    <dgm:pt modelId="{95F4BCEE-8E31-4CBE-B04A-E4BF38E15816}" type="pres">
      <dgm:prSet presAssocID="{88AD789D-1977-4358-93B0-5DE004E339DA}" presName="accentRepeatNode" presStyleLbl="solidFgAcc1" presStyleIdx="0" presStyleCnt="7"/>
      <dgm:spPr/>
    </dgm:pt>
    <dgm:pt modelId="{C3FA9EFB-A910-4921-A034-E46CBC9A801F}" type="pres">
      <dgm:prSet presAssocID="{BCA7290C-4599-4D38-AC0B-C846ACF1C72A}" presName="text_2" presStyleLbl="node1" presStyleIdx="1" presStyleCnt="7">
        <dgm:presLayoutVars>
          <dgm:bulletEnabled val="1"/>
        </dgm:presLayoutVars>
      </dgm:prSet>
      <dgm:spPr/>
    </dgm:pt>
    <dgm:pt modelId="{E546B3E2-44D8-46CE-B441-073E6A93AC42}" type="pres">
      <dgm:prSet presAssocID="{BCA7290C-4599-4D38-AC0B-C846ACF1C72A}" presName="accent_2" presStyleCnt="0"/>
      <dgm:spPr/>
    </dgm:pt>
    <dgm:pt modelId="{C5E59CB2-BB84-4584-BA8E-FED2BF9B1170}" type="pres">
      <dgm:prSet presAssocID="{BCA7290C-4599-4D38-AC0B-C846ACF1C72A}" presName="accentRepeatNode" presStyleLbl="solidFgAcc1" presStyleIdx="1" presStyleCnt="7"/>
      <dgm:spPr/>
    </dgm:pt>
    <dgm:pt modelId="{BD3F082B-AAAC-456C-828C-7D1142B97BFC}" type="pres">
      <dgm:prSet presAssocID="{5A5A9A1D-8B2C-4336-84DF-7AA933587A17}" presName="text_3" presStyleLbl="node1" presStyleIdx="2" presStyleCnt="7">
        <dgm:presLayoutVars>
          <dgm:bulletEnabled val="1"/>
        </dgm:presLayoutVars>
      </dgm:prSet>
      <dgm:spPr/>
    </dgm:pt>
    <dgm:pt modelId="{1E34597D-C9F0-4C49-95DF-184487AA4CE6}" type="pres">
      <dgm:prSet presAssocID="{5A5A9A1D-8B2C-4336-84DF-7AA933587A17}" presName="accent_3" presStyleCnt="0"/>
      <dgm:spPr/>
    </dgm:pt>
    <dgm:pt modelId="{FC75FB52-9530-4241-AEC7-F35521F2084C}" type="pres">
      <dgm:prSet presAssocID="{5A5A9A1D-8B2C-4336-84DF-7AA933587A17}" presName="accentRepeatNode" presStyleLbl="solidFgAcc1" presStyleIdx="2" presStyleCnt="7"/>
      <dgm:spPr/>
    </dgm:pt>
    <dgm:pt modelId="{E23415E8-32FA-4EBB-B112-1B05BB5A85E7}" type="pres">
      <dgm:prSet presAssocID="{68B202E0-A29F-4209-959C-2E5D253C7E89}" presName="text_4" presStyleLbl="node1" presStyleIdx="3" presStyleCnt="7">
        <dgm:presLayoutVars>
          <dgm:bulletEnabled val="1"/>
        </dgm:presLayoutVars>
      </dgm:prSet>
      <dgm:spPr/>
    </dgm:pt>
    <dgm:pt modelId="{30EACDEA-5976-4C1E-800C-FE24A2C56E42}" type="pres">
      <dgm:prSet presAssocID="{68B202E0-A29F-4209-959C-2E5D253C7E89}" presName="accent_4" presStyleCnt="0"/>
      <dgm:spPr/>
    </dgm:pt>
    <dgm:pt modelId="{856B4D6D-B1DB-48C5-8393-A544D98091A8}" type="pres">
      <dgm:prSet presAssocID="{68B202E0-A29F-4209-959C-2E5D253C7E89}" presName="accentRepeatNode" presStyleLbl="solidFgAcc1" presStyleIdx="3" presStyleCnt="7"/>
      <dgm:spPr/>
    </dgm:pt>
    <dgm:pt modelId="{5C04F4D9-74B0-4286-85E3-A988CAF8B3AB}" type="pres">
      <dgm:prSet presAssocID="{44878D86-FE33-4C7C-BBC6-A8E7B72C7713}" presName="text_5" presStyleLbl="node1" presStyleIdx="4" presStyleCnt="7">
        <dgm:presLayoutVars>
          <dgm:bulletEnabled val="1"/>
        </dgm:presLayoutVars>
      </dgm:prSet>
      <dgm:spPr/>
    </dgm:pt>
    <dgm:pt modelId="{003E7892-16E2-4E0D-AF4E-DFFC4BBED2ED}" type="pres">
      <dgm:prSet presAssocID="{44878D86-FE33-4C7C-BBC6-A8E7B72C7713}" presName="accent_5" presStyleCnt="0"/>
      <dgm:spPr/>
    </dgm:pt>
    <dgm:pt modelId="{D2AEE146-B335-4226-B404-241DC57DB555}" type="pres">
      <dgm:prSet presAssocID="{44878D86-FE33-4C7C-BBC6-A8E7B72C7713}" presName="accentRepeatNode" presStyleLbl="solidFgAcc1" presStyleIdx="4" presStyleCnt="7"/>
      <dgm:spPr/>
    </dgm:pt>
    <dgm:pt modelId="{473898D2-043C-4814-A0EB-64349E744D6B}" type="pres">
      <dgm:prSet presAssocID="{CB5DFB9F-2E3F-4D2D-8106-9308686BC9D0}" presName="text_6" presStyleLbl="node1" presStyleIdx="5" presStyleCnt="7">
        <dgm:presLayoutVars>
          <dgm:bulletEnabled val="1"/>
        </dgm:presLayoutVars>
      </dgm:prSet>
      <dgm:spPr/>
    </dgm:pt>
    <dgm:pt modelId="{D1AE1A53-1BA5-4151-9E2E-7F5E5E956222}" type="pres">
      <dgm:prSet presAssocID="{CB5DFB9F-2E3F-4D2D-8106-9308686BC9D0}" presName="accent_6" presStyleCnt="0"/>
      <dgm:spPr/>
    </dgm:pt>
    <dgm:pt modelId="{15A5304F-95A1-48C5-9399-E8AFEAEC9ABD}" type="pres">
      <dgm:prSet presAssocID="{CB5DFB9F-2E3F-4D2D-8106-9308686BC9D0}" presName="accentRepeatNode" presStyleLbl="solidFgAcc1" presStyleIdx="5" presStyleCnt="7"/>
      <dgm:spPr/>
    </dgm:pt>
    <dgm:pt modelId="{C28F0828-5FC6-4240-8E3B-6DD6CD2B8BDA}" type="pres">
      <dgm:prSet presAssocID="{6419C0F6-3831-4D50-923B-CE41093E37B8}" presName="text_7" presStyleLbl="node1" presStyleIdx="6" presStyleCnt="7">
        <dgm:presLayoutVars>
          <dgm:bulletEnabled val="1"/>
        </dgm:presLayoutVars>
      </dgm:prSet>
      <dgm:spPr/>
    </dgm:pt>
    <dgm:pt modelId="{59801C69-AF39-4858-A0AF-DB1F7011E335}" type="pres">
      <dgm:prSet presAssocID="{6419C0F6-3831-4D50-923B-CE41093E37B8}" presName="accent_7" presStyleCnt="0"/>
      <dgm:spPr/>
    </dgm:pt>
    <dgm:pt modelId="{AEDAE08E-691A-4031-A763-BD44B310A11C}" type="pres">
      <dgm:prSet presAssocID="{6419C0F6-3831-4D50-923B-CE41093E37B8}" presName="accentRepeatNode" presStyleLbl="solidFgAcc1" presStyleIdx="6" presStyleCnt="7"/>
      <dgm:spPr/>
    </dgm:pt>
  </dgm:ptLst>
  <dgm:cxnLst>
    <dgm:cxn modelId="{19B6910C-095F-4125-AEE0-12393A47FE1A}" type="presOf" srcId="{5A5A9A1D-8B2C-4336-84DF-7AA933587A17}" destId="{BD3F082B-AAAC-456C-828C-7D1142B97BFC}" srcOrd="0" destOrd="0" presId="urn:microsoft.com/office/officeart/2008/layout/VerticalCurvedList"/>
    <dgm:cxn modelId="{3A4E1513-EDB5-4461-85EF-2733F25E9F1E}" srcId="{5599BA11-BFA1-4B6A-9BE8-2848ECAA1CCA}" destId="{5A5A9A1D-8B2C-4336-84DF-7AA933587A17}" srcOrd="2" destOrd="0" parTransId="{85249ED8-F030-4C82-96F7-F0B576D7A8F7}" sibTransId="{C8027201-21B7-4BB8-8AA8-DD442EF4E85E}"/>
    <dgm:cxn modelId="{E870B629-9882-40BA-A0E4-5CB5A6A0F8BE}" srcId="{5599BA11-BFA1-4B6A-9BE8-2848ECAA1CCA}" destId="{68B202E0-A29F-4209-959C-2E5D253C7E89}" srcOrd="3" destOrd="0" parTransId="{AAB5FE51-74CB-4659-87B9-B0072363DD73}" sibTransId="{39CAC486-CB36-43C6-A200-3FBD861E5500}"/>
    <dgm:cxn modelId="{142E723E-2795-4433-8093-5477B84386E5}" srcId="{5599BA11-BFA1-4B6A-9BE8-2848ECAA1CCA}" destId="{CB5DFB9F-2E3F-4D2D-8106-9308686BC9D0}" srcOrd="5" destOrd="0" parTransId="{41BCBD1D-3319-4AA6-8993-EA01D4B7C83C}" sibTransId="{F628668D-2012-498B-88FC-2D2277C0DE46}"/>
    <dgm:cxn modelId="{B64E9641-F540-4DB5-B4FC-DC2DCFD4A3AA}" type="presOf" srcId="{68B202E0-A29F-4209-959C-2E5D253C7E89}" destId="{E23415E8-32FA-4EBB-B112-1B05BB5A85E7}" srcOrd="0" destOrd="0" presId="urn:microsoft.com/office/officeart/2008/layout/VerticalCurvedList"/>
    <dgm:cxn modelId="{71EEE542-CF39-4F06-B1A4-C7D3217C5465}" type="presOf" srcId="{CB5DFB9F-2E3F-4D2D-8106-9308686BC9D0}" destId="{473898D2-043C-4814-A0EB-64349E744D6B}" srcOrd="0" destOrd="0" presId="urn:microsoft.com/office/officeart/2008/layout/VerticalCurvedList"/>
    <dgm:cxn modelId="{914E2849-EC4D-49CA-8AB4-B1B342B958A5}" type="presOf" srcId="{BCA7290C-4599-4D38-AC0B-C846ACF1C72A}" destId="{C3FA9EFB-A910-4921-A034-E46CBC9A801F}" srcOrd="0" destOrd="0" presId="urn:microsoft.com/office/officeart/2008/layout/VerticalCurvedList"/>
    <dgm:cxn modelId="{5A77FA4B-C676-488E-857D-DA1F435B419A}" type="presOf" srcId="{44878D86-FE33-4C7C-BBC6-A8E7B72C7713}" destId="{5C04F4D9-74B0-4286-85E3-A988CAF8B3AB}" srcOrd="0" destOrd="0" presId="urn:microsoft.com/office/officeart/2008/layout/VerticalCurvedList"/>
    <dgm:cxn modelId="{E1343359-834E-40AA-9C60-732461ED5BE8}" srcId="{5599BA11-BFA1-4B6A-9BE8-2848ECAA1CCA}" destId="{BCA7290C-4599-4D38-AC0B-C846ACF1C72A}" srcOrd="1" destOrd="0" parTransId="{9C65DDC6-4A11-4909-BE24-3A49ED3DFE90}" sibTransId="{864D051B-C62E-43BC-8E7C-DD616FE80245}"/>
    <dgm:cxn modelId="{8932F789-DDF0-4D1C-88C5-5A2E079A512F}" srcId="{5599BA11-BFA1-4B6A-9BE8-2848ECAA1CCA}" destId="{44878D86-FE33-4C7C-BBC6-A8E7B72C7713}" srcOrd="4" destOrd="0" parTransId="{45A17CE1-4F46-4F67-8D6A-2A9A4697C864}" sibTransId="{B84E1A4B-FF14-49DB-A82C-2CDD56EC762C}"/>
    <dgm:cxn modelId="{F6D8718D-43F1-4830-B51D-B797A57871C0}" srcId="{5599BA11-BFA1-4B6A-9BE8-2848ECAA1CCA}" destId="{6419C0F6-3831-4D50-923B-CE41093E37B8}" srcOrd="6" destOrd="0" parTransId="{DD3EE4CF-3483-486B-83F4-BCE54B94A402}" sibTransId="{4E02A23C-D381-49F6-89C0-CA47FEE5F32B}"/>
    <dgm:cxn modelId="{8A8C8B8D-416B-44CE-B96D-41C353344D2E}" type="presOf" srcId="{88AD789D-1977-4358-93B0-5DE004E339DA}" destId="{D4C2EC5A-AD83-471D-964C-7E9EC99405E6}" srcOrd="0" destOrd="0" presId="urn:microsoft.com/office/officeart/2008/layout/VerticalCurvedList"/>
    <dgm:cxn modelId="{110764B5-32C6-4905-BAC4-25BBE3D7C133}" type="presOf" srcId="{DEAE7B42-79DA-4CBC-AB8E-D0B03B105E78}" destId="{B52F07FA-85CE-43C6-A469-B816524C61D6}" srcOrd="0" destOrd="0" presId="urn:microsoft.com/office/officeart/2008/layout/VerticalCurvedList"/>
    <dgm:cxn modelId="{5F9A6FCA-E88D-4ACA-B9D8-3D1FFFA07543}" type="presOf" srcId="{6419C0F6-3831-4D50-923B-CE41093E37B8}" destId="{C28F0828-5FC6-4240-8E3B-6DD6CD2B8BDA}" srcOrd="0" destOrd="0" presId="urn:microsoft.com/office/officeart/2008/layout/VerticalCurvedList"/>
    <dgm:cxn modelId="{369741D8-BFE1-4A5D-AFBA-9343BD82F530}" srcId="{5599BA11-BFA1-4B6A-9BE8-2848ECAA1CCA}" destId="{88AD789D-1977-4358-93B0-5DE004E339DA}" srcOrd="0" destOrd="0" parTransId="{4CC1EFE6-65C7-4F93-AF8E-ABCEA4BE6180}" sibTransId="{DEAE7B42-79DA-4CBC-AB8E-D0B03B105E78}"/>
    <dgm:cxn modelId="{489447EB-85E8-4EA2-B949-93E8A781A1DD}" type="presOf" srcId="{5599BA11-BFA1-4B6A-9BE8-2848ECAA1CCA}" destId="{CFB94C23-DD1A-4F22-9CBE-0DA423195CB3}" srcOrd="0" destOrd="0" presId="urn:microsoft.com/office/officeart/2008/layout/VerticalCurvedList"/>
    <dgm:cxn modelId="{3AE7B352-4D99-4DB7-B44C-3BC2DF28BD5C}" type="presParOf" srcId="{CFB94C23-DD1A-4F22-9CBE-0DA423195CB3}" destId="{4FFDE489-C697-4A8D-B7D1-405E7D719135}" srcOrd="0" destOrd="0" presId="urn:microsoft.com/office/officeart/2008/layout/VerticalCurvedList"/>
    <dgm:cxn modelId="{0AD1AF37-BEC8-436C-A1CE-7E79B146D7F8}" type="presParOf" srcId="{4FFDE489-C697-4A8D-B7D1-405E7D719135}" destId="{3E77C0CE-FEEE-41AA-A800-64F30F7B00BB}" srcOrd="0" destOrd="0" presId="urn:microsoft.com/office/officeart/2008/layout/VerticalCurvedList"/>
    <dgm:cxn modelId="{D7AC4151-FCCC-4393-9FC9-9E3536BBA21B}" type="presParOf" srcId="{3E77C0CE-FEEE-41AA-A800-64F30F7B00BB}" destId="{E604956C-34A9-42C2-AD5C-5D65C9F2A01A}" srcOrd="0" destOrd="0" presId="urn:microsoft.com/office/officeart/2008/layout/VerticalCurvedList"/>
    <dgm:cxn modelId="{C916230C-972B-4F9C-BCD8-837B04792C14}" type="presParOf" srcId="{3E77C0CE-FEEE-41AA-A800-64F30F7B00BB}" destId="{B52F07FA-85CE-43C6-A469-B816524C61D6}" srcOrd="1" destOrd="0" presId="urn:microsoft.com/office/officeart/2008/layout/VerticalCurvedList"/>
    <dgm:cxn modelId="{81A73AF5-2EA8-4FF4-BA40-2D7D3BAE9F84}" type="presParOf" srcId="{3E77C0CE-FEEE-41AA-A800-64F30F7B00BB}" destId="{5E950906-56DA-402F-A0C5-45F360CBCBCF}" srcOrd="2" destOrd="0" presId="urn:microsoft.com/office/officeart/2008/layout/VerticalCurvedList"/>
    <dgm:cxn modelId="{E4E527A5-D6CD-4DFB-9F08-FD2D17A179B4}" type="presParOf" srcId="{3E77C0CE-FEEE-41AA-A800-64F30F7B00BB}" destId="{A8E08DC9-C253-48C9-BE5C-F8284FAF06D1}" srcOrd="3" destOrd="0" presId="urn:microsoft.com/office/officeart/2008/layout/VerticalCurvedList"/>
    <dgm:cxn modelId="{D7A66763-830F-4DB5-B851-185A8363D7EF}" type="presParOf" srcId="{4FFDE489-C697-4A8D-B7D1-405E7D719135}" destId="{D4C2EC5A-AD83-471D-964C-7E9EC99405E6}" srcOrd="1" destOrd="0" presId="urn:microsoft.com/office/officeart/2008/layout/VerticalCurvedList"/>
    <dgm:cxn modelId="{3EBC625E-DF84-4671-9CBB-C29FF8DC00A7}" type="presParOf" srcId="{4FFDE489-C697-4A8D-B7D1-405E7D719135}" destId="{2EA84BFC-F1EA-4703-864A-2633CD1379A6}" srcOrd="2" destOrd="0" presId="urn:microsoft.com/office/officeart/2008/layout/VerticalCurvedList"/>
    <dgm:cxn modelId="{ADE0B8D3-159C-4CF6-9C06-99C80152D5EE}" type="presParOf" srcId="{2EA84BFC-F1EA-4703-864A-2633CD1379A6}" destId="{95F4BCEE-8E31-4CBE-B04A-E4BF38E15816}" srcOrd="0" destOrd="0" presId="urn:microsoft.com/office/officeart/2008/layout/VerticalCurvedList"/>
    <dgm:cxn modelId="{3B4EBEC9-0EB4-4A82-8F79-E1F77820AA2E}" type="presParOf" srcId="{4FFDE489-C697-4A8D-B7D1-405E7D719135}" destId="{C3FA9EFB-A910-4921-A034-E46CBC9A801F}" srcOrd="3" destOrd="0" presId="urn:microsoft.com/office/officeart/2008/layout/VerticalCurvedList"/>
    <dgm:cxn modelId="{1719EB65-DAB6-4765-AF14-280AC3E8143D}" type="presParOf" srcId="{4FFDE489-C697-4A8D-B7D1-405E7D719135}" destId="{E546B3E2-44D8-46CE-B441-073E6A93AC42}" srcOrd="4" destOrd="0" presId="urn:microsoft.com/office/officeart/2008/layout/VerticalCurvedList"/>
    <dgm:cxn modelId="{6386C85B-1EFE-41A3-8EB4-E8AEDED7B405}" type="presParOf" srcId="{E546B3E2-44D8-46CE-B441-073E6A93AC42}" destId="{C5E59CB2-BB84-4584-BA8E-FED2BF9B1170}" srcOrd="0" destOrd="0" presId="urn:microsoft.com/office/officeart/2008/layout/VerticalCurvedList"/>
    <dgm:cxn modelId="{F7CD1D55-C9A8-407E-AD00-F0CCC019AE33}" type="presParOf" srcId="{4FFDE489-C697-4A8D-B7D1-405E7D719135}" destId="{BD3F082B-AAAC-456C-828C-7D1142B97BFC}" srcOrd="5" destOrd="0" presId="urn:microsoft.com/office/officeart/2008/layout/VerticalCurvedList"/>
    <dgm:cxn modelId="{B1EB4F99-3FF0-4911-8B5A-0668CC1343EB}" type="presParOf" srcId="{4FFDE489-C697-4A8D-B7D1-405E7D719135}" destId="{1E34597D-C9F0-4C49-95DF-184487AA4CE6}" srcOrd="6" destOrd="0" presId="urn:microsoft.com/office/officeart/2008/layout/VerticalCurvedList"/>
    <dgm:cxn modelId="{DBD88EDF-8ACA-40A3-BB8B-DED58996D2BC}" type="presParOf" srcId="{1E34597D-C9F0-4C49-95DF-184487AA4CE6}" destId="{FC75FB52-9530-4241-AEC7-F35521F2084C}" srcOrd="0" destOrd="0" presId="urn:microsoft.com/office/officeart/2008/layout/VerticalCurvedList"/>
    <dgm:cxn modelId="{3D7FCAB3-F298-4BEE-99C7-D186FD80D862}" type="presParOf" srcId="{4FFDE489-C697-4A8D-B7D1-405E7D719135}" destId="{E23415E8-32FA-4EBB-B112-1B05BB5A85E7}" srcOrd="7" destOrd="0" presId="urn:microsoft.com/office/officeart/2008/layout/VerticalCurvedList"/>
    <dgm:cxn modelId="{7D696B4B-C963-414D-93EA-96DB0B774383}" type="presParOf" srcId="{4FFDE489-C697-4A8D-B7D1-405E7D719135}" destId="{30EACDEA-5976-4C1E-800C-FE24A2C56E42}" srcOrd="8" destOrd="0" presId="urn:microsoft.com/office/officeart/2008/layout/VerticalCurvedList"/>
    <dgm:cxn modelId="{A23926E5-9400-4F63-9FAA-DEFE2DE750BE}" type="presParOf" srcId="{30EACDEA-5976-4C1E-800C-FE24A2C56E42}" destId="{856B4D6D-B1DB-48C5-8393-A544D98091A8}" srcOrd="0" destOrd="0" presId="urn:microsoft.com/office/officeart/2008/layout/VerticalCurvedList"/>
    <dgm:cxn modelId="{3A1C2C49-81B3-416C-8614-995401B4A4AE}" type="presParOf" srcId="{4FFDE489-C697-4A8D-B7D1-405E7D719135}" destId="{5C04F4D9-74B0-4286-85E3-A988CAF8B3AB}" srcOrd="9" destOrd="0" presId="urn:microsoft.com/office/officeart/2008/layout/VerticalCurvedList"/>
    <dgm:cxn modelId="{184B6A84-7CD4-42A9-B9E8-B51D007E8A31}" type="presParOf" srcId="{4FFDE489-C697-4A8D-B7D1-405E7D719135}" destId="{003E7892-16E2-4E0D-AF4E-DFFC4BBED2ED}" srcOrd="10" destOrd="0" presId="urn:microsoft.com/office/officeart/2008/layout/VerticalCurvedList"/>
    <dgm:cxn modelId="{A8EF3856-8F59-4C38-9B44-DF73B66AA4EA}" type="presParOf" srcId="{003E7892-16E2-4E0D-AF4E-DFFC4BBED2ED}" destId="{D2AEE146-B335-4226-B404-241DC57DB555}" srcOrd="0" destOrd="0" presId="urn:microsoft.com/office/officeart/2008/layout/VerticalCurvedList"/>
    <dgm:cxn modelId="{4B814BFE-4A3C-47C0-9349-23CB49B24485}" type="presParOf" srcId="{4FFDE489-C697-4A8D-B7D1-405E7D719135}" destId="{473898D2-043C-4814-A0EB-64349E744D6B}" srcOrd="11" destOrd="0" presId="urn:microsoft.com/office/officeart/2008/layout/VerticalCurvedList"/>
    <dgm:cxn modelId="{59C36AC0-1F92-4579-9BAB-E9D26F5423CE}" type="presParOf" srcId="{4FFDE489-C697-4A8D-B7D1-405E7D719135}" destId="{D1AE1A53-1BA5-4151-9E2E-7F5E5E956222}" srcOrd="12" destOrd="0" presId="urn:microsoft.com/office/officeart/2008/layout/VerticalCurvedList"/>
    <dgm:cxn modelId="{FAF300F1-ABA7-449B-8B58-1980AA4538A0}" type="presParOf" srcId="{D1AE1A53-1BA5-4151-9E2E-7F5E5E956222}" destId="{15A5304F-95A1-48C5-9399-E8AFEAEC9ABD}" srcOrd="0" destOrd="0" presId="urn:microsoft.com/office/officeart/2008/layout/VerticalCurvedList"/>
    <dgm:cxn modelId="{042F6F75-A224-4AD2-A8CD-DAD3187BB5AE}" type="presParOf" srcId="{4FFDE489-C697-4A8D-B7D1-405E7D719135}" destId="{C28F0828-5FC6-4240-8E3B-6DD6CD2B8BDA}" srcOrd="13" destOrd="0" presId="urn:microsoft.com/office/officeart/2008/layout/VerticalCurvedList"/>
    <dgm:cxn modelId="{4EAC376E-A147-41BD-8E8C-6C97A5087C6D}" type="presParOf" srcId="{4FFDE489-C697-4A8D-B7D1-405E7D719135}" destId="{59801C69-AF39-4858-A0AF-DB1F7011E335}" srcOrd="14" destOrd="0" presId="urn:microsoft.com/office/officeart/2008/layout/VerticalCurvedList"/>
    <dgm:cxn modelId="{CD60EC08-5F1A-4191-93F5-F309CE45B8FE}" type="presParOf" srcId="{59801C69-AF39-4858-A0AF-DB1F7011E335}" destId="{AEDAE08E-691A-4031-A763-BD44B310A11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156D66-2F3B-4D42-9CB4-B3EBAC1CF943}" type="doc">
      <dgm:prSet loTypeId="urn:microsoft.com/office/officeart/2008/layout/VerticalAccentList" loCatId="list" qsTypeId="urn:microsoft.com/office/officeart/2005/8/quickstyle/simple1" qsCatId="simple" csTypeId="urn:microsoft.com/office/officeart/2005/8/colors/colorful4" csCatId="colorful" phldr="1"/>
      <dgm:spPr/>
      <dgm:t>
        <a:bodyPr/>
        <a:lstStyle/>
        <a:p>
          <a:endParaRPr lang="en-US"/>
        </a:p>
      </dgm:t>
    </dgm:pt>
    <dgm:pt modelId="{1BB0BCAE-F287-4F03-AA6C-B2C82104F51E}">
      <dgm:prSet phldrT="[Text]"/>
      <dgm:spPr/>
      <dgm:t>
        <a:bodyPr/>
        <a:lstStyle/>
        <a:p>
          <a:r>
            <a:rPr lang="en-US" dirty="0" err="1"/>
            <a:t>Pemantauan</a:t>
          </a:r>
          <a:r>
            <a:rPr lang="en-US" dirty="0"/>
            <a:t>, </a:t>
          </a:r>
          <a:r>
            <a:rPr lang="en-US" dirty="0" err="1"/>
            <a:t>Pengukuran</a:t>
          </a:r>
          <a:r>
            <a:rPr lang="en-US" dirty="0"/>
            <a:t>, </a:t>
          </a:r>
          <a:r>
            <a:rPr lang="en-US" dirty="0" err="1"/>
            <a:t>Analisis</a:t>
          </a:r>
          <a:r>
            <a:rPr lang="en-US" dirty="0"/>
            <a:t> </a:t>
          </a:r>
          <a:r>
            <a:rPr lang="en-US" dirty="0" err="1"/>
            <a:t>dan</a:t>
          </a:r>
          <a:r>
            <a:rPr lang="en-US" dirty="0"/>
            <a:t> </a:t>
          </a:r>
          <a:r>
            <a:rPr lang="en-US" dirty="0" err="1"/>
            <a:t>Evaluasi</a:t>
          </a:r>
          <a:r>
            <a:rPr lang="en-US" dirty="0"/>
            <a:t> </a:t>
          </a:r>
          <a:r>
            <a:rPr lang="en-US" dirty="0" err="1"/>
            <a:t>Kinerja</a:t>
          </a:r>
          <a:endParaRPr lang="en-US" dirty="0"/>
        </a:p>
      </dgm:t>
    </dgm:pt>
    <dgm:pt modelId="{D45D94EB-A6B5-442F-A364-2B56CB099465}" type="parTrans" cxnId="{C09DD0B1-0C82-4066-9732-DA27623DB72C}">
      <dgm:prSet/>
      <dgm:spPr/>
      <dgm:t>
        <a:bodyPr/>
        <a:lstStyle/>
        <a:p>
          <a:endParaRPr lang="en-US"/>
        </a:p>
      </dgm:t>
    </dgm:pt>
    <dgm:pt modelId="{D75F4EA7-66C6-4756-A961-7EE49F6C9791}" type="sibTrans" cxnId="{C09DD0B1-0C82-4066-9732-DA27623DB72C}">
      <dgm:prSet/>
      <dgm:spPr/>
      <dgm:t>
        <a:bodyPr/>
        <a:lstStyle/>
        <a:p>
          <a:endParaRPr lang="en-US"/>
        </a:p>
      </dgm:t>
    </dgm:pt>
    <dgm:pt modelId="{F5025980-0FAB-43C3-86B9-191788E784B0}">
      <dgm:prSet phldrT="[Text]"/>
      <dgm:spPr/>
      <dgm:t>
        <a:bodyPr/>
        <a:lstStyle/>
        <a:p>
          <a:r>
            <a:rPr lang="en-US" dirty="0"/>
            <a:t>Audit Internal</a:t>
          </a:r>
        </a:p>
      </dgm:t>
    </dgm:pt>
    <dgm:pt modelId="{6FF8B009-2003-4E1F-85E1-9EAB780E3959}" type="parTrans" cxnId="{7BD35C33-273D-4363-8D49-C3489FD03A58}">
      <dgm:prSet/>
      <dgm:spPr/>
      <dgm:t>
        <a:bodyPr/>
        <a:lstStyle/>
        <a:p>
          <a:endParaRPr lang="en-US"/>
        </a:p>
      </dgm:t>
    </dgm:pt>
    <dgm:pt modelId="{CC468BB1-F13C-4ABD-B5C7-BBB3D3ABA687}" type="sibTrans" cxnId="{7BD35C33-273D-4363-8D49-C3489FD03A58}">
      <dgm:prSet/>
      <dgm:spPr/>
      <dgm:t>
        <a:bodyPr/>
        <a:lstStyle/>
        <a:p>
          <a:endParaRPr lang="en-US"/>
        </a:p>
      </dgm:t>
    </dgm:pt>
    <dgm:pt modelId="{D8CE2770-95E8-4587-BAC9-46F19A80D67F}">
      <dgm:prSet phldrT="[Text]"/>
      <dgm:spPr/>
      <dgm:t>
        <a:bodyPr/>
        <a:lstStyle/>
        <a:p>
          <a:r>
            <a:rPr lang="en-US" dirty="0" err="1"/>
            <a:t>Tinjauan</a:t>
          </a:r>
          <a:r>
            <a:rPr lang="en-US" dirty="0"/>
            <a:t> </a:t>
          </a:r>
          <a:r>
            <a:rPr lang="en-US" dirty="0" err="1"/>
            <a:t>Manajemen</a:t>
          </a:r>
          <a:endParaRPr lang="en-US" dirty="0"/>
        </a:p>
      </dgm:t>
    </dgm:pt>
    <dgm:pt modelId="{E8CA5C30-A05E-4760-A885-A367610D4F3A}" type="parTrans" cxnId="{2B410EBB-8C44-4660-8083-529C668293B0}">
      <dgm:prSet/>
      <dgm:spPr/>
      <dgm:t>
        <a:bodyPr/>
        <a:lstStyle/>
        <a:p>
          <a:endParaRPr lang="en-US"/>
        </a:p>
      </dgm:t>
    </dgm:pt>
    <dgm:pt modelId="{C759F079-90D6-490C-AACA-0FBFA94202E4}" type="sibTrans" cxnId="{2B410EBB-8C44-4660-8083-529C668293B0}">
      <dgm:prSet/>
      <dgm:spPr/>
      <dgm:t>
        <a:bodyPr/>
        <a:lstStyle/>
        <a:p>
          <a:endParaRPr lang="en-US"/>
        </a:p>
      </dgm:t>
    </dgm:pt>
    <dgm:pt modelId="{6B39267F-0E02-4492-BC5C-F5E80A5CB6A5}" type="pres">
      <dgm:prSet presAssocID="{F8156D66-2F3B-4D42-9CB4-B3EBAC1CF943}" presName="Name0" presStyleCnt="0">
        <dgm:presLayoutVars>
          <dgm:chMax/>
          <dgm:chPref/>
          <dgm:dir/>
        </dgm:presLayoutVars>
      </dgm:prSet>
      <dgm:spPr/>
    </dgm:pt>
    <dgm:pt modelId="{EC29C661-F19D-4991-89FA-371070FA83E5}" type="pres">
      <dgm:prSet presAssocID="{1BB0BCAE-F287-4F03-AA6C-B2C82104F51E}" presName="parenttextcomposite" presStyleCnt="0"/>
      <dgm:spPr/>
    </dgm:pt>
    <dgm:pt modelId="{5930E2B6-5086-4BE7-93A9-7F431B548D35}" type="pres">
      <dgm:prSet presAssocID="{1BB0BCAE-F287-4F03-AA6C-B2C82104F51E}" presName="parenttext" presStyleLbl="revTx" presStyleIdx="0" presStyleCnt="3">
        <dgm:presLayoutVars>
          <dgm:chMax/>
          <dgm:chPref val="2"/>
          <dgm:bulletEnabled val="1"/>
        </dgm:presLayoutVars>
      </dgm:prSet>
      <dgm:spPr/>
    </dgm:pt>
    <dgm:pt modelId="{061555E6-FBA4-4743-BE5B-69B2421AED3D}" type="pres">
      <dgm:prSet presAssocID="{1BB0BCAE-F287-4F03-AA6C-B2C82104F51E}" presName="parallelogramComposite" presStyleCnt="0"/>
      <dgm:spPr/>
    </dgm:pt>
    <dgm:pt modelId="{9BC20C35-DE5F-4C38-B322-B571BAEC5312}" type="pres">
      <dgm:prSet presAssocID="{1BB0BCAE-F287-4F03-AA6C-B2C82104F51E}" presName="parallelogram1" presStyleLbl="alignNode1" presStyleIdx="0" presStyleCnt="21"/>
      <dgm:spPr/>
    </dgm:pt>
    <dgm:pt modelId="{AD46923D-0668-4020-9835-03635759C631}" type="pres">
      <dgm:prSet presAssocID="{1BB0BCAE-F287-4F03-AA6C-B2C82104F51E}" presName="parallelogram2" presStyleLbl="alignNode1" presStyleIdx="1" presStyleCnt="21"/>
      <dgm:spPr/>
    </dgm:pt>
    <dgm:pt modelId="{74E4D951-C5FC-4363-898A-A1613E1485EE}" type="pres">
      <dgm:prSet presAssocID="{1BB0BCAE-F287-4F03-AA6C-B2C82104F51E}" presName="parallelogram3" presStyleLbl="alignNode1" presStyleIdx="2" presStyleCnt="21"/>
      <dgm:spPr/>
    </dgm:pt>
    <dgm:pt modelId="{5A56F95B-C8CA-4323-A5BF-05184CD2E3A5}" type="pres">
      <dgm:prSet presAssocID="{1BB0BCAE-F287-4F03-AA6C-B2C82104F51E}" presName="parallelogram4" presStyleLbl="alignNode1" presStyleIdx="3" presStyleCnt="21"/>
      <dgm:spPr/>
    </dgm:pt>
    <dgm:pt modelId="{C8A99F09-C028-471D-B8E2-07E78CE7D6C8}" type="pres">
      <dgm:prSet presAssocID="{1BB0BCAE-F287-4F03-AA6C-B2C82104F51E}" presName="parallelogram5" presStyleLbl="alignNode1" presStyleIdx="4" presStyleCnt="21"/>
      <dgm:spPr/>
    </dgm:pt>
    <dgm:pt modelId="{44457D32-CE9A-4160-A12C-458BD0A687C4}" type="pres">
      <dgm:prSet presAssocID="{1BB0BCAE-F287-4F03-AA6C-B2C82104F51E}" presName="parallelogram6" presStyleLbl="alignNode1" presStyleIdx="5" presStyleCnt="21"/>
      <dgm:spPr/>
    </dgm:pt>
    <dgm:pt modelId="{02B59D12-BB34-4CF3-8D51-A57261A896D3}" type="pres">
      <dgm:prSet presAssocID="{1BB0BCAE-F287-4F03-AA6C-B2C82104F51E}" presName="parallelogram7" presStyleLbl="alignNode1" presStyleIdx="6" presStyleCnt="21"/>
      <dgm:spPr/>
    </dgm:pt>
    <dgm:pt modelId="{18C42695-E2E5-4B84-B537-B2E2E4F93932}" type="pres">
      <dgm:prSet presAssocID="{D75F4EA7-66C6-4756-A961-7EE49F6C9791}" presName="sibTrans" presStyleCnt="0"/>
      <dgm:spPr/>
    </dgm:pt>
    <dgm:pt modelId="{1D4A7142-3CDF-4921-BC4C-B84C04D77153}" type="pres">
      <dgm:prSet presAssocID="{F5025980-0FAB-43C3-86B9-191788E784B0}" presName="parenttextcomposite" presStyleCnt="0"/>
      <dgm:spPr/>
    </dgm:pt>
    <dgm:pt modelId="{8751C994-05E2-495A-8381-2EDFB73D8D3E}" type="pres">
      <dgm:prSet presAssocID="{F5025980-0FAB-43C3-86B9-191788E784B0}" presName="parenttext" presStyleLbl="revTx" presStyleIdx="1" presStyleCnt="3">
        <dgm:presLayoutVars>
          <dgm:chMax/>
          <dgm:chPref val="2"/>
          <dgm:bulletEnabled val="1"/>
        </dgm:presLayoutVars>
      </dgm:prSet>
      <dgm:spPr/>
    </dgm:pt>
    <dgm:pt modelId="{9BD6241F-59AA-41E4-BCD2-9C68D2CFDC1F}" type="pres">
      <dgm:prSet presAssocID="{F5025980-0FAB-43C3-86B9-191788E784B0}" presName="parallelogramComposite" presStyleCnt="0"/>
      <dgm:spPr/>
    </dgm:pt>
    <dgm:pt modelId="{B10D6D20-D0E8-47F5-BF0B-0CBCD87E3419}" type="pres">
      <dgm:prSet presAssocID="{F5025980-0FAB-43C3-86B9-191788E784B0}" presName="parallelogram1" presStyleLbl="alignNode1" presStyleIdx="7" presStyleCnt="21"/>
      <dgm:spPr/>
    </dgm:pt>
    <dgm:pt modelId="{17B7083D-208C-422B-845C-D3E051372C84}" type="pres">
      <dgm:prSet presAssocID="{F5025980-0FAB-43C3-86B9-191788E784B0}" presName="parallelogram2" presStyleLbl="alignNode1" presStyleIdx="8" presStyleCnt="21"/>
      <dgm:spPr/>
    </dgm:pt>
    <dgm:pt modelId="{3D7F7484-39C8-4501-8C0B-89CC294BF8F1}" type="pres">
      <dgm:prSet presAssocID="{F5025980-0FAB-43C3-86B9-191788E784B0}" presName="parallelogram3" presStyleLbl="alignNode1" presStyleIdx="9" presStyleCnt="21"/>
      <dgm:spPr/>
    </dgm:pt>
    <dgm:pt modelId="{6569E14B-0F5B-4C69-8575-FA690AAACFD7}" type="pres">
      <dgm:prSet presAssocID="{F5025980-0FAB-43C3-86B9-191788E784B0}" presName="parallelogram4" presStyleLbl="alignNode1" presStyleIdx="10" presStyleCnt="21"/>
      <dgm:spPr/>
    </dgm:pt>
    <dgm:pt modelId="{76A712DF-28CD-45E8-9A8C-C7F771F4B7D3}" type="pres">
      <dgm:prSet presAssocID="{F5025980-0FAB-43C3-86B9-191788E784B0}" presName="parallelogram5" presStyleLbl="alignNode1" presStyleIdx="11" presStyleCnt="21"/>
      <dgm:spPr/>
    </dgm:pt>
    <dgm:pt modelId="{6140E9BB-0A05-4B3F-B40A-281C813E6834}" type="pres">
      <dgm:prSet presAssocID="{F5025980-0FAB-43C3-86B9-191788E784B0}" presName="parallelogram6" presStyleLbl="alignNode1" presStyleIdx="12" presStyleCnt="21"/>
      <dgm:spPr/>
    </dgm:pt>
    <dgm:pt modelId="{2ADBA669-1BC0-4E9C-8272-A6DDE728E469}" type="pres">
      <dgm:prSet presAssocID="{F5025980-0FAB-43C3-86B9-191788E784B0}" presName="parallelogram7" presStyleLbl="alignNode1" presStyleIdx="13" presStyleCnt="21"/>
      <dgm:spPr/>
    </dgm:pt>
    <dgm:pt modelId="{4859A40A-EA56-4650-B814-C26EA1A3C9A8}" type="pres">
      <dgm:prSet presAssocID="{CC468BB1-F13C-4ABD-B5C7-BBB3D3ABA687}" presName="sibTrans" presStyleCnt="0"/>
      <dgm:spPr/>
    </dgm:pt>
    <dgm:pt modelId="{E0BCB248-CC83-48E2-9D82-FB6301EB1F21}" type="pres">
      <dgm:prSet presAssocID="{D8CE2770-95E8-4587-BAC9-46F19A80D67F}" presName="parenttextcomposite" presStyleCnt="0"/>
      <dgm:spPr/>
    </dgm:pt>
    <dgm:pt modelId="{D8030F3B-6158-4B9B-9BD2-3C8BF1B7A262}" type="pres">
      <dgm:prSet presAssocID="{D8CE2770-95E8-4587-BAC9-46F19A80D67F}" presName="parenttext" presStyleLbl="revTx" presStyleIdx="2" presStyleCnt="3">
        <dgm:presLayoutVars>
          <dgm:chMax/>
          <dgm:chPref val="2"/>
          <dgm:bulletEnabled val="1"/>
        </dgm:presLayoutVars>
      </dgm:prSet>
      <dgm:spPr/>
    </dgm:pt>
    <dgm:pt modelId="{F1D9FB52-58F9-46A9-80D2-025E32BA3586}" type="pres">
      <dgm:prSet presAssocID="{D8CE2770-95E8-4587-BAC9-46F19A80D67F}" presName="parallelogramComposite" presStyleCnt="0"/>
      <dgm:spPr/>
    </dgm:pt>
    <dgm:pt modelId="{33228E7A-4245-4753-BD70-0623EC270F69}" type="pres">
      <dgm:prSet presAssocID="{D8CE2770-95E8-4587-BAC9-46F19A80D67F}" presName="parallelogram1" presStyleLbl="alignNode1" presStyleIdx="14" presStyleCnt="21"/>
      <dgm:spPr/>
    </dgm:pt>
    <dgm:pt modelId="{7950CDDC-1173-4445-B338-514620EA451A}" type="pres">
      <dgm:prSet presAssocID="{D8CE2770-95E8-4587-BAC9-46F19A80D67F}" presName="parallelogram2" presStyleLbl="alignNode1" presStyleIdx="15" presStyleCnt="21"/>
      <dgm:spPr/>
    </dgm:pt>
    <dgm:pt modelId="{52D6E92F-1B9B-436E-86FA-3C64BEABDA69}" type="pres">
      <dgm:prSet presAssocID="{D8CE2770-95E8-4587-BAC9-46F19A80D67F}" presName="parallelogram3" presStyleLbl="alignNode1" presStyleIdx="16" presStyleCnt="21"/>
      <dgm:spPr/>
    </dgm:pt>
    <dgm:pt modelId="{C3267D66-3556-4CA5-94ED-15B58B5BC41B}" type="pres">
      <dgm:prSet presAssocID="{D8CE2770-95E8-4587-BAC9-46F19A80D67F}" presName="parallelogram4" presStyleLbl="alignNode1" presStyleIdx="17" presStyleCnt="21"/>
      <dgm:spPr/>
    </dgm:pt>
    <dgm:pt modelId="{BA643235-7B27-4296-A658-72150F3527A8}" type="pres">
      <dgm:prSet presAssocID="{D8CE2770-95E8-4587-BAC9-46F19A80D67F}" presName="parallelogram5" presStyleLbl="alignNode1" presStyleIdx="18" presStyleCnt="21"/>
      <dgm:spPr/>
    </dgm:pt>
    <dgm:pt modelId="{C38712EF-4B84-4225-8901-66A765C27004}" type="pres">
      <dgm:prSet presAssocID="{D8CE2770-95E8-4587-BAC9-46F19A80D67F}" presName="parallelogram6" presStyleLbl="alignNode1" presStyleIdx="19" presStyleCnt="21"/>
      <dgm:spPr/>
    </dgm:pt>
    <dgm:pt modelId="{3C574AA9-CAB0-49FF-A8B0-E076001D2C39}" type="pres">
      <dgm:prSet presAssocID="{D8CE2770-95E8-4587-BAC9-46F19A80D67F}" presName="parallelogram7" presStyleLbl="alignNode1" presStyleIdx="20" presStyleCnt="21"/>
      <dgm:spPr/>
    </dgm:pt>
  </dgm:ptLst>
  <dgm:cxnLst>
    <dgm:cxn modelId="{BDF70229-9494-453A-B8EB-CC6EFA76F995}" type="presOf" srcId="{1BB0BCAE-F287-4F03-AA6C-B2C82104F51E}" destId="{5930E2B6-5086-4BE7-93A9-7F431B548D35}" srcOrd="0" destOrd="0" presId="urn:microsoft.com/office/officeart/2008/layout/VerticalAccentList"/>
    <dgm:cxn modelId="{7BD35C33-273D-4363-8D49-C3489FD03A58}" srcId="{F8156D66-2F3B-4D42-9CB4-B3EBAC1CF943}" destId="{F5025980-0FAB-43C3-86B9-191788E784B0}" srcOrd="1" destOrd="0" parTransId="{6FF8B009-2003-4E1F-85E1-9EAB780E3959}" sibTransId="{CC468BB1-F13C-4ABD-B5C7-BBB3D3ABA687}"/>
    <dgm:cxn modelId="{281CD841-A155-477A-B521-3024108EB5A2}" type="presOf" srcId="{F5025980-0FAB-43C3-86B9-191788E784B0}" destId="{8751C994-05E2-495A-8381-2EDFB73D8D3E}" srcOrd="0" destOrd="0" presId="urn:microsoft.com/office/officeart/2008/layout/VerticalAccentList"/>
    <dgm:cxn modelId="{22A8196B-0BBE-4151-A081-BD185D59A92A}" type="presOf" srcId="{F8156D66-2F3B-4D42-9CB4-B3EBAC1CF943}" destId="{6B39267F-0E02-4492-BC5C-F5E80A5CB6A5}" srcOrd="0" destOrd="0" presId="urn:microsoft.com/office/officeart/2008/layout/VerticalAccentList"/>
    <dgm:cxn modelId="{C09DD0B1-0C82-4066-9732-DA27623DB72C}" srcId="{F8156D66-2F3B-4D42-9CB4-B3EBAC1CF943}" destId="{1BB0BCAE-F287-4F03-AA6C-B2C82104F51E}" srcOrd="0" destOrd="0" parTransId="{D45D94EB-A6B5-442F-A364-2B56CB099465}" sibTransId="{D75F4EA7-66C6-4756-A961-7EE49F6C9791}"/>
    <dgm:cxn modelId="{2B410EBB-8C44-4660-8083-529C668293B0}" srcId="{F8156D66-2F3B-4D42-9CB4-B3EBAC1CF943}" destId="{D8CE2770-95E8-4587-BAC9-46F19A80D67F}" srcOrd="2" destOrd="0" parTransId="{E8CA5C30-A05E-4760-A885-A367610D4F3A}" sibTransId="{C759F079-90D6-490C-AACA-0FBFA94202E4}"/>
    <dgm:cxn modelId="{BCC4A0EB-B0C2-4AFF-8F27-5AFD16A811A7}" type="presOf" srcId="{D8CE2770-95E8-4587-BAC9-46F19A80D67F}" destId="{D8030F3B-6158-4B9B-9BD2-3C8BF1B7A262}" srcOrd="0" destOrd="0" presId="urn:microsoft.com/office/officeart/2008/layout/VerticalAccentList"/>
    <dgm:cxn modelId="{8E021BC5-D6BF-4DD9-9792-7CF3B0FB4FF6}" type="presParOf" srcId="{6B39267F-0E02-4492-BC5C-F5E80A5CB6A5}" destId="{EC29C661-F19D-4991-89FA-371070FA83E5}" srcOrd="0" destOrd="0" presId="urn:microsoft.com/office/officeart/2008/layout/VerticalAccentList"/>
    <dgm:cxn modelId="{94B2BD75-04AD-4E99-82EF-D940A49BB4D4}" type="presParOf" srcId="{EC29C661-F19D-4991-89FA-371070FA83E5}" destId="{5930E2B6-5086-4BE7-93A9-7F431B548D35}" srcOrd="0" destOrd="0" presId="urn:microsoft.com/office/officeart/2008/layout/VerticalAccentList"/>
    <dgm:cxn modelId="{8A0718F3-4F99-4157-B359-FCE092AA277E}" type="presParOf" srcId="{6B39267F-0E02-4492-BC5C-F5E80A5CB6A5}" destId="{061555E6-FBA4-4743-BE5B-69B2421AED3D}" srcOrd="1" destOrd="0" presId="urn:microsoft.com/office/officeart/2008/layout/VerticalAccentList"/>
    <dgm:cxn modelId="{9BCFC9B4-C2EE-4D10-9E6D-6C95E0339A6A}" type="presParOf" srcId="{061555E6-FBA4-4743-BE5B-69B2421AED3D}" destId="{9BC20C35-DE5F-4C38-B322-B571BAEC5312}" srcOrd="0" destOrd="0" presId="urn:microsoft.com/office/officeart/2008/layout/VerticalAccentList"/>
    <dgm:cxn modelId="{E22E5B54-691F-4AEC-ACDA-6E74C087DDB2}" type="presParOf" srcId="{061555E6-FBA4-4743-BE5B-69B2421AED3D}" destId="{AD46923D-0668-4020-9835-03635759C631}" srcOrd="1" destOrd="0" presId="urn:microsoft.com/office/officeart/2008/layout/VerticalAccentList"/>
    <dgm:cxn modelId="{072BBC12-92B8-43E9-A851-5E6848C9CA6D}" type="presParOf" srcId="{061555E6-FBA4-4743-BE5B-69B2421AED3D}" destId="{74E4D951-C5FC-4363-898A-A1613E1485EE}" srcOrd="2" destOrd="0" presId="urn:microsoft.com/office/officeart/2008/layout/VerticalAccentList"/>
    <dgm:cxn modelId="{390D6047-1FAD-4257-A5CF-682E9198150F}" type="presParOf" srcId="{061555E6-FBA4-4743-BE5B-69B2421AED3D}" destId="{5A56F95B-C8CA-4323-A5BF-05184CD2E3A5}" srcOrd="3" destOrd="0" presId="urn:microsoft.com/office/officeart/2008/layout/VerticalAccentList"/>
    <dgm:cxn modelId="{CD8A4F96-F80B-41E2-B8B1-6151D1113D31}" type="presParOf" srcId="{061555E6-FBA4-4743-BE5B-69B2421AED3D}" destId="{C8A99F09-C028-471D-B8E2-07E78CE7D6C8}" srcOrd="4" destOrd="0" presId="urn:microsoft.com/office/officeart/2008/layout/VerticalAccentList"/>
    <dgm:cxn modelId="{2F9CE996-F712-4500-8050-DB00989C2859}" type="presParOf" srcId="{061555E6-FBA4-4743-BE5B-69B2421AED3D}" destId="{44457D32-CE9A-4160-A12C-458BD0A687C4}" srcOrd="5" destOrd="0" presId="urn:microsoft.com/office/officeart/2008/layout/VerticalAccentList"/>
    <dgm:cxn modelId="{5DE649DD-9866-4560-A3EF-E1DA59EF373E}" type="presParOf" srcId="{061555E6-FBA4-4743-BE5B-69B2421AED3D}" destId="{02B59D12-BB34-4CF3-8D51-A57261A896D3}" srcOrd="6" destOrd="0" presId="urn:microsoft.com/office/officeart/2008/layout/VerticalAccentList"/>
    <dgm:cxn modelId="{710E3B90-3969-4EEC-853B-607AF95CCCB9}" type="presParOf" srcId="{6B39267F-0E02-4492-BC5C-F5E80A5CB6A5}" destId="{18C42695-E2E5-4B84-B537-B2E2E4F93932}" srcOrd="2" destOrd="0" presId="urn:microsoft.com/office/officeart/2008/layout/VerticalAccentList"/>
    <dgm:cxn modelId="{964B204C-7EE6-414C-BA01-E1C58750971A}" type="presParOf" srcId="{6B39267F-0E02-4492-BC5C-F5E80A5CB6A5}" destId="{1D4A7142-3CDF-4921-BC4C-B84C04D77153}" srcOrd="3" destOrd="0" presId="urn:microsoft.com/office/officeart/2008/layout/VerticalAccentList"/>
    <dgm:cxn modelId="{E6CFF660-C722-4A6A-B6D0-9E9466C594BF}" type="presParOf" srcId="{1D4A7142-3CDF-4921-BC4C-B84C04D77153}" destId="{8751C994-05E2-495A-8381-2EDFB73D8D3E}" srcOrd="0" destOrd="0" presId="urn:microsoft.com/office/officeart/2008/layout/VerticalAccentList"/>
    <dgm:cxn modelId="{CE805C9D-F585-4822-861F-A7624100007D}" type="presParOf" srcId="{6B39267F-0E02-4492-BC5C-F5E80A5CB6A5}" destId="{9BD6241F-59AA-41E4-BCD2-9C68D2CFDC1F}" srcOrd="4" destOrd="0" presId="urn:microsoft.com/office/officeart/2008/layout/VerticalAccentList"/>
    <dgm:cxn modelId="{D3338089-D1D8-4D75-961E-8A153541AB0A}" type="presParOf" srcId="{9BD6241F-59AA-41E4-BCD2-9C68D2CFDC1F}" destId="{B10D6D20-D0E8-47F5-BF0B-0CBCD87E3419}" srcOrd="0" destOrd="0" presId="urn:microsoft.com/office/officeart/2008/layout/VerticalAccentList"/>
    <dgm:cxn modelId="{8281A5ED-3613-4760-B83E-B3B8F5B8DAAF}" type="presParOf" srcId="{9BD6241F-59AA-41E4-BCD2-9C68D2CFDC1F}" destId="{17B7083D-208C-422B-845C-D3E051372C84}" srcOrd="1" destOrd="0" presId="urn:microsoft.com/office/officeart/2008/layout/VerticalAccentList"/>
    <dgm:cxn modelId="{771AE2C1-ABFB-4994-BE74-49674FA92565}" type="presParOf" srcId="{9BD6241F-59AA-41E4-BCD2-9C68D2CFDC1F}" destId="{3D7F7484-39C8-4501-8C0B-89CC294BF8F1}" srcOrd="2" destOrd="0" presId="urn:microsoft.com/office/officeart/2008/layout/VerticalAccentList"/>
    <dgm:cxn modelId="{4906DAA4-65F7-476D-ABA5-DED2428E0C2C}" type="presParOf" srcId="{9BD6241F-59AA-41E4-BCD2-9C68D2CFDC1F}" destId="{6569E14B-0F5B-4C69-8575-FA690AAACFD7}" srcOrd="3" destOrd="0" presId="urn:microsoft.com/office/officeart/2008/layout/VerticalAccentList"/>
    <dgm:cxn modelId="{1CFC673E-D499-47BD-BF58-56FC70E2EF5B}" type="presParOf" srcId="{9BD6241F-59AA-41E4-BCD2-9C68D2CFDC1F}" destId="{76A712DF-28CD-45E8-9A8C-C7F771F4B7D3}" srcOrd="4" destOrd="0" presId="urn:microsoft.com/office/officeart/2008/layout/VerticalAccentList"/>
    <dgm:cxn modelId="{2F8C3DD5-3729-4789-AE4A-B86C7E8B29E4}" type="presParOf" srcId="{9BD6241F-59AA-41E4-BCD2-9C68D2CFDC1F}" destId="{6140E9BB-0A05-4B3F-B40A-281C813E6834}" srcOrd="5" destOrd="0" presId="urn:microsoft.com/office/officeart/2008/layout/VerticalAccentList"/>
    <dgm:cxn modelId="{EF25B7F0-B2E1-4829-97F5-EAE1E878E763}" type="presParOf" srcId="{9BD6241F-59AA-41E4-BCD2-9C68D2CFDC1F}" destId="{2ADBA669-1BC0-4E9C-8272-A6DDE728E469}" srcOrd="6" destOrd="0" presId="urn:microsoft.com/office/officeart/2008/layout/VerticalAccentList"/>
    <dgm:cxn modelId="{9BFF1E03-310C-4E61-AA97-6346E11F63DF}" type="presParOf" srcId="{6B39267F-0E02-4492-BC5C-F5E80A5CB6A5}" destId="{4859A40A-EA56-4650-B814-C26EA1A3C9A8}" srcOrd="5" destOrd="0" presId="urn:microsoft.com/office/officeart/2008/layout/VerticalAccentList"/>
    <dgm:cxn modelId="{C7AFA576-6E8A-41F2-A8A6-1388FC989BE1}" type="presParOf" srcId="{6B39267F-0E02-4492-BC5C-F5E80A5CB6A5}" destId="{E0BCB248-CC83-48E2-9D82-FB6301EB1F21}" srcOrd="6" destOrd="0" presId="urn:microsoft.com/office/officeart/2008/layout/VerticalAccentList"/>
    <dgm:cxn modelId="{CD5E8AAC-8897-4707-8CB9-70C1A6AD8B6D}" type="presParOf" srcId="{E0BCB248-CC83-48E2-9D82-FB6301EB1F21}" destId="{D8030F3B-6158-4B9B-9BD2-3C8BF1B7A262}" srcOrd="0" destOrd="0" presId="urn:microsoft.com/office/officeart/2008/layout/VerticalAccentList"/>
    <dgm:cxn modelId="{2A762B51-DC37-4422-ABF6-106F0A527102}" type="presParOf" srcId="{6B39267F-0E02-4492-BC5C-F5E80A5CB6A5}" destId="{F1D9FB52-58F9-46A9-80D2-025E32BA3586}" srcOrd="7" destOrd="0" presId="urn:microsoft.com/office/officeart/2008/layout/VerticalAccentList"/>
    <dgm:cxn modelId="{08A9574B-5DF4-4571-B5AC-02E21F8CA669}" type="presParOf" srcId="{F1D9FB52-58F9-46A9-80D2-025E32BA3586}" destId="{33228E7A-4245-4753-BD70-0623EC270F69}" srcOrd="0" destOrd="0" presId="urn:microsoft.com/office/officeart/2008/layout/VerticalAccentList"/>
    <dgm:cxn modelId="{3B693B38-9B99-45CB-B885-0EEB36070548}" type="presParOf" srcId="{F1D9FB52-58F9-46A9-80D2-025E32BA3586}" destId="{7950CDDC-1173-4445-B338-514620EA451A}" srcOrd="1" destOrd="0" presId="urn:microsoft.com/office/officeart/2008/layout/VerticalAccentList"/>
    <dgm:cxn modelId="{3860455E-E26A-4943-8C9D-4F44B018D66C}" type="presParOf" srcId="{F1D9FB52-58F9-46A9-80D2-025E32BA3586}" destId="{52D6E92F-1B9B-436E-86FA-3C64BEABDA69}" srcOrd="2" destOrd="0" presId="urn:microsoft.com/office/officeart/2008/layout/VerticalAccentList"/>
    <dgm:cxn modelId="{F458197A-6A09-4BD2-8706-840AC2658C27}" type="presParOf" srcId="{F1D9FB52-58F9-46A9-80D2-025E32BA3586}" destId="{C3267D66-3556-4CA5-94ED-15B58B5BC41B}" srcOrd="3" destOrd="0" presId="urn:microsoft.com/office/officeart/2008/layout/VerticalAccentList"/>
    <dgm:cxn modelId="{29C0B1B8-2667-4E54-B72B-B7B7B3BA60B4}" type="presParOf" srcId="{F1D9FB52-58F9-46A9-80D2-025E32BA3586}" destId="{BA643235-7B27-4296-A658-72150F3527A8}" srcOrd="4" destOrd="0" presId="urn:microsoft.com/office/officeart/2008/layout/VerticalAccentList"/>
    <dgm:cxn modelId="{F9CE7084-D52A-4B0A-8C14-2479D79EDAE6}" type="presParOf" srcId="{F1D9FB52-58F9-46A9-80D2-025E32BA3586}" destId="{C38712EF-4B84-4225-8901-66A765C27004}" srcOrd="5" destOrd="0" presId="urn:microsoft.com/office/officeart/2008/layout/VerticalAccentList"/>
    <dgm:cxn modelId="{DC4B30DB-4149-4560-ABE5-25C848B0D648}" type="presParOf" srcId="{F1D9FB52-58F9-46A9-80D2-025E32BA3586}" destId="{3C574AA9-CAB0-49FF-A8B0-E076001D2C39}"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0AB1C-E53D-49E5-987E-3A966D3C2540}">
      <dsp:nvSpPr>
        <dsp:cNvPr id="0" name=""/>
        <dsp:cNvSpPr/>
      </dsp:nvSpPr>
      <dsp:spPr>
        <a:xfrm rot="10800000">
          <a:off x="0" y="0"/>
          <a:ext cx="3363403" cy="498105"/>
        </a:xfrm>
        <a:prstGeom prst="trapezoid">
          <a:avLst>
            <a:gd name="adj" fmla="val 67524"/>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Eliminasi</a:t>
          </a:r>
          <a:endParaRPr lang="en-US" sz="1400" kern="1200" dirty="0">
            <a:solidFill>
              <a:schemeClr val="bg1"/>
            </a:solidFill>
          </a:endParaRPr>
        </a:p>
      </dsp:txBody>
      <dsp:txXfrm rot="-10800000">
        <a:off x="588595" y="0"/>
        <a:ext cx="2186211" cy="498105"/>
      </dsp:txXfrm>
    </dsp:sp>
    <dsp:sp modelId="{224A7509-2ACD-4E40-8E90-F8CF8055122C}">
      <dsp:nvSpPr>
        <dsp:cNvPr id="0" name=""/>
        <dsp:cNvSpPr/>
      </dsp:nvSpPr>
      <dsp:spPr>
        <a:xfrm rot="10800000">
          <a:off x="336340" y="498105"/>
          <a:ext cx="2690722" cy="498105"/>
        </a:xfrm>
        <a:prstGeom prst="trapezoid">
          <a:avLst>
            <a:gd name="adj" fmla="val 67524"/>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Subtitusi</a:t>
          </a:r>
          <a:endParaRPr lang="en-US" sz="1400" kern="1200" dirty="0">
            <a:solidFill>
              <a:schemeClr val="bg1"/>
            </a:solidFill>
          </a:endParaRPr>
        </a:p>
      </dsp:txBody>
      <dsp:txXfrm rot="-10800000">
        <a:off x="807216" y="498105"/>
        <a:ext cx="1748969" cy="498105"/>
      </dsp:txXfrm>
    </dsp:sp>
    <dsp:sp modelId="{DAB86D7B-4E8C-4C80-B261-17EF5728DCE8}">
      <dsp:nvSpPr>
        <dsp:cNvPr id="0" name=""/>
        <dsp:cNvSpPr/>
      </dsp:nvSpPr>
      <dsp:spPr>
        <a:xfrm rot="10800000">
          <a:off x="672680" y="996210"/>
          <a:ext cx="2018041" cy="498105"/>
        </a:xfrm>
        <a:prstGeom prst="trapezoid">
          <a:avLst>
            <a:gd name="adj" fmla="val 67524"/>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Rekayasa</a:t>
          </a:r>
          <a:r>
            <a:rPr lang="en-US" sz="1400" kern="1200" dirty="0">
              <a:solidFill>
                <a:schemeClr val="bg1"/>
              </a:solidFill>
            </a:rPr>
            <a:t> </a:t>
          </a:r>
          <a:r>
            <a:rPr lang="en-US" sz="1400" kern="1200" dirty="0" err="1">
              <a:solidFill>
                <a:schemeClr val="bg1"/>
              </a:solidFill>
            </a:rPr>
            <a:t>Teknik</a:t>
          </a:r>
          <a:endParaRPr lang="en-US" sz="1400" kern="1200" dirty="0">
            <a:solidFill>
              <a:schemeClr val="bg1"/>
            </a:solidFill>
          </a:endParaRPr>
        </a:p>
      </dsp:txBody>
      <dsp:txXfrm rot="-10800000">
        <a:off x="1025837" y="996210"/>
        <a:ext cx="1311727" cy="498105"/>
      </dsp:txXfrm>
    </dsp:sp>
    <dsp:sp modelId="{71DC32BA-7EF2-4E9E-8907-F20513380057}">
      <dsp:nvSpPr>
        <dsp:cNvPr id="0" name=""/>
        <dsp:cNvSpPr/>
      </dsp:nvSpPr>
      <dsp:spPr>
        <a:xfrm rot="10800000">
          <a:off x="1009020" y="1494315"/>
          <a:ext cx="1345361" cy="498105"/>
        </a:xfrm>
        <a:prstGeom prst="trapezoid">
          <a:avLst>
            <a:gd name="adj" fmla="val 67524"/>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chemeClr val="bg1"/>
              </a:solidFill>
            </a:rPr>
            <a:t>Administratif</a:t>
          </a:r>
          <a:endParaRPr lang="en-US" sz="1200" kern="1200" dirty="0">
            <a:solidFill>
              <a:schemeClr val="bg1"/>
            </a:solidFill>
          </a:endParaRPr>
        </a:p>
      </dsp:txBody>
      <dsp:txXfrm rot="-10800000">
        <a:off x="1244459" y="1494315"/>
        <a:ext cx="874484" cy="498105"/>
      </dsp:txXfrm>
    </dsp:sp>
    <dsp:sp modelId="{DAF4DE93-13EC-4658-824C-E399296A724A}">
      <dsp:nvSpPr>
        <dsp:cNvPr id="0" name=""/>
        <dsp:cNvSpPr/>
      </dsp:nvSpPr>
      <dsp:spPr>
        <a:xfrm rot="10800000">
          <a:off x="1345361" y="1992420"/>
          <a:ext cx="672680" cy="498105"/>
        </a:xfrm>
        <a:prstGeom prst="trapezoid">
          <a:avLst>
            <a:gd name="adj" fmla="val 67524"/>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APD</a:t>
          </a:r>
        </a:p>
      </dsp:txBody>
      <dsp:txXfrm rot="-10800000">
        <a:off x="1345361" y="1992420"/>
        <a:ext cx="672680" cy="498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F07FA-85CE-43C6-A469-B816524C61D6}">
      <dsp:nvSpPr>
        <dsp:cNvPr id="0" name=""/>
        <dsp:cNvSpPr/>
      </dsp:nvSpPr>
      <dsp:spPr>
        <a:xfrm>
          <a:off x="-5729686" y="-877527"/>
          <a:ext cx="6825560" cy="6825560"/>
        </a:xfrm>
        <a:prstGeom prst="blockArc">
          <a:avLst>
            <a:gd name="adj1" fmla="val 18900000"/>
            <a:gd name="adj2" fmla="val 2700000"/>
            <a:gd name="adj3" fmla="val 31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C2EC5A-AD83-471D-964C-7E9EC99405E6}">
      <dsp:nvSpPr>
        <dsp:cNvPr id="0" name=""/>
        <dsp:cNvSpPr/>
      </dsp:nvSpPr>
      <dsp:spPr>
        <a:xfrm>
          <a:off x="355695" y="230505"/>
          <a:ext cx="8380752" cy="4608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Menetapkan</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r>
            <a:rPr lang="en-US" sz="1300" kern="1200" dirty="0"/>
            <a:t> </a:t>
          </a:r>
          <a:r>
            <a:rPr lang="en-US" sz="1300" kern="1200" dirty="0" err="1"/>
            <a:t>termasuk</a:t>
          </a:r>
          <a:r>
            <a:rPr lang="en-US" sz="1300" kern="1200" dirty="0"/>
            <a:t> P3K</a:t>
          </a:r>
        </a:p>
      </dsp:txBody>
      <dsp:txXfrm>
        <a:off x="355695" y="230505"/>
        <a:ext cx="8380752" cy="460807"/>
      </dsp:txXfrm>
    </dsp:sp>
    <dsp:sp modelId="{95F4BCEE-8E31-4CBE-B04A-E4BF38E15816}">
      <dsp:nvSpPr>
        <dsp:cNvPr id="0" name=""/>
        <dsp:cNvSpPr/>
      </dsp:nvSpPr>
      <dsp:spPr>
        <a:xfrm>
          <a:off x="67691" y="172904"/>
          <a:ext cx="576009" cy="57600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FA9EFB-A910-4921-A034-E46CBC9A801F}">
      <dsp:nvSpPr>
        <dsp:cNvPr id="0" name=""/>
        <dsp:cNvSpPr/>
      </dsp:nvSpPr>
      <dsp:spPr>
        <a:xfrm>
          <a:off x="772998" y="922122"/>
          <a:ext cx="7963450" cy="46080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Menyediakan</a:t>
          </a:r>
          <a:r>
            <a:rPr lang="en-US" sz="1300" kern="1200" dirty="0"/>
            <a:t> </a:t>
          </a:r>
          <a:r>
            <a:rPr lang="en-US" sz="1300" kern="1200" dirty="0" err="1"/>
            <a:t>pelatihan</a:t>
          </a:r>
          <a:r>
            <a:rPr lang="en-US" sz="1300" kern="1200" dirty="0"/>
            <a:t> </a:t>
          </a:r>
        </a:p>
      </dsp:txBody>
      <dsp:txXfrm>
        <a:off x="772998" y="922122"/>
        <a:ext cx="7963450" cy="460807"/>
      </dsp:txXfrm>
    </dsp:sp>
    <dsp:sp modelId="{C5E59CB2-BB84-4584-BA8E-FED2BF9B1170}">
      <dsp:nvSpPr>
        <dsp:cNvPr id="0" name=""/>
        <dsp:cNvSpPr/>
      </dsp:nvSpPr>
      <dsp:spPr>
        <a:xfrm>
          <a:off x="484993" y="864521"/>
          <a:ext cx="576009" cy="576009"/>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3F082B-AAAC-456C-828C-7D1142B97BFC}">
      <dsp:nvSpPr>
        <dsp:cNvPr id="0" name=""/>
        <dsp:cNvSpPr/>
      </dsp:nvSpPr>
      <dsp:spPr>
        <a:xfrm>
          <a:off x="1001678" y="1613232"/>
          <a:ext cx="7734770" cy="46080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Secara</a:t>
          </a:r>
          <a:r>
            <a:rPr lang="en-US" sz="1300" kern="1200" dirty="0"/>
            <a:t> </a:t>
          </a:r>
          <a:r>
            <a:rPr lang="en-US" sz="1300" kern="1200" dirty="0" err="1"/>
            <a:t>berkala</a:t>
          </a:r>
          <a:r>
            <a:rPr lang="en-US" sz="1300" kern="1200" dirty="0"/>
            <a:t> </a:t>
          </a:r>
          <a:r>
            <a:rPr lang="en-US" sz="1300" kern="1200" dirty="0" err="1"/>
            <a:t>mengadakan</a:t>
          </a:r>
          <a:r>
            <a:rPr lang="en-US" sz="1300" kern="1200" dirty="0"/>
            <a:t> </a:t>
          </a:r>
          <a:r>
            <a:rPr lang="en-US" sz="1300" kern="1200" dirty="0" err="1"/>
            <a:t>simulasi</a:t>
          </a:r>
          <a:r>
            <a:rPr lang="en-US" sz="1300" kern="1200" dirty="0"/>
            <a:t> </a:t>
          </a:r>
          <a:r>
            <a:rPr lang="en-US" sz="1300" kern="1200" dirty="0" err="1"/>
            <a:t>dan</a:t>
          </a:r>
          <a:r>
            <a:rPr lang="en-US" sz="1300" kern="1200" dirty="0"/>
            <a:t> </a:t>
          </a:r>
          <a:r>
            <a:rPr lang="en-US" sz="1300" kern="1200" dirty="0" err="1"/>
            <a:t>pengujian</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endParaRPr lang="en-US" sz="1300" kern="1200" dirty="0"/>
        </a:p>
      </dsp:txBody>
      <dsp:txXfrm>
        <a:off x="1001678" y="1613232"/>
        <a:ext cx="7734770" cy="460807"/>
      </dsp:txXfrm>
    </dsp:sp>
    <dsp:sp modelId="{FC75FB52-9530-4241-AEC7-F35521F2084C}">
      <dsp:nvSpPr>
        <dsp:cNvPr id="0" name=""/>
        <dsp:cNvSpPr/>
      </dsp:nvSpPr>
      <dsp:spPr>
        <a:xfrm>
          <a:off x="713673" y="1555631"/>
          <a:ext cx="576009" cy="57600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3415E8-32FA-4EBB-B112-1B05BB5A85E7}">
      <dsp:nvSpPr>
        <dsp:cNvPr id="0" name=""/>
        <dsp:cNvSpPr/>
      </dsp:nvSpPr>
      <dsp:spPr>
        <a:xfrm>
          <a:off x="1074693" y="2304849"/>
          <a:ext cx="7661754" cy="460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Evaluasi</a:t>
          </a:r>
          <a:r>
            <a:rPr lang="en-US" sz="1300" kern="1200" dirty="0"/>
            <a:t> </a:t>
          </a:r>
          <a:r>
            <a:rPr lang="en-US" sz="1300" kern="1200" dirty="0" err="1"/>
            <a:t>kinerja</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r>
            <a:rPr lang="en-US" sz="1300" kern="1200" dirty="0"/>
            <a:t>, </a:t>
          </a:r>
          <a:r>
            <a:rPr lang="en-US" sz="1300" kern="1200" dirty="0" err="1"/>
            <a:t>termasuk</a:t>
          </a:r>
          <a:r>
            <a:rPr lang="en-US" sz="1300" kern="1200" dirty="0"/>
            <a:t> </a:t>
          </a:r>
          <a:r>
            <a:rPr lang="en-US" sz="1300" kern="1200" dirty="0" err="1"/>
            <a:t>setelah</a:t>
          </a:r>
          <a:r>
            <a:rPr lang="en-US" sz="1300" kern="1200" dirty="0"/>
            <a:t> </a:t>
          </a:r>
          <a:r>
            <a:rPr lang="en-US" sz="1300" kern="1200" dirty="0" err="1"/>
            <a:t>terjadi</a:t>
          </a:r>
          <a:r>
            <a:rPr lang="en-US" sz="1300" kern="1200" dirty="0"/>
            <a:t> </a:t>
          </a:r>
          <a:r>
            <a:rPr lang="en-US" sz="1300" kern="1200" dirty="0" err="1"/>
            <a:t>kondisi</a:t>
          </a:r>
          <a:r>
            <a:rPr lang="en-US" sz="1300" kern="1200" dirty="0"/>
            <a:t> </a:t>
          </a:r>
          <a:r>
            <a:rPr lang="en-US" sz="1300" kern="1200" dirty="0" err="1"/>
            <a:t>darurat</a:t>
          </a:r>
          <a:endParaRPr lang="en-US" sz="1300" kern="1200" dirty="0"/>
        </a:p>
      </dsp:txBody>
      <dsp:txXfrm>
        <a:off x="1074693" y="2304849"/>
        <a:ext cx="7661754" cy="460807"/>
      </dsp:txXfrm>
    </dsp:sp>
    <dsp:sp modelId="{856B4D6D-B1DB-48C5-8393-A544D98091A8}">
      <dsp:nvSpPr>
        <dsp:cNvPr id="0" name=""/>
        <dsp:cNvSpPr/>
      </dsp:nvSpPr>
      <dsp:spPr>
        <a:xfrm>
          <a:off x="786689" y="2247248"/>
          <a:ext cx="576009" cy="5760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04F4D9-74B0-4286-85E3-A988CAF8B3AB}">
      <dsp:nvSpPr>
        <dsp:cNvPr id="0" name=""/>
        <dsp:cNvSpPr/>
      </dsp:nvSpPr>
      <dsp:spPr>
        <a:xfrm>
          <a:off x="1001678" y="2996466"/>
          <a:ext cx="7734770" cy="46080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Mengkomunikasikan</a:t>
          </a:r>
          <a:r>
            <a:rPr lang="en-US" sz="1300" kern="1200" dirty="0"/>
            <a:t> </a:t>
          </a:r>
          <a:r>
            <a:rPr lang="en-US" sz="1300" kern="1200" dirty="0" err="1"/>
            <a:t>dan</a:t>
          </a:r>
          <a:r>
            <a:rPr lang="en-US" sz="1300" kern="1200" dirty="0"/>
            <a:t> </a:t>
          </a:r>
          <a:r>
            <a:rPr lang="en-US" sz="1300" kern="1200" dirty="0" err="1"/>
            <a:t>menyediakan</a:t>
          </a:r>
          <a:r>
            <a:rPr lang="en-US" sz="1300" kern="1200" dirty="0"/>
            <a:t> </a:t>
          </a:r>
          <a:r>
            <a:rPr lang="en-US" sz="1300" kern="1200" dirty="0" err="1"/>
            <a:t>informasi</a:t>
          </a:r>
          <a:r>
            <a:rPr lang="en-US" sz="1300" kern="1200" dirty="0"/>
            <a:t> </a:t>
          </a:r>
          <a:r>
            <a:rPr lang="en-US" sz="1300" kern="1200" dirty="0" err="1"/>
            <a:t>kepada</a:t>
          </a:r>
          <a:r>
            <a:rPr lang="en-US" sz="1300" kern="1200" dirty="0"/>
            <a:t> </a:t>
          </a:r>
          <a:r>
            <a:rPr lang="en-US" sz="1300" kern="1200" dirty="0" err="1"/>
            <a:t>semua</a:t>
          </a:r>
          <a:r>
            <a:rPr lang="en-US" sz="1300" kern="1200" dirty="0"/>
            <a:t> </a:t>
          </a:r>
          <a:r>
            <a:rPr lang="en-US" sz="1300" kern="1200" dirty="0" err="1"/>
            <a:t>pekerja</a:t>
          </a:r>
          <a:endParaRPr lang="en-US" sz="1300" kern="1200" dirty="0"/>
        </a:p>
      </dsp:txBody>
      <dsp:txXfrm>
        <a:off x="1001678" y="2996466"/>
        <a:ext cx="7734770" cy="460807"/>
      </dsp:txXfrm>
    </dsp:sp>
    <dsp:sp modelId="{D2AEE146-B335-4226-B404-241DC57DB555}">
      <dsp:nvSpPr>
        <dsp:cNvPr id="0" name=""/>
        <dsp:cNvSpPr/>
      </dsp:nvSpPr>
      <dsp:spPr>
        <a:xfrm>
          <a:off x="713673" y="2938865"/>
          <a:ext cx="576009" cy="576009"/>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898D2-043C-4814-A0EB-64349E744D6B}">
      <dsp:nvSpPr>
        <dsp:cNvPr id="0" name=""/>
        <dsp:cNvSpPr/>
      </dsp:nvSpPr>
      <dsp:spPr>
        <a:xfrm>
          <a:off x="772998" y="3687576"/>
          <a:ext cx="7963450" cy="4608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Mengkomunikasikan</a:t>
          </a:r>
          <a:r>
            <a:rPr lang="en-US" sz="1300" kern="1200" dirty="0"/>
            <a:t> </a:t>
          </a:r>
          <a:r>
            <a:rPr lang="en-US" sz="1300" kern="1200" dirty="0" err="1"/>
            <a:t>kepada</a:t>
          </a:r>
          <a:r>
            <a:rPr lang="en-US" sz="1300" kern="1200" dirty="0"/>
            <a:t> </a:t>
          </a:r>
          <a:r>
            <a:rPr lang="en-US" sz="1300" kern="1200" dirty="0" err="1"/>
            <a:t>seluruh</a:t>
          </a:r>
          <a:r>
            <a:rPr lang="en-US" sz="1300" kern="1200" dirty="0"/>
            <a:t> </a:t>
          </a:r>
          <a:r>
            <a:rPr lang="en-US" sz="1300" kern="1200" dirty="0" err="1"/>
            <a:t>kontraktor</a:t>
          </a:r>
          <a:r>
            <a:rPr lang="en-US" sz="1300" kern="1200" dirty="0"/>
            <a:t>, </a:t>
          </a:r>
          <a:r>
            <a:rPr lang="en-US" sz="1300" kern="1200" dirty="0" err="1"/>
            <a:t>tamu</a:t>
          </a:r>
          <a:r>
            <a:rPr lang="en-US" sz="1300" kern="1200" dirty="0"/>
            <a:t>, </a:t>
          </a:r>
          <a:r>
            <a:rPr lang="en-US" sz="1300" kern="1200" dirty="0" err="1"/>
            <a:t>pemadam</a:t>
          </a:r>
          <a:r>
            <a:rPr lang="en-US" sz="1300" kern="1200" dirty="0"/>
            <a:t> </a:t>
          </a:r>
          <a:r>
            <a:rPr lang="en-US" sz="1300" kern="1200" dirty="0" err="1"/>
            <a:t>kebakaran</a:t>
          </a:r>
          <a:r>
            <a:rPr lang="en-US" sz="1300" kern="1200" dirty="0"/>
            <a:t>, </a:t>
          </a:r>
          <a:r>
            <a:rPr lang="en-US" sz="1300" kern="1200" dirty="0" err="1"/>
            <a:t>pihak</a:t>
          </a:r>
          <a:r>
            <a:rPr lang="en-US" sz="1300" kern="1200" dirty="0"/>
            <a:t> </a:t>
          </a:r>
          <a:r>
            <a:rPr lang="en-US" sz="1300" kern="1200" dirty="0" err="1"/>
            <a:t>pemerintah</a:t>
          </a:r>
          <a:r>
            <a:rPr lang="en-US" sz="1300" kern="1200" dirty="0"/>
            <a:t> </a:t>
          </a:r>
          <a:r>
            <a:rPr lang="en-US" sz="1300" kern="1200" dirty="0" err="1"/>
            <a:t>dan</a:t>
          </a:r>
          <a:r>
            <a:rPr lang="en-US" sz="1300" kern="1200" dirty="0"/>
            <a:t> </a:t>
          </a:r>
          <a:r>
            <a:rPr lang="en-US" sz="1300" kern="1200" dirty="0" err="1"/>
            <a:t>masyarakat</a:t>
          </a:r>
          <a:r>
            <a:rPr lang="en-US" sz="1300" kern="1200" dirty="0"/>
            <a:t> </a:t>
          </a:r>
          <a:r>
            <a:rPr lang="en-US" sz="1300" kern="1200" dirty="0" err="1"/>
            <a:t>sekitar</a:t>
          </a:r>
          <a:endParaRPr lang="en-US" sz="1300" kern="1200" dirty="0"/>
        </a:p>
      </dsp:txBody>
      <dsp:txXfrm>
        <a:off x="772998" y="3687576"/>
        <a:ext cx="7963450" cy="460807"/>
      </dsp:txXfrm>
    </dsp:sp>
    <dsp:sp modelId="{15A5304F-95A1-48C5-9399-E8AFEAEC9ABD}">
      <dsp:nvSpPr>
        <dsp:cNvPr id="0" name=""/>
        <dsp:cNvSpPr/>
      </dsp:nvSpPr>
      <dsp:spPr>
        <a:xfrm>
          <a:off x="484993" y="3629975"/>
          <a:ext cx="576009" cy="57600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8F0828-5FC6-4240-8E3B-6DD6CD2B8BDA}">
      <dsp:nvSpPr>
        <dsp:cNvPr id="0" name=""/>
        <dsp:cNvSpPr/>
      </dsp:nvSpPr>
      <dsp:spPr>
        <a:xfrm>
          <a:off x="355695" y="4379193"/>
          <a:ext cx="8380752" cy="46080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Mempertimbangkan</a:t>
          </a:r>
          <a:r>
            <a:rPr lang="en-US" sz="1300" kern="1200" dirty="0"/>
            <a:t> </a:t>
          </a:r>
          <a:r>
            <a:rPr lang="en-US" sz="1300" kern="1200" dirty="0" err="1"/>
            <a:t>pihak</a:t>
          </a:r>
          <a:r>
            <a:rPr lang="en-US" sz="1300" kern="1200" dirty="0"/>
            <a:t> </a:t>
          </a:r>
          <a:r>
            <a:rPr lang="en-US" sz="1300" kern="1200" dirty="0" err="1"/>
            <a:t>berkepentingan</a:t>
          </a:r>
          <a:r>
            <a:rPr lang="en-US" sz="1300" kern="1200" dirty="0"/>
            <a:t> lain </a:t>
          </a:r>
          <a:r>
            <a:rPr lang="en-US" sz="1300" kern="1200" dirty="0" err="1"/>
            <a:t>didalam</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endParaRPr lang="en-US" sz="1300" kern="1200" dirty="0"/>
        </a:p>
      </dsp:txBody>
      <dsp:txXfrm>
        <a:off x="355695" y="4379193"/>
        <a:ext cx="8380752" cy="460807"/>
      </dsp:txXfrm>
    </dsp:sp>
    <dsp:sp modelId="{AEDAE08E-691A-4031-A763-BD44B310A11C}">
      <dsp:nvSpPr>
        <dsp:cNvPr id="0" name=""/>
        <dsp:cNvSpPr/>
      </dsp:nvSpPr>
      <dsp:spPr>
        <a:xfrm>
          <a:off x="67691" y="4321592"/>
          <a:ext cx="576009" cy="576009"/>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0E2B6-5086-4BE7-93A9-7F431B548D35}">
      <dsp:nvSpPr>
        <dsp:cNvPr id="0" name=""/>
        <dsp:cNvSpPr/>
      </dsp:nvSpPr>
      <dsp:spPr>
        <a:xfrm>
          <a:off x="411479" y="156087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err="1"/>
            <a:t>Pemantauan</a:t>
          </a:r>
          <a:r>
            <a:rPr lang="en-US" sz="2500" kern="1200" dirty="0"/>
            <a:t>, </a:t>
          </a:r>
          <a:r>
            <a:rPr lang="en-US" sz="2500" kern="1200" dirty="0" err="1"/>
            <a:t>Pengukuran</a:t>
          </a:r>
          <a:r>
            <a:rPr lang="en-US" sz="2500" kern="1200" dirty="0"/>
            <a:t>, </a:t>
          </a:r>
          <a:r>
            <a:rPr lang="en-US" sz="2500" kern="1200" dirty="0" err="1"/>
            <a:t>Analisis</a:t>
          </a:r>
          <a:r>
            <a:rPr lang="en-US" sz="2500" kern="1200" dirty="0"/>
            <a:t> </a:t>
          </a:r>
          <a:r>
            <a:rPr lang="en-US" sz="2500" kern="1200" dirty="0" err="1"/>
            <a:t>dan</a:t>
          </a:r>
          <a:r>
            <a:rPr lang="en-US" sz="2500" kern="1200" dirty="0"/>
            <a:t> </a:t>
          </a:r>
          <a:r>
            <a:rPr lang="en-US" sz="2500" kern="1200" dirty="0" err="1"/>
            <a:t>Evaluasi</a:t>
          </a:r>
          <a:r>
            <a:rPr lang="en-US" sz="2500" kern="1200" dirty="0"/>
            <a:t> </a:t>
          </a:r>
          <a:r>
            <a:rPr lang="en-US" sz="2500" kern="1200" dirty="0" err="1"/>
            <a:t>Kinerja</a:t>
          </a:r>
          <a:endParaRPr lang="en-US" sz="2500" kern="1200" dirty="0"/>
        </a:p>
      </dsp:txBody>
      <dsp:txXfrm>
        <a:off x="411479" y="1560874"/>
        <a:ext cx="7406640" cy="673330"/>
      </dsp:txXfrm>
    </dsp:sp>
    <dsp:sp modelId="{9BC20C35-DE5F-4C38-B322-B571BAEC5312}">
      <dsp:nvSpPr>
        <dsp:cNvPr id="0" name=""/>
        <dsp:cNvSpPr/>
      </dsp:nvSpPr>
      <dsp:spPr>
        <a:xfrm>
          <a:off x="411479" y="2234205"/>
          <a:ext cx="987552" cy="164592"/>
        </a:xfrm>
        <a:prstGeom prst="parallelogram">
          <a:avLst>
            <a:gd name="adj" fmla="val 14084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6923D-0668-4020-9835-03635759C631}">
      <dsp:nvSpPr>
        <dsp:cNvPr id="0" name=""/>
        <dsp:cNvSpPr/>
      </dsp:nvSpPr>
      <dsp:spPr>
        <a:xfrm>
          <a:off x="1456639" y="2234205"/>
          <a:ext cx="987552" cy="164592"/>
        </a:xfrm>
        <a:prstGeom prst="parallelogram">
          <a:avLst>
            <a:gd name="adj" fmla="val 140840"/>
          </a:avLst>
        </a:prstGeom>
        <a:solidFill>
          <a:schemeClr val="accent4">
            <a:hueOff val="-223238"/>
            <a:satOff val="1345"/>
            <a:lumOff val="108"/>
            <a:alphaOff val="0"/>
          </a:schemeClr>
        </a:solidFill>
        <a:ln w="25400" cap="flat" cmpd="sng" algn="ctr">
          <a:solidFill>
            <a:schemeClr val="accent4">
              <a:hueOff val="-223238"/>
              <a:satOff val="1345"/>
              <a:lumOff val="1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4D951-C5FC-4363-898A-A1613E1485EE}">
      <dsp:nvSpPr>
        <dsp:cNvPr id="0" name=""/>
        <dsp:cNvSpPr/>
      </dsp:nvSpPr>
      <dsp:spPr>
        <a:xfrm>
          <a:off x="2501798" y="2234205"/>
          <a:ext cx="987552" cy="164592"/>
        </a:xfrm>
        <a:prstGeom prst="parallelogram">
          <a:avLst>
            <a:gd name="adj" fmla="val 140840"/>
          </a:avLst>
        </a:prstGeom>
        <a:solidFill>
          <a:schemeClr val="accent4">
            <a:hueOff val="-446477"/>
            <a:satOff val="2690"/>
            <a:lumOff val="216"/>
            <a:alphaOff val="0"/>
          </a:schemeClr>
        </a:solidFill>
        <a:ln w="25400" cap="flat" cmpd="sng" algn="ctr">
          <a:solidFill>
            <a:schemeClr val="accent4">
              <a:hueOff val="-446477"/>
              <a:satOff val="2690"/>
              <a:lumOff val="21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6F95B-C8CA-4323-A5BF-05184CD2E3A5}">
      <dsp:nvSpPr>
        <dsp:cNvPr id="0" name=""/>
        <dsp:cNvSpPr/>
      </dsp:nvSpPr>
      <dsp:spPr>
        <a:xfrm>
          <a:off x="3546957" y="2234205"/>
          <a:ext cx="987552" cy="164592"/>
        </a:xfrm>
        <a:prstGeom prst="parallelogram">
          <a:avLst>
            <a:gd name="adj" fmla="val 140840"/>
          </a:avLst>
        </a:prstGeom>
        <a:solidFill>
          <a:schemeClr val="accent4">
            <a:hueOff val="-669715"/>
            <a:satOff val="4035"/>
            <a:lumOff val="323"/>
            <a:alphaOff val="0"/>
          </a:schemeClr>
        </a:solidFill>
        <a:ln w="25400" cap="flat" cmpd="sng" algn="ctr">
          <a:solidFill>
            <a:schemeClr val="accent4">
              <a:hueOff val="-669715"/>
              <a:satOff val="4035"/>
              <a:lumOff val="3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A99F09-C028-471D-B8E2-07E78CE7D6C8}">
      <dsp:nvSpPr>
        <dsp:cNvPr id="0" name=""/>
        <dsp:cNvSpPr/>
      </dsp:nvSpPr>
      <dsp:spPr>
        <a:xfrm>
          <a:off x="4592116" y="2234205"/>
          <a:ext cx="987552" cy="164592"/>
        </a:xfrm>
        <a:prstGeom prst="parallelogram">
          <a:avLst>
            <a:gd name="adj" fmla="val 140840"/>
          </a:avLst>
        </a:prstGeom>
        <a:solidFill>
          <a:schemeClr val="accent4">
            <a:hueOff val="-892954"/>
            <a:satOff val="5380"/>
            <a:lumOff val="431"/>
            <a:alphaOff val="0"/>
          </a:scheme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457D32-CE9A-4160-A12C-458BD0A687C4}">
      <dsp:nvSpPr>
        <dsp:cNvPr id="0" name=""/>
        <dsp:cNvSpPr/>
      </dsp:nvSpPr>
      <dsp:spPr>
        <a:xfrm>
          <a:off x="5637276" y="2234205"/>
          <a:ext cx="987552" cy="164592"/>
        </a:xfrm>
        <a:prstGeom prst="parallelogram">
          <a:avLst>
            <a:gd name="adj" fmla="val 140840"/>
          </a:avLst>
        </a:prstGeom>
        <a:solidFill>
          <a:schemeClr val="accent4">
            <a:hueOff val="-1116192"/>
            <a:satOff val="6725"/>
            <a:lumOff val="539"/>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B59D12-BB34-4CF3-8D51-A57261A896D3}">
      <dsp:nvSpPr>
        <dsp:cNvPr id="0" name=""/>
        <dsp:cNvSpPr/>
      </dsp:nvSpPr>
      <dsp:spPr>
        <a:xfrm>
          <a:off x="6682435" y="2234205"/>
          <a:ext cx="987552" cy="164592"/>
        </a:xfrm>
        <a:prstGeom prst="parallelogram">
          <a:avLst>
            <a:gd name="adj" fmla="val 140840"/>
          </a:avLst>
        </a:prstGeom>
        <a:solidFill>
          <a:schemeClr val="accent4">
            <a:hueOff val="-1339431"/>
            <a:satOff val="8070"/>
            <a:lumOff val="647"/>
            <a:alphaOff val="0"/>
          </a:schemeClr>
        </a:solidFill>
        <a:ln w="25400" cap="flat" cmpd="sng" algn="ctr">
          <a:solidFill>
            <a:schemeClr val="accent4">
              <a:hueOff val="-1339431"/>
              <a:satOff val="8070"/>
              <a:lumOff val="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51C994-05E2-495A-8381-2EDFB73D8D3E}">
      <dsp:nvSpPr>
        <dsp:cNvPr id="0" name=""/>
        <dsp:cNvSpPr/>
      </dsp:nvSpPr>
      <dsp:spPr>
        <a:xfrm>
          <a:off x="411479" y="251620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a:t>Audit Internal</a:t>
          </a:r>
        </a:p>
      </dsp:txBody>
      <dsp:txXfrm>
        <a:off x="411479" y="2516204"/>
        <a:ext cx="7406640" cy="673330"/>
      </dsp:txXfrm>
    </dsp:sp>
    <dsp:sp modelId="{B10D6D20-D0E8-47F5-BF0B-0CBCD87E3419}">
      <dsp:nvSpPr>
        <dsp:cNvPr id="0" name=""/>
        <dsp:cNvSpPr/>
      </dsp:nvSpPr>
      <dsp:spPr>
        <a:xfrm>
          <a:off x="411479" y="3189535"/>
          <a:ext cx="987552" cy="164592"/>
        </a:xfrm>
        <a:prstGeom prst="parallelogram">
          <a:avLst>
            <a:gd name="adj" fmla="val 140840"/>
          </a:avLst>
        </a:prstGeom>
        <a:solidFill>
          <a:schemeClr val="accent4">
            <a:hueOff val="-1562669"/>
            <a:satOff val="9415"/>
            <a:lumOff val="755"/>
            <a:alphaOff val="0"/>
          </a:schemeClr>
        </a:solidFill>
        <a:ln w="25400" cap="flat" cmpd="sng" algn="ctr">
          <a:solidFill>
            <a:schemeClr val="accent4">
              <a:hueOff val="-1562669"/>
              <a:satOff val="9415"/>
              <a:lumOff val="7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B7083D-208C-422B-845C-D3E051372C84}">
      <dsp:nvSpPr>
        <dsp:cNvPr id="0" name=""/>
        <dsp:cNvSpPr/>
      </dsp:nvSpPr>
      <dsp:spPr>
        <a:xfrm>
          <a:off x="1456639" y="3189535"/>
          <a:ext cx="987552" cy="164592"/>
        </a:xfrm>
        <a:prstGeom prst="parallelogram">
          <a:avLst>
            <a:gd name="adj" fmla="val 140840"/>
          </a:avLst>
        </a:prstGeom>
        <a:solidFill>
          <a:schemeClr val="accent4">
            <a:hueOff val="-1785908"/>
            <a:satOff val="10760"/>
            <a:lumOff val="862"/>
            <a:alphaOff val="0"/>
          </a:scheme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7F7484-39C8-4501-8C0B-89CC294BF8F1}">
      <dsp:nvSpPr>
        <dsp:cNvPr id="0" name=""/>
        <dsp:cNvSpPr/>
      </dsp:nvSpPr>
      <dsp:spPr>
        <a:xfrm>
          <a:off x="2501798" y="3189535"/>
          <a:ext cx="987552" cy="164592"/>
        </a:xfrm>
        <a:prstGeom prst="parallelogram">
          <a:avLst>
            <a:gd name="adj" fmla="val 140840"/>
          </a:avLst>
        </a:prstGeom>
        <a:solidFill>
          <a:schemeClr val="accent4">
            <a:hueOff val="-2009146"/>
            <a:satOff val="12105"/>
            <a:lumOff val="970"/>
            <a:alphaOff val="0"/>
          </a:schemeClr>
        </a:solidFill>
        <a:ln w="25400" cap="flat" cmpd="sng" algn="ctr">
          <a:solidFill>
            <a:schemeClr val="accent4">
              <a:hueOff val="-2009146"/>
              <a:satOff val="12105"/>
              <a:lumOff val="97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9E14B-0F5B-4C69-8575-FA690AAACFD7}">
      <dsp:nvSpPr>
        <dsp:cNvPr id="0" name=""/>
        <dsp:cNvSpPr/>
      </dsp:nvSpPr>
      <dsp:spPr>
        <a:xfrm>
          <a:off x="3546957" y="3189535"/>
          <a:ext cx="987552" cy="164592"/>
        </a:xfrm>
        <a:prstGeom prst="parallelogram">
          <a:avLst>
            <a:gd name="adj" fmla="val 140840"/>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712DF-28CD-45E8-9A8C-C7F771F4B7D3}">
      <dsp:nvSpPr>
        <dsp:cNvPr id="0" name=""/>
        <dsp:cNvSpPr/>
      </dsp:nvSpPr>
      <dsp:spPr>
        <a:xfrm>
          <a:off x="4592116" y="3189535"/>
          <a:ext cx="987552" cy="164592"/>
        </a:xfrm>
        <a:prstGeom prst="parallelogram">
          <a:avLst>
            <a:gd name="adj" fmla="val 140840"/>
          </a:avLst>
        </a:prstGeom>
        <a:solidFill>
          <a:schemeClr val="accent4">
            <a:hueOff val="-2455623"/>
            <a:satOff val="14794"/>
            <a:lumOff val="1186"/>
            <a:alphaOff val="0"/>
          </a:schemeClr>
        </a:solidFill>
        <a:ln w="25400" cap="flat" cmpd="sng" algn="ctr">
          <a:solidFill>
            <a:schemeClr val="accent4">
              <a:hueOff val="-2455623"/>
              <a:satOff val="14794"/>
              <a:lumOff val="11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40E9BB-0A05-4B3F-B40A-281C813E6834}">
      <dsp:nvSpPr>
        <dsp:cNvPr id="0" name=""/>
        <dsp:cNvSpPr/>
      </dsp:nvSpPr>
      <dsp:spPr>
        <a:xfrm>
          <a:off x="5637276" y="3189535"/>
          <a:ext cx="987552" cy="164592"/>
        </a:xfrm>
        <a:prstGeom prst="parallelogram">
          <a:avLst>
            <a:gd name="adj" fmla="val 140840"/>
          </a:avLst>
        </a:prstGeom>
        <a:solidFill>
          <a:schemeClr val="accent4">
            <a:hueOff val="-2678862"/>
            <a:satOff val="16139"/>
            <a:lumOff val="1294"/>
            <a:alphaOff val="0"/>
          </a:scheme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DBA669-1BC0-4E9C-8272-A6DDE728E469}">
      <dsp:nvSpPr>
        <dsp:cNvPr id="0" name=""/>
        <dsp:cNvSpPr/>
      </dsp:nvSpPr>
      <dsp:spPr>
        <a:xfrm>
          <a:off x="6682435" y="3189535"/>
          <a:ext cx="987552" cy="164592"/>
        </a:xfrm>
        <a:prstGeom prst="parallelogram">
          <a:avLst>
            <a:gd name="adj" fmla="val 140840"/>
          </a:avLst>
        </a:prstGeom>
        <a:solidFill>
          <a:schemeClr val="accent4">
            <a:hueOff val="-2902100"/>
            <a:satOff val="17484"/>
            <a:lumOff val="1401"/>
            <a:alphaOff val="0"/>
          </a:schemeClr>
        </a:solidFill>
        <a:ln w="25400" cap="flat" cmpd="sng" algn="ctr">
          <a:solidFill>
            <a:schemeClr val="accent4">
              <a:hueOff val="-2902100"/>
              <a:satOff val="17484"/>
              <a:lumOff val="14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030F3B-6158-4B9B-9BD2-3C8BF1B7A262}">
      <dsp:nvSpPr>
        <dsp:cNvPr id="0" name=""/>
        <dsp:cNvSpPr/>
      </dsp:nvSpPr>
      <dsp:spPr>
        <a:xfrm>
          <a:off x="411479" y="347153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err="1"/>
            <a:t>Tinjauan</a:t>
          </a:r>
          <a:r>
            <a:rPr lang="en-US" sz="2500" kern="1200" dirty="0"/>
            <a:t> </a:t>
          </a:r>
          <a:r>
            <a:rPr lang="en-US" sz="2500" kern="1200" dirty="0" err="1"/>
            <a:t>Manajemen</a:t>
          </a:r>
          <a:endParaRPr lang="en-US" sz="2500" kern="1200" dirty="0"/>
        </a:p>
      </dsp:txBody>
      <dsp:txXfrm>
        <a:off x="411479" y="3471534"/>
        <a:ext cx="7406640" cy="673330"/>
      </dsp:txXfrm>
    </dsp:sp>
    <dsp:sp modelId="{33228E7A-4245-4753-BD70-0623EC270F69}">
      <dsp:nvSpPr>
        <dsp:cNvPr id="0" name=""/>
        <dsp:cNvSpPr/>
      </dsp:nvSpPr>
      <dsp:spPr>
        <a:xfrm>
          <a:off x="411479" y="4144865"/>
          <a:ext cx="987552" cy="164592"/>
        </a:xfrm>
        <a:prstGeom prst="parallelogram">
          <a:avLst>
            <a:gd name="adj" fmla="val 140840"/>
          </a:avLst>
        </a:prstGeom>
        <a:solidFill>
          <a:schemeClr val="accent4">
            <a:hueOff val="-3125339"/>
            <a:satOff val="18829"/>
            <a:lumOff val="1509"/>
            <a:alphaOff val="0"/>
          </a:schemeClr>
        </a:solidFill>
        <a:ln w="25400" cap="flat" cmpd="sng" algn="ctr">
          <a:solidFill>
            <a:schemeClr val="accent4">
              <a:hueOff val="-3125339"/>
              <a:satOff val="18829"/>
              <a:lumOff val="15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50CDDC-1173-4445-B338-514620EA451A}">
      <dsp:nvSpPr>
        <dsp:cNvPr id="0" name=""/>
        <dsp:cNvSpPr/>
      </dsp:nvSpPr>
      <dsp:spPr>
        <a:xfrm>
          <a:off x="1456639" y="4144865"/>
          <a:ext cx="987552" cy="164592"/>
        </a:xfrm>
        <a:prstGeom prst="parallelogram">
          <a:avLst>
            <a:gd name="adj" fmla="val 140840"/>
          </a:avLst>
        </a:prstGeom>
        <a:solidFill>
          <a:schemeClr val="accent4">
            <a:hueOff val="-3348577"/>
            <a:satOff val="20174"/>
            <a:lumOff val="1617"/>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6E92F-1B9B-436E-86FA-3C64BEABDA69}">
      <dsp:nvSpPr>
        <dsp:cNvPr id="0" name=""/>
        <dsp:cNvSpPr/>
      </dsp:nvSpPr>
      <dsp:spPr>
        <a:xfrm>
          <a:off x="2501798" y="4144865"/>
          <a:ext cx="987552" cy="164592"/>
        </a:xfrm>
        <a:prstGeom prst="parallelogram">
          <a:avLst>
            <a:gd name="adj" fmla="val 140840"/>
          </a:avLst>
        </a:prstGeom>
        <a:solidFill>
          <a:schemeClr val="accent4">
            <a:hueOff val="-3571816"/>
            <a:satOff val="21519"/>
            <a:lumOff val="1725"/>
            <a:alphaOff val="0"/>
          </a:scheme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67D66-3556-4CA5-94ED-15B58B5BC41B}">
      <dsp:nvSpPr>
        <dsp:cNvPr id="0" name=""/>
        <dsp:cNvSpPr/>
      </dsp:nvSpPr>
      <dsp:spPr>
        <a:xfrm>
          <a:off x="3546957" y="4144865"/>
          <a:ext cx="987552" cy="164592"/>
        </a:xfrm>
        <a:prstGeom prst="parallelogram">
          <a:avLst>
            <a:gd name="adj" fmla="val 140840"/>
          </a:avLst>
        </a:prstGeom>
        <a:solidFill>
          <a:schemeClr val="accent4">
            <a:hueOff val="-3795054"/>
            <a:satOff val="22864"/>
            <a:lumOff val="1833"/>
            <a:alphaOff val="0"/>
          </a:schemeClr>
        </a:solidFill>
        <a:ln w="25400" cap="flat" cmpd="sng" algn="ctr">
          <a:solidFill>
            <a:schemeClr val="accent4">
              <a:hueOff val="-3795054"/>
              <a:satOff val="22864"/>
              <a:lumOff val="183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643235-7B27-4296-A658-72150F3527A8}">
      <dsp:nvSpPr>
        <dsp:cNvPr id="0" name=""/>
        <dsp:cNvSpPr/>
      </dsp:nvSpPr>
      <dsp:spPr>
        <a:xfrm>
          <a:off x="4592116" y="4144865"/>
          <a:ext cx="987552" cy="164592"/>
        </a:xfrm>
        <a:prstGeom prst="parallelogram">
          <a:avLst>
            <a:gd name="adj" fmla="val 140840"/>
          </a:avLst>
        </a:prstGeom>
        <a:solidFill>
          <a:schemeClr val="accent4">
            <a:hueOff val="-4018293"/>
            <a:satOff val="24209"/>
            <a:lumOff val="1940"/>
            <a:alphaOff val="0"/>
          </a:schemeClr>
        </a:solidFill>
        <a:ln w="25400" cap="flat" cmpd="sng" algn="ctr">
          <a:solidFill>
            <a:schemeClr val="accent4">
              <a:hueOff val="-4018293"/>
              <a:satOff val="24209"/>
              <a:lumOff val="194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8712EF-4B84-4225-8901-66A765C27004}">
      <dsp:nvSpPr>
        <dsp:cNvPr id="0" name=""/>
        <dsp:cNvSpPr/>
      </dsp:nvSpPr>
      <dsp:spPr>
        <a:xfrm>
          <a:off x="5637276" y="4144865"/>
          <a:ext cx="987552" cy="164592"/>
        </a:xfrm>
        <a:prstGeom prst="parallelogram">
          <a:avLst>
            <a:gd name="adj" fmla="val 140840"/>
          </a:avLst>
        </a:prstGeom>
        <a:solidFill>
          <a:schemeClr val="accent4">
            <a:hueOff val="-4241531"/>
            <a:satOff val="25554"/>
            <a:lumOff val="2048"/>
            <a:alphaOff val="0"/>
          </a:schemeClr>
        </a:solidFill>
        <a:ln w="25400" cap="flat" cmpd="sng" algn="ctr">
          <a:solidFill>
            <a:schemeClr val="accent4">
              <a:hueOff val="-4241531"/>
              <a:satOff val="25554"/>
              <a:lumOff val="20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74AA9-CAB0-49FF-A8B0-E076001D2C39}">
      <dsp:nvSpPr>
        <dsp:cNvPr id="0" name=""/>
        <dsp:cNvSpPr/>
      </dsp:nvSpPr>
      <dsp:spPr>
        <a:xfrm>
          <a:off x="6682435" y="4144865"/>
          <a:ext cx="987552" cy="164592"/>
        </a:xfrm>
        <a:prstGeom prst="parallelogram">
          <a:avLst>
            <a:gd name="adj" fmla="val 140840"/>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image" Target="../media/image118.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51EE7-2C91-49B9-90A2-E6D1A1F70272}" type="datetimeFigureOut">
              <a:rPr lang="en-US" smtClean="0"/>
              <a:t>8/21/2019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AFE4-B868-4201-9103-9587CD37F304}" type="slidenum">
              <a:rPr lang="en-US" smtClean="0"/>
              <a:t>‹#›</a:t>
            </a:fld>
            <a:endParaRPr lang="en-US"/>
          </a:p>
        </p:txBody>
      </p:sp>
    </p:spTree>
    <p:extLst>
      <p:ext uri="{BB962C8B-B14F-4D97-AF65-F5344CB8AC3E}">
        <p14:creationId xmlns:p14="http://schemas.microsoft.com/office/powerpoint/2010/main" val="969584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80.xml"/><Relationship Id="rId7" Type="http://schemas.openxmlformats.org/officeDocument/2006/relationships/image" Target="../media/image119.emf"/><Relationship Id="rId2" Type="http://schemas.openxmlformats.org/officeDocument/2006/relationships/notesMaster" Target="../notesMasters/notesMaster1.xml"/><Relationship Id="rId1" Type="http://schemas.openxmlformats.org/officeDocument/2006/relationships/vmlDrawing" Target="../drawings/vmlDrawing8.vml"/><Relationship Id="rId6" Type="http://schemas.openxmlformats.org/officeDocument/2006/relationships/oleObject" Target="../embeddings/oleObject5.bin"/><Relationship Id="rId5" Type="http://schemas.openxmlformats.org/officeDocument/2006/relationships/image" Target="../media/image118.emf"/><Relationship Id="rId4" Type="http://schemas.openxmlformats.org/officeDocument/2006/relationships/oleObject" Target="../embeddings/oleObject4.bin"/></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81.xml"/><Relationship Id="rId7" Type="http://schemas.openxmlformats.org/officeDocument/2006/relationships/image" Target="../media/image122.emf"/><Relationship Id="rId2" Type="http://schemas.openxmlformats.org/officeDocument/2006/relationships/notesMaster" Target="../notesMasters/notesMaster1.xml"/><Relationship Id="rId1" Type="http://schemas.openxmlformats.org/officeDocument/2006/relationships/vmlDrawing" Target="../drawings/vmlDrawing9.vml"/><Relationship Id="rId6" Type="http://schemas.openxmlformats.org/officeDocument/2006/relationships/oleObject" Target="../embeddings/oleObject7.bin"/><Relationship Id="rId5" Type="http://schemas.openxmlformats.org/officeDocument/2006/relationships/image" Target="../media/image121.emf"/><Relationship Id="rId4" Type="http://schemas.openxmlformats.org/officeDocument/2006/relationships/oleObject" Target="../embeddings/oleObject6.bin"/></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82.xml"/><Relationship Id="rId7" Type="http://schemas.openxmlformats.org/officeDocument/2006/relationships/image" Target="../media/image126.emf"/><Relationship Id="rId2" Type="http://schemas.openxmlformats.org/officeDocument/2006/relationships/notesMaster" Target="../notesMasters/notesMaster1.xml"/><Relationship Id="rId1" Type="http://schemas.openxmlformats.org/officeDocument/2006/relationships/vmlDrawing" Target="../drawings/vmlDrawing10.vml"/><Relationship Id="rId6" Type="http://schemas.openxmlformats.org/officeDocument/2006/relationships/oleObject" Target="../embeddings/oleObject9.bin"/><Relationship Id="rId5" Type="http://schemas.openxmlformats.org/officeDocument/2006/relationships/image" Target="../media/image125.emf"/><Relationship Id="rId4" Type="http://schemas.openxmlformats.org/officeDocument/2006/relationships/oleObject" Target="../embeddings/oleObject8.bin"/></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vmlDrawing" Target="../drawings/vmlDrawing11.vml"/><Relationship Id="rId5" Type="http://schemas.openxmlformats.org/officeDocument/2006/relationships/image" Target="../media/image126.emf"/><Relationship Id="rId4" Type="http://schemas.openxmlformats.org/officeDocument/2006/relationships/oleObject" Target="../embeddings/oleObject10.bin"/></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vmlDrawing" Target="../drawings/vmlDrawing12.vml"/><Relationship Id="rId5" Type="http://schemas.openxmlformats.org/officeDocument/2006/relationships/image" Target="../media/image134.emf"/><Relationship Id="rId4" Type="http://schemas.openxmlformats.org/officeDocument/2006/relationships/oleObject" Target="../embeddings/oleObject11.bin"/></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bwMode="auto">
          <a:xfrm>
            <a:off x="710412" y="4459228"/>
            <a:ext cx="5681653" cy="4224219"/>
          </a:xfrm>
          <a:prstGeom prst="rect">
            <a:avLst/>
          </a:prstGeom>
          <a:noFill/>
          <a:ln>
            <a:miter lim="800000"/>
            <a:headEnd/>
            <a:tailEnd/>
          </a:ln>
        </p:spPr>
        <p:txBody>
          <a:bodyPr lIns="94728" tIns="47364" rIns="94728" bIns="47364"/>
          <a:lstStyle/>
          <a:p>
            <a:pPr eaLnBrk="1" hangingPunct="1"/>
            <a:endParaRPr lang="en-US"/>
          </a:p>
        </p:txBody>
      </p:sp>
    </p:spTree>
    <p:extLst>
      <p:ext uri="{BB962C8B-B14F-4D97-AF65-F5344CB8AC3E}">
        <p14:creationId xmlns:p14="http://schemas.microsoft.com/office/powerpoint/2010/main" val="48805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240144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371600" y="1143000"/>
            <a:ext cx="4114800" cy="3086100"/>
          </a:xfrm>
          <a:ln/>
        </p:spPr>
      </p:sp>
      <p:sp>
        <p:nvSpPr>
          <p:cNvPr id="131075" name="Rectangle 3"/>
          <p:cNvSpPr>
            <a:spLocks noGrp="1" noChangeArrowheads="1"/>
          </p:cNvSpPr>
          <p:nvPr>
            <p:ph type="body" idx="1"/>
          </p:nvPr>
        </p:nvSpPr>
        <p:spPr>
          <a:noFill/>
          <a:ln/>
        </p:spPr>
        <p:txBody>
          <a:bodyPr/>
          <a:lstStyle/>
          <a:p>
            <a:pPr eaLnBrk="1" hangingPunct="1"/>
            <a:r>
              <a:rPr lang="en-US">
                <a:latin typeface="Arial" charset="0"/>
              </a:rPr>
              <a:t>Semua peserta harus menuliskan permasalahan yang ada. Tapi jangan sampai kepada asumsi, cukup paduga saja.</a:t>
            </a:r>
          </a:p>
        </p:txBody>
      </p:sp>
    </p:spTree>
    <p:extLst>
      <p:ext uri="{BB962C8B-B14F-4D97-AF65-F5344CB8AC3E}">
        <p14:creationId xmlns:p14="http://schemas.microsoft.com/office/powerpoint/2010/main" val="37838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67670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618638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55</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593399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56</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151307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901914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635626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36107"/>
            <a:fld id="{4FACD37F-342D-4FA1-9F87-1069093BCCFC}" type="slidenum">
              <a:rPr lang="en-US" smtClean="0">
                <a:latin typeface="Arial" charset="0"/>
              </a:rPr>
              <a:pPr defTabSz="936107"/>
              <a:t>71</a:t>
            </a:fld>
            <a:endParaRPr lang="en-US">
              <a:latin typeface="Arial" charset="0"/>
            </a:endParaRPr>
          </a:p>
        </p:txBody>
      </p:sp>
      <p:sp>
        <p:nvSpPr>
          <p:cNvPr id="132099" name="Rectangle 2"/>
          <p:cNvSpPr>
            <a:spLocks noGrp="1" noRot="1" noChangeAspect="1" noChangeArrowheads="1" noTextEdit="1"/>
          </p:cNvSpPr>
          <p:nvPr>
            <p:ph type="sldImg"/>
          </p:nvPr>
        </p:nvSpPr>
        <p:spPr>
          <a:xfrm>
            <a:off x="1312863" y="1122363"/>
            <a:ext cx="4041775" cy="3032125"/>
          </a:xfrm>
          <a:ln/>
        </p:spPr>
      </p:sp>
      <p:sp>
        <p:nvSpPr>
          <p:cNvPr id="132100" name="Rectangle 3"/>
          <p:cNvSpPr>
            <a:spLocks noGrp="1" noChangeArrowheads="1"/>
          </p:cNvSpPr>
          <p:nvPr>
            <p:ph type="body" idx="1"/>
          </p:nvPr>
        </p:nvSpPr>
        <p:spPr>
          <a:noFill/>
          <a:ln/>
        </p:spPr>
        <p:txBody>
          <a:bodyPr/>
          <a:lstStyle/>
          <a:p>
            <a:endParaRPr lang="id-ID" dirty="0">
              <a:latin typeface="Arial" charset="0"/>
            </a:endParaRPr>
          </a:p>
        </p:txBody>
      </p:sp>
    </p:spTree>
    <p:extLst>
      <p:ext uri="{BB962C8B-B14F-4D97-AF65-F5344CB8AC3E}">
        <p14:creationId xmlns:p14="http://schemas.microsoft.com/office/powerpoint/2010/main" val="3726181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REVISI FLOWCHART (INTEGRASI)</a:t>
            </a:r>
          </a:p>
        </p:txBody>
      </p:sp>
      <p:sp>
        <p:nvSpPr>
          <p:cNvPr id="4" name="Slide Number Placeholder 3"/>
          <p:cNvSpPr>
            <a:spLocks noGrp="1"/>
          </p:cNvSpPr>
          <p:nvPr>
            <p:ph type="sldNum" sz="quarter" idx="10"/>
          </p:nvPr>
        </p:nvSpPr>
        <p:spPr/>
        <p:txBody>
          <a:bodyPr/>
          <a:lstStyle/>
          <a:p>
            <a:fld id="{F0769190-2FA1-4596-8025-B53B1827ABAE}" type="slidenum">
              <a:rPr lang="en-US" smtClean="0"/>
              <a:pPr/>
              <a:t>72</a:t>
            </a:fld>
            <a:endParaRPr lang="en-US"/>
          </a:p>
        </p:txBody>
      </p:sp>
    </p:spTree>
    <p:extLst>
      <p:ext uri="{BB962C8B-B14F-4D97-AF65-F5344CB8AC3E}">
        <p14:creationId xmlns:p14="http://schemas.microsoft.com/office/powerpoint/2010/main" val="333606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475" eaLnBrk="0" hangingPunct="0">
              <a:defRPr>
                <a:solidFill>
                  <a:schemeClr val="tx1"/>
                </a:solidFill>
                <a:latin typeface="Arial" panose="020B0604020202020204" pitchFamily="34" charset="0"/>
              </a:defRPr>
            </a:lvl1pPr>
            <a:lvl2pPr marL="702756" indent="-270291" defTabSz="905475" eaLnBrk="0" hangingPunct="0">
              <a:defRPr>
                <a:solidFill>
                  <a:schemeClr val="tx1"/>
                </a:solidFill>
                <a:latin typeface="Arial" panose="020B0604020202020204" pitchFamily="34" charset="0"/>
              </a:defRPr>
            </a:lvl2pPr>
            <a:lvl3pPr marL="1081164" indent="-216233" defTabSz="905475" eaLnBrk="0" hangingPunct="0">
              <a:defRPr>
                <a:solidFill>
                  <a:schemeClr val="tx1"/>
                </a:solidFill>
                <a:latin typeface="Arial" panose="020B0604020202020204" pitchFamily="34" charset="0"/>
              </a:defRPr>
            </a:lvl3pPr>
            <a:lvl4pPr marL="1513629" indent="-216233" defTabSz="905475" eaLnBrk="0" hangingPunct="0">
              <a:defRPr>
                <a:solidFill>
                  <a:schemeClr val="tx1"/>
                </a:solidFill>
                <a:latin typeface="Arial" panose="020B0604020202020204" pitchFamily="34" charset="0"/>
              </a:defRPr>
            </a:lvl4pPr>
            <a:lvl5pPr marL="1946095" indent="-216233" defTabSz="905475" eaLnBrk="0" hangingPunct="0">
              <a:defRPr>
                <a:solidFill>
                  <a:schemeClr val="tx1"/>
                </a:solidFill>
                <a:latin typeface="Arial" panose="020B0604020202020204" pitchFamily="34" charset="0"/>
              </a:defRPr>
            </a:lvl5pPr>
            <a:lvl6pPr marL="2378560" indent="-216233" defTabSz="905475" eaLnBrk="0" fontAlgn="base" hangingPunct="0">
              <a:spcBef>
                <a:spcPct val="0"/>
              </a:spcBef>
              <a:spcAft>
                <a:spcPct val="0"/>
              </a:spcAft>
              <a:defRPr>
                <a:solidFill>
                  <a:schemeClr val="tx1"/>
                </a:solidFill>
                <a:latin typeface="Arial" panose="020B0604020202020204" pitchFamily="34" charset="0"/>
              </a:defRPr>
            </a:lvl6pPr>
            <a:lvl7pPr marL="2811026" indent="-216233" defTabSz="905475" eaLnBrk="0" fontAlgn="base" hangingPunct="0">
              <a:spcBef>
                <a:spcPct val="0"/>
              </a:spcBef>
              <a:spcAft>
                <a:spcPct val="0"/>
              </a:spcAft>
              <a:defRPr>
                <a:solidFill>
                  <a:schemeClr val="tx1"/>
                </a:solidFill>
                <a:latin typeface="Arial" panose="020B0604020202020204" pitchFamily="34" charset="0"/>
              </a:defRPr>
            </a:lvl7pPr>
            <a:lvl8pPr marL="3243491" indent="-216233" defTabSz="905475" eaLnBrk="0" fontAlgn="base" hangingPunct="0">
              <a:spcBef>
                <a:spcPct val="0"/>
              </a:spcBef>
              <a:spcAft>
                <a:spcPct val="0"/>
              </a:spcAft>
              <a:defRPr>
                <a:solidFill>
                  <a:schemeClr val="tx1"/>
                </a:solidFill>
                <a:latin typeface="Arial" panose="020B0604020202020204" pitchFamily="34" charset="0"/>
              </a:defRPr>
            </a:lvl8pPr>
            <a:lvl9pPr marL="3675957" indent="-216233" defTabSz="905475"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673DB95-4A47-404E-BBD8-FDEC7E08BC3B}" type="slidenum">
              <a:rPr lang="en-US" altLang="en-US"/>
              <a:pPr eaLnBrk="1" hangingPunct="1"/>
              <a:t>14</a:t>
            </a:fld>
            <a:endParaRPr lang="en-US" altLang="en-US"/>
          </a:p>
        </p:txBody>
      </p:sp>
      <p:sp>
        <p:nvSpPr>
          <p:cNvPr id="141315" name="Rectangle 2"/>
          <p:cNvSpPr>
            <a:spLocks noGrp="1" noRot="1" noChangeAspect="1" noChangeArrowheads="1" noTextEdit="1"/>
          </p:cNvSpPr>
          <p:nvPr>
            <p:ph type="sldImg"/>
          </p:nvPr>
        </p:nvSpPr>
        <p:spPr>
          <a:xfrm>
            <a:off x="1144588" y="684213"/>
            <a:ext cx="4575175" cy="3430587"/>
          </a:xfrm>
          <a:ln w="12700" cap="flat"/>
        </p:spPr>
      </p:sp>
      <p:sp>
        <p:nvSpPr>
          <p:cNvPr id="141316" name="Rectangle 3"/>
          <p:cNvSpPr>
            <a:spLocks noGrp="1" noChangeArrowheads="1"/>
          </p:cNvSpPr>
          <p:nvPr>
            <p:ph type="body" idx="1"/>
          </p:nvPr>
        </p:nvSpPr>
        <p:spPr>
          <a:xfrm>
            <a:off x="915294" y="4348238"/>
            <a:ext cx="5027414"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9" tIns="44006" rIns="88009" bIns="44006"/>
          <a:lstStyle/>
          <a:p>
            <a:pPr eaLnBrk="1" hangingPunct="1"/>
            <a:endParaRPr lang="id-ID" altLang="en-US">
              <a:latin typeface="Arial" panose="020B0604020202020204" pitchFamily="34" charset="0"/>
            </a:endParaRPr>
          </a:p>
        </p:txBody>
      </p:sp>
    </p:spTree>
    <p:extLst>
      <p:ext uri="{BB962C8B-B14F-4D97-AF65-F5344CB8AC3E}">
        <p14:creationId xmlns:p14="http://schemas.microsoft.com/office/powerpoint/2010/main" val="260931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BB5D9E4-AE81-41A3-8D68-A159CECB902D}" type="slidenum">
              <a:rPr lang="en-US" altLang="en-US"/>
              <a:pPr/>
              <a:t>76</a:t>
            </a:fld>
            <a:endParaRPr lang="en-US" altLang="en-US"/>
          </a:p>
        </p:txBody>
      </p:sp>
      <p:sp>
        <p:nvSpPr>
          <p:cNvPr id="169986" name="Rectangle 2"/>
          <p:cNvSpPr>
            <a:spLocks noGrp="1" noRot="1" noChangeAspect="1" noChangeArrowheads="1" noTextEdit="1"/>
          </p:cNvSpPr>
          <p:nvPr>
            <p:ph type="sldImg"/>
          </p:nvPr>
        </p:nvSpPr>
        <p:spPr>
          <a:xfrm>
            <a:off x="1371600" y="1143000"/>
            <a:ext cx="4114800" cy="3086100"/>
          </a:xfrm>
          <a:ln/>
        </p:spPr>
      </p:sp>
      <p:sp>
        <p:nvSpPr>
          <p:cNvPr id="169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47271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7"/>
          <p:cNvSpPr>
            <a:spLocks noGrp="1" noChangeArrowheads="1"/>
          </p:cNvSpPr>
          <p:nvPr>
            <p:ph type="sldNum" sz="quarter" idx="5"/>
          </p:nvPr>
        </p:nvSpPr>
        <p:spPr>
          <a:noFill/>
        </p:spPr>
        <p:txBody>
          <a:bodyPr/>
          <a:lstStyle/>
          <a:p>
            <a:pPr defTabSz="957263"/>
            <a:fld id="{07581282-C1B8-458E-B1B6-B4497F2E570E}" type="slidenum">
              <a:rPr lang="en-US" smtClean="0">
                <a:latin typeface="Arial" charset="0"/>
              </a:rPr>
              <a:pPr defTabSz="957263"/>
              <a:t>80</a:t>
            </a:fld>
            <a:endParaRPr lang="en-US">
              <a:latin typeface="Arial" charset="0"/>
            </a:endParaRPr>
          </a:p>
        </p:txBody>
      </p:sp>
      <p:sp>
        <p:nvSpPr>
          <p:cNvPr id="5125" name="Rectangle 2"/>
          <p:cNvSpPr>
            <a:spLocks noGrp="1" noRot="1" noChangeAspect="1" noChangeArrowheads="1" noTextEdit="1"/>
          </p:cNvSpPr>
          <p:nvPr>
            <p:ph type="sldImg"/>
          </p:nvPr>
        </p:nvSpPr>
        <p:spPr>
          <a:xfrm>
            <a:off x="1371600" y="1143000"/>
            <a:ext cx="4114800" cy="3086100"/>
          </a:xfrm>
          <a:ln/>
        </p:spPr>
      </p:sp>
      <p:sp>
        <p:nvSpPr>
          <p:cNvPr id="5126" name="Rectangle 3"/>
          <p:cNvSpPr>
            <a:spLocks noGrp="1" noChangeArrowheads="1"/>
          </p:cNvSpPr>
          <p:nvPr>
            <p:ph type="body" idx="1"/>
          </p:nvPr>
        </p:nvSpPr>
        <p:spPr>
          <a:noFill/>
          <a:ln/>
        </p:spPr>
        <p:txBody>
          <a:bodyPr/>
          <a:lstStyle/>
          <a:p>
            <a:endParaRPr lang="id-ID">
              <a:latin typeface="Arial" charset="0"/>
            </a:endParaRPr>
          </a:p>
        </p:txBody>
      </p:sp>
      <p:graphicFrame>
        <p:nvGraphicFramePr>
          <p:cNvPr id="5122" name="Object 4"/>
          <p:cNvGraphicFramePr>
            <a:graphicFrameLocks noChangeAspect="1"/>
          </p:cNvGraphicFramePr>
          <p:nvPr/>
        </p:nvGraphicFramePr>
        <p:xfrm>
          <a:off x="708025" y="4721225"/>
          <a:ext cx="5472113" cy="704850"/>
        </p:xfrm>
        <a:graphic>
          <a:graphicData uri="http://schemas.openxmlformats.org/presentationml/2006/ole">
            <mc:AlternateContent xmlns:mc="http://schemas.openxmlformats.org/markup-compatibility/2006">
              <mc:Choice xmlns:v="urn:schemas-microsoft-com:vml" Requires="v">
                <p:oleObj spid="_x0000_s11274" name="Worksheet" r:id="rId4" imgW="5397634" imgH="703541" progId="Excel.Sheet.8">
                  <p:embed/>
                </p:oleObj>
              </mc:Choice>
              <mc:Fallback>
                <p:oleObj name="Worksheet" r:id="rId4" imgW="5397634" imgH="703541" progId="Excel.Sheet.8">
                  <p:embed/>
                  <p:pic>
                    <p:nvPicPr>
                      <p:cNvPr id="512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25" y="4721225"/>
                        <a:ext cx="54721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5"/>
          <p:cNvGraphicFramePr>
            <a:graphicFrameLocks noChangeAspect="1"/>
          </p:cNvGraphicFramePr>
          <p:nvPr/>
        </p:nvGraphicFramePr>
        <p:xfrm>
          <a:off x="708025" y="5586413"/>
          <a:ext cx="5472113" cy="711200"/>
        </p:xfrm>
        <a:graphic>
          <a:graphicData uri="http://schemas.openxmlformats.org/presentationml/2006/ole">
            <mc:AlternateContent xmlns:mc="http://schemas.openxmlformats.org/markup-compatibility/2006">
              <mc:Choice xmlns:v="urn:schemas-microsoft-com:vml" Requires="v">
                <p:oleObj spid="_x0000_s11275" name="Worksheet" r:id="rId6" imgW="5397634" imgH="711102" progId="Excel.Sheet.8">
                  <p:embed/>
                </p:oleObj>
              </mc:Choice>
              <mc:Fallback>
                <p:oleObj name="Worksheet" r:id="rId6" imgW="5397634" imgH="711102" progId="Excel.Sheet.8">
                  <p:embed/>
                  <p:pic>
                    <p:nvPicPr>
                      <p:cNvPr id="512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025" y="5586413"/>
                        <a:ext cx="5472113"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705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7"/>
          <p:cNvSpPr>
            <a:spLocks noGrp="1" noChangeArrowheads="1"/>
          </p:cNvSpPr>
          <p:nvPr>
            <p:ph type="sldNum" sz="quarter" idx="5"/>
          </p:nvPr>
        </p:nvSpPr>
        <p:spPr>
          <a:noFill/>
        </p:spPr>
        <p:txBody>
          <a:bodyPr/>
          <a:lstStyle/>
          <a:p>
            <a:pPr defTabSz="957263"/>
            <a:fld id="{255E317D-78D4-4FFD-B76B-796E065F13FF}" type="slidenum">
              <a:rPr lang="en-US" smtClean="0">
                <a:latin typeface="Arial" charset="0"/>
              </a:rPr>
              <a:pPr defTabSz="957263"/>
              <a:t>81</a:t>
            </a:fld>
            <a:endParaRPr lang="en-US">
              <a:latin typeface="Arial" charset="0"/>
            </a:endParaRPr>
          </a:p>
        </p:txBody>
      </p:sp>
      <p:sp>
        <p:nvSpPr>
          <p:cNvPr id="7173" name="Rectangle 2"/>
          <p:cNvSpPr>
            <a:spLocks noGrp="1" noRot="1" noChangeAspect="1" noChangeArrowheads="1" noTextEdit="1"/>
          </p:cNvSpPr>
          <p:nvPr>
            <p:ph type="sldImg"/>
          </p:nvPr>
        </p:nvSpPr>
        <p:spPr>
          <a:xfrm>
            <a:off x="1371600" y="1143000"/>
            <a:ext cx="4114800" cy="3086100"/>
          </a:xfrm>
          <a:ln/>
        </p:spPr>
      </p:sp>
      <p:sp>
        <p:nvSpPr>
          <p:cNvPr id="7174" name="Rectangle 3"/>
          <p:cNvSpPr>
            <a:spLocks noGrp="1" noChangeArrowheads="1"/>
          </p:cNvSpPr>
          <p:nvPr>
            <p:ph type="body" idx="1"/>
          </p:nvPr>
        </p:nvSpPr>
        <p:spPr>
          <a:noFill/>
          <a:ln/>
        </p:spPr>
        <p:txBody>
          <a:bodyPr/>
          <a:lstStyle/>
          <a:p>
            <a:endParaRPr lang="id-ID">
              <a:latin typeface="Arial" charset="0"/>
            </a:endParaRPr>
          </a:p>
        </p:txBody>
      </p:sp>
      <p:graphicFrame>
        <p:nvGraphicFramePr>
          <p:cNvPr id="7170" name="Object 4"/>
          <p:cNvGraphicFramePr>
            <a:graphicFrameLocks noChangeAspect="1"/>
          </p:cNvGraphicFramePr>
          <p:nvPr/>
        </p:nvGraphicFramePr>
        <p:xfrm>
          <a:off x="708025" y="4721225"/>
          <a:ext cx="5472113" cy="957263"/>
        </p:xfrm>
        <a:graphic>
          <a:graphicData uri="http://schemas.openxmlformats.org/presentationml/2006/ole">
            <mc:AlternateContent xmlns:mc="http://schemas.openxmlformats.org/markup-compatibility/2006">
              <mc:Choice xmlns:v="urn:schemas-microsoft-com:vml" Requires="v">
                <p:oleObj spid="_x0000_s12298" name="Worksheet" r:id="rId4" imgW="5397634" imgH="955217" progId="Excel.Sheet.8">
                  <p:embed/>
                </p:oleObj>
              </mc:Choice>
              <mc:Fallback>
                <p:oleObj name="Worksheet" r:id="rId4" imgW="5397634" imgH="955217" progId="Excel.Sheet.8">
                  <p:embed/>
                  <p:pic>
                    <p:nvPicPr>
                      <p:cNvPr id="717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25" y="4721225"/>
                        <a:ext cx="547211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5"/>
          <p:cNvGraphicFramePr>
            <a:graphicFrameLocks noChangeAspect="1"/>
          </p:cNvGraphicFramePr>
          <p:nvPr/>
        </p:nvGraphicFramePr>
        <p:xfrm>
          <a:off x="708025" y="5875338"/>
          <a:ext cx="5472113" cy="833437"/>
        </p:xfrm>
        <a:graphic>
          <a:graphicData uri="http://schemas.openxmlformats.org/presentationml/2006/ole">
            <mc:AlternateContent xmlns:mc="http://schemas.openxmlformats.org/markup-compatibility/2006">
              <mc:Choice xmlns:v="urn:schemas-microsoft-com:vml" Requires="v">
                <p:oleObj spid="_x0000_s12299" name="Worksheet" r:id="rId6" imgW="5397634" imgH="833159" progId="Excel.Sheet.8">
                  <p:embed/>
                </p:oleObj>
              </mc:Choice>
              <mc:Fallback>
                <p:oleObj name="Worksheet" r:id="rId6" imgW="5397634" imgH="833159" progId="Excel.Sheet.8">
                  <p:embed/>
                  <p:pic>
                    <p:nvPicPr>
                      <p:cNvPr id="717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025" y="5875338"/>
                        <a:ext cx="5472113"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7859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7"/>
          <p:cNvSpPr>
            <a:spLocks noGrp="1" noChangeArrowheads="1"/>
          </p:cNvSpPr>
          <p:nvPr>
            <p:ph type="sldNum" sz="quarter" idx="5"/>
          </p:nvPr>
        </p:nvSpPr>
        <p:spPr>
          <a:noFill/>
        </p:spPr>
        <p:txBody>
          <a:bodyPr/>
          <a:lstStyle/>
          <a:p>
            <a:pPr defTabSz="957263"/>
            <a:fld id="{C638523D-97AB-4822-97FB-6B740F213C16}" type="slidenum">
              <a:rPr lang="en-US" smtClean="0">
                <a:latin typeface="Arial" charset="0"/>
              </a:rPr>
              <a:pPr defTabSz="957263"/>
              <a:t>82</a:t>
            </a:fld>
            <a:endParaRPr lang="en-US">
              <a:latin typeface="Arial" charset="0"/>
            </a:endParaRPr>
          </a:p>
        </p:txBody>
      </p:sp>
      <p:sp>
        <p:nvSpPr>
          <p:cNvPr id="8197" name="Rectangle 2"/>
          <p:cNvSpPr>
            <a:spLocks noGrp="1" noRot="1" noChangeAspect="1" noChangeArrowheads="1" noTextEdit="1"/>
          </p:cNvSpPr>
          <p:nvPr>
            <p:ph type="sldImg"/>
          </p:nvPr>
        </p:nvSpPr>
        <p:spPr>
          <a:xfrm>
            <a:off x="1371600" y="1143000"/>
            <a:ext cx="4114800" cy="3086100"/>
          </a:xfrm>
          <a:ln/>
        </p:spPr>
      </p:sp>
      <p:sp>
        <p:nvSpPr>
          <p:cNvPr id="8198" name="Rectangle 3"/>
          <p:cNvSpPr>
            <a:spLocks noGrp="1" noChangeArrowheads="1"/>
          </p:cNvSpPr>
          <p:nvPr>
            <p:ph type="body" idx="1"/>
          </p:nvPr>
        </p:nvSpPr>
        <p:spPr>
          <a:noFill/>
          <a:ln/>
        </p:spPr>
        <p:txBody>
          <a:bodyPr/>
          <a:lstStyle/>
          <a:p>
            <a:endParaRPr lang="id-ID">
              <a:latin typeface="Arial" charset="0"/>
            </a:endParaRPr>
          </a:p>
        </p:txBody>
      </p:sp>
      <p:graphicFrame>
        <p:nvGraphicFramePr>
          <p:cNvPr id="8194" name="Object 4"/>
          <p:cNvGraphicFramePr>
            <a:graphicFrameLocks noChangeAspect="1"/>
          </p:cNvGraphicFramePr>
          <p:nvPr/>
        </p:nvGraphicFramePr>
        <p:xfrm>
          <a:off x="708025" y="4648200"/>
          <a:ext cx="5472113" cy="1190625"/>
        </p:xfrm>
        <a:graphic>
          <a:graphicData uri="http://schemas.openxmlformats.org/presentationml/2006/ole">
            <mc:AlternateContent xmlns:mc="http://schemas.openxmlformats.org/markup-compatibility/2006">
              <mc:Choice xmlns:v="urn:schemas-microsoft-com:vml" Requires="v">
                <p:oleObj spid="_x0000_s13322" name="Worksheet" r:id="rId4" imgW="5397634" imgH="1188890" progId="Excel.Sheet.8">
                  <p:embed/>
                </p:oleObj>
              </mc:Choice>
              <mc:Fallback>
                <p:oleObj name="Worksheet" r:id="rId4" imgW="5397634" imgH="1188890" progId="Excel.Sheet.8">
                  <p:embed/>
                  <p:pic>
                    <p:nvPicPr>
                      <p:cNvPr id="819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25" y="4648200"/>
                        <a:ext cx="5472113"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6"/>
          <p:cNvGraphicFramePr>
            <a:graphicFrameLocks noChangeAspect="1"/>
          </p:cNvGraphicFramePr>
          <p:nvPr/>
        </p:nvGraphicFramePr>
        <p:xfrm>
          <a:off x="708025" y="5948363"/>
          <a:ext cx="5472113" cy="1725612"/>
        </p:xfrm>
        <a:graphic>
          <a:graphicData uri="http://schemas.openxmlformats.org/presentationml/2006/ole">
            <mc:AlternateContent xmlns:mc="http://schemas.openxmlformats.org/markup-compatibility/2006">
              <mc:Choice xmlns:v="urn:schemas-microsoft-com:vml" Requires="v">
                <p:oleObj spid="_x0000_s13323" name="Slide" r:id="rId6" imgW="4952933" imgH="3429131" progId="PowerPoint.Slide.8">
                  <p:embed/>
                </p:oleObj>
              </mc:Choice>
              <mc:Fallback>
                <p:oleObj name="Slide" r:id="rId6" imgW="4952933" imgH="3429131" progId="PowerPoint.Slide.8">
                  <p:embed/>
                  <p:pic>
                    <p:nvPicPr>
                      <p:cNvPr id="8195" name="Object 6"/>
                      <p:cNvPicPr>
                        <a:picLocks noChangeAspect="1" noChangeArrowheads="1"/>
                      </p:cNvPicPr>
                      <p:nvPr/>
                    </p:nvPicPr>
                    <p:blipFill>
                      <a:blip r:embed="rId7">
                        <a:extLst>
                          <a:ext uri="{28A0092B-C50C-407E-A947-70E740481C1C}">
                            <a14:useLocalDpi xmlns:a14="http://schemas.microsoft.com/office/drawing/2010/main" val="0"/>
                          </a:ext>
                        </a:extLst>
                      </a:blip>
                      <a:srcRect b="54401"/>
                      <a:stretch>
                        <a:fillRect/>
                      </a:stretch>
                    </p:blipFill>
                    <p:spPr bwMode="auto">
                      <a:xfrm>
                        <a:off x="708025" y="5948363"/>
                        <a:ext cx="5472113" cy="17256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9652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7"/>
          <p:cNvSpPr>
            <a:spLocks noGrp="1" noChangeArrowheads="1"/>
          </p:cNvSpPr>
          <p:nvPr>
            <p:ph type="sldNum" sz="quarter" idx="5"/>
          </p:nvPr>
        </p:nvSpPr>
        <p:spPr>
          <a:noFill/>
        </p:spPr>
        <p:txBody>
          <a:bodyPr/>
          <a:lstStyle/>
          <a:p>
            <a:pPr defTabSz="957263"/>
            <a:fld id="{F5A39FD6-C0E6-47C6-8C0C-AFD76AC9D001}" type="slidenum">
              <a:rPr lang="en-US" smtClean="0">
                <a:latin typeface="Arial" charset="0"/>
              </a:rPr>
              <a:pPr defTabSz="957263"/>
              <a:t>83</a:t>
            </a:fld>
            <a:endParaRPr lang="en-US">
              <a:latin typeface="Arial" charset="0"/>
            </a:endParaRPr>
          </a:p>
        </p:txBody>
      </p:sp>
      <p:sp>
        <p:nvSpPr>
          <p:cNvPr id="9220" name="Rectangle 2"/>
          <p:cNvSpPr>
            <a:spLocks noGrp="1" noRot="1" noChangeAspect="1" noChangeArrowheads="1" noTextEdit="1"/>
          </p:cNvSpPr>
          <p:nvPr>
            <p:ph type="sldImg"/>
          </p:nvPr>
        </p:nvSpPr>
        <p:spPr>
          <a:xfrm>
            <a:off x="1371600" y="1143000"/>
            <a:ext cx="4114800" cy="3086100"/>
          </a:xfrm>
          <a:ln/>
        </p:spPr>
      </p:sp>
      <p:sp>
        <p:nvSpPr>
          <p:cNvPr id="9221" name="Rectangle 3"/>
          <p:cNvSpPr>
            <a:spLocks noGrp="1" noChangeArrowheads="1"/>
          </p:cNvSpPr>
          <p:nvPr>
            <p:ph type="body" idx="1"/>
          </p:nvPr>
        </p:nvSpPr>
        <p:spPr>
          <a:noFill/>
          <a:ln/>
        </p:spPr>
        <p:txBody>
          <a:bodyPr/>
          <a:lstStyle/>
          <a:p>
            <a:endParaRPr lang="id-ID">
              <a:latin typeface="Arial" charset="0"/>
            </a:endParaRPr>
          </a:p>
        </p:txBody>
      </p:sp>
      <p:graphicFrame>
        <p:nvGraphicFramePr>
          <p:cNvPr id="9218" name="Object 5"/>
          <p:cNvGraphicFramePr>
            <a:graphicFrameLocks noChangeAspect="1"/>
          </p:cNvGraphicFramePr>
          <p:nvPr/>
        </p:nvGraphicFramePr>
        <p:xfrm>
          <a:off x="708025" y="4794250"/>
          <a:ext cx="5472113" cy="2062163"/>
        </p:xfrm>
        <a:graphic>
          <a:graphicData uri="http://schemas.openxmlformats.org/presentationml/2006/ole">
            <mc:AlternateContent xmlns:mc="http://schemas.openxmlformats.org/markup-compatibility/2006">
              <mc:Choice xmlns:v="urn:schemas-microsoft-com:vml" Requires="v">
                <p:oleObj spid="_x0000_s14342" name="Slide" r:id="rId4" imgW="4952933" imgH="3429131" progId="PowerPoint.Slide.8">
                  <p:embed/>
                </p:oleObj>
              </mc:Choice>
              <mc:Fallback>
                <p:oleObj name="Slide" r:id="rId4" imgW="4952933" imgH="3429131" progId="PowerPoint.Slide.8">
                  <p:embed/>
                  <p:pic>
                    <p:nvPicPr>
                      <p:cNvPr id="9218" name="Object 5"/>
                      <p:cNvPicPr>
                        <a:picLocks noChangeAspect="1" noChangeArrowheads="1"/>
                      </p:cNvPicPr>
                      <p:nvPr/>
                    </p:nvPicPr>
                    <p:blipFill>
                      <a:blip r:embed="rId5">
                        <a:extLst>
                          <a:ext uri="{28A0092B-C50C-407E-A947-70E740481C1C}">
                            <a14:useLocalDpi xmlns:a14="http://schemas.microsoft.com/office/drawing/2010/main" val="0"/>
                          </a:ext>
                        </a:extLst>
                      </a:blip>
                      <a:srcRect t="45599"/>
                      <a:stretch>
                        <a:fillRect/>
                      </a:stretch>
                    </p:blipFill>
                    <p:spPr bwMode="auto">
                      <a:xfrm>
                        <a:off x="708025" y="4794250"/>
                        <a:ext cx="5472113" cy="2062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35550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84</a:t>
            </a:fld>
            <a:endParaRPr lang="en-US"/>
          </a:p>
        </p:txBody>
      </p:sp>
    </p:spTree>
    <p:extLst>
      <p:ext uri="{BB962C8B-B14F-4D97-AF65-F5344CB8AC3E}">
        <p14:creationId xmlns:p14="http://schemas.microsoft.com/office/powerpoint/2010/main" val="1238659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1600">
                <a:solidFill>
                  <a:schemeClr val="tx1"/>
                </a:solidFill>
                <a:latin typeface="Arial" panose="020B0604020202020204" pitchFamily="34" charset="0"/>
              </a:defRPr>
            </a:lvl1pPr>
            <a:lvl2pPr marL="742950" indent="-285750" defTabSz="933450" eaLnBrk="0" hangingPunct="0">
              <a:defRPr sz="1600">
                <a:solidFill>
                  <a:schemeClr val="tx1"/>
                </a:solidFill>
                <a:latin typeface="Arial" panose="020B0604020202020204" pitchFamily="34" charset="0"/>
              </a:defRPr>
            </a:lvl2pPr>
            <a:lvl3pPr marL="1143000" indent="-228600" defTabSz="933450" eaLnBrk="0" hangingPunct="0">
              <a:defRPr sz="1600">
                <a:solidFill>
                  <a:schemeClr val="tx1"/>
                </a:solidFill>
                <a:latin typeface="Arial" panose="020B0604020202020204" pitchFamily="34" charset="0"/>
              </a:defRPr>
            </a:lvl3pPr>
            <a:lvl4pPr marL="1600200" indent="-228600" defTabSz="933450" eaLnBrk="0" hangingPunct="0">
              <a:defRPr sz="1600">
                <a:solidFill>
                  <a:schemeClr val="tx1"/>
                </a:solidFill>
                <a:latin typeface="Arial" panose="020B0604020202020204" pitchFamily="34" charset="0"/>
              </a:defRPr>
            </a:lvl4pPr>
            <a:lvl5pPr marL="2057400" indent="-228600" defTabSz="933450" eaLnBrk="0" hangingPunct="0">
              <a:defRPr sz="1600">
                <a:solidFill>
                  <a:schemeClr val="tx1"/>
                </a:solidFill>
                <a:latin typeface="Arial" panose="020B0604020202020204" pitchFamily="34" charset="0"/>
              </a:defRPr>
            </a:lvl5pPr>
            <a:lvl6pPr marL="2514600" indent="-228600" defTabSz="9334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34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34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34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fld id="{EFDD3C34-A994-4572-95EC-911AA0FF4ABB}" type="slidenum">
              <a:rPr lang="en-US" altLang="en-US" sz="1200"/>
              <a:pPr eaLnBrk="1" hangingPunct="1"/>
              <a:t>87</a:t>
            </a:fld>
            <a:endParaRPr lang="en-US" altLang="en-US" sz="1200"/>
          </a:p>
        </p:txBody>
      </p:sp>
      <p:sp>
        <p:nvSpPr>
          <p:cNvPr id="48132" name="Rectangle 2"/>
          <p:cNvSpPr>
            <a:spLocks noGrp="1" noRot="1" noChangeAspect="1" noChangeArrowheads="1" noTextEdit="1"/>
          </p:cNvSpPr>
          <p:nvPr>
            <p:ph type="sldImg"/>
          </p:nvPr>
        </p:nvSpPr>
        <p:spPr>
          <a:xfrm>
            <a:off x="1371600" y="1143000"/>
            <a:ext cx="4114800" cy="3086100"/>
          </a:xfrm>
          <a:ln/>
        </p:spPr>
      </p:sp>
      <p:sp>
        <p:nvSpPr>
          <p:cNvPr id="48133" name="Rectangle 7"/>
          <p:cNvSpPr>
            <a:spLocks noGrp="1" noChangeArrowheads="1"/>
          </p:cNvSpPr>
          <p:nvPr>
            <p:ph type="body" idx="1"/>
          </p:nvPr>
        </p:nvSpPr>
        <p:spPr>
          <a:xfrm>
            <a:off x="492125" y="4794250"/>
            <a:ext cx="5510213" cy="4508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p>
        </p:txBody>
      </p:sp>
      <p:graphicFrame>
        <p:nvGraphicFramePr>
          <p:cNvPr id="48130" name="Object 8"/>
          <p:cNvGraphicFramePr>
            <a:graphicFrameLocks noChangeAspect="1"/>
          </p:cNvGraphicFramePr>
          <p:nvPr/>
        </p:nvGraphicFramePr>
        <p:xfrm>
          <a:off x="492125" y="4722813"/>
          <a:ext cx="5616575" cy="4740275"/>
        </p:xfrm>
        <a:graphic>
          <a:graphicData uri="http://schemas.openxmlformats.org/presentationml/2006/ole">
            <mc:AlternateContent xmlns:mc="http://schemas.openxmlformats.org/markup-compatibility/2006">
              <mc:Choice xmlns:v="urn:schemas-microsoft-com:vml" Requires="v">
                <p:oleObj spid="_x0000_s15366" name="Worksheet" r:id="rId4" imgW="5397634" imgH="4739719" progId="Excel.Sheet.8">
                  <p:embed/>
                </p:oleObj>
              </mc:Choice>
              <mc:Fallback>
                <p:oleObj name="Worksheet" r:id="rId4" imgW="5397634" imgH="4739719" progId="Excel.Sheet.8">
                  <p:embed/>
                  <p:pic>
                    <p:nvPicPr>
                      <p:cNvPr id="4813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25" y="4722813"/>
                        <a:ext cx="5616575"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20535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89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82202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244795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070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371600" y="1143000"/>
            <a:ext cx="4114800" cy="3086100"/>
          </a:xfrm>
          <a:ln/>
        </p:spPr>
      </p:sp>
      <p:sp>
        <p:nvSpPr>
          <p:cNvPr id="131075" name="Rectangle 3"/>
          <p:cNvSpPr>
            <a:spLocks noGrp="1" noChangeArrowheads="1"/>
          </p:cNvSpPr>
          <p:nvPr>
            <p:ph type="body" idx="1"/>
          </p:nvPr>
        </p:nvSpPr>
        <p:spPr>
          <a:noFill/>
          <a:ln/>
        </p:spPr>
        <p:txBody>
          <a:bodyPr/>
          <a:lstStyle/>
          <a:p>
            <a:pPr eaLnBrk="1" hangingPunct="1"/>
            <a:r>
              <a:rPr lang="en-US">
                <a:latin typeface="Arial" charset="0"/>
              </a:rPr>
              <a:t>Semua peserta harus menuliskan permasalahan yang ada. Tapi jangan sampai kepada asumsi, cukup paduga saja.</a:t>
            </a:r>
          </a:p>
        </p:txBody>
      </p:sp>
    </p:spTree>
    <p:extLst>
      <p:ext uri="{BB962C8B-B14F-4D97-AF65-F5344CB8AC3E}">
        <p14:creationId xmlns:p14="http://schemas.microsoft.com/office/powerpoint/2010/main" val="2415946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397650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76246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100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501421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102</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915583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103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09588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104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4209724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105</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421489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106</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455383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A1BD22C-CD88-40B1-A989-4913CE546190}" type="slidenum">
              <a:rPr lang="en-US" smtClean="0"/>
              <a:pPr>
                <a:defRPr/>
              </a:pPr>
              <a:t>24</a:t>
            </a:fld>
            <a:endParaRPr lang="en-US"/>
          </a:p>
        </p:txBody>
      </p:sp>
    </p:spTree>
    <p:extLst>
      <p:ext uri="{BB962C8B-B14F-4D97-AF65-F5344CB8AC3E}">
        <p14:creationId xmlns:p14="http://schemas.microsoft.com/office/powerpoint/2010/main" val="2332847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163638"/>
            <a:ext cx="4189413" cy="3141662"/>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F253BD75-05BB-4DAB-8A98-975A6ACE15B9}" type="slidenum">
              <a:rPr lang="id-ID" smtClean="0"/>
              <a:pPr/>
              <a:t>26</a:t>
            </a:fld>
            <a:endParaRPr lang="id-ID"/>
          </a:p>
        </p:txBody>
      </p:sp>
    </p:spTree>
    <p:extLst>
      <p:ext uri="{BB962C8B-B14F-4D97-AF65-F5344CB8AC3E}">
        <p14:creationId xmlns:p14="http://schemas.microsoft.com/office/powerpoint/2010/main" val="35290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8F79B89-BBD4-489D-8E4D-365F3ED1A251}" type="slidenum">
              <a:rPr lang="en-US" smtClean="0"/>
              <a:pPr/>
              <a:t>34</a:t>
            </a:fld>
            <a:endParaRPr lang="en-US"/>
          </a:p>
        </p:txBody>
      </p:sp>
      <p:sp>
        <p:nvSpPr>
          <p:cNvPr id="67587" name="Rectangle 2"/>
          <p:cNvSpPr>
            <a:spLocks noGrp="1" noRot="1" noChangeAspect="1" noChangeArrowheads="1" noTextEdit="1"/>
          </p:cNvSpPr>
          <p:nvPr>
            <p:ph type="sldImg"/>
          </p:nvPr>
        </p:nvSpPr>
        <p:spPr>
          <a:xfrm>
            <a:off x="1162050" y="677863"/>
            <a:ext cx="4576763" cy="3432175"/>
          </a:xfrm>
          <a:ln/>
        </p:spPr>
      </p:sp>
    </p:spTree>
    <p:extLst>
      <p:ext uri="{BB962C8B-B14F-4D97-AF65-F5344CB8AC3E}">
        <p14:creationId xmlns:p14="http://schemas.microsoft.com/office/powerpoint/2010/main" val="1745068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1BD22C-CD88-40B1-A989-4913CE546190}" type="slidenum">
              <a:rPr lang="en-US" smtClean="0"/>
              <a:pPr>
                <a:defRPr/>
              </a:pPr>
              <a:t>43</a:t>
            </a:fld>
            <a:endParaRPr lang="en-US"/>
          </a:p>
        </p:txBody>
      </p:sp>
    </p:spTree>
    <p:extLst>
      <p:ext uri="{BB962C8B-B14F-4D97-AF65-F5344CB8AC3E}">
        <p14:creationId xmlns:p14="http://schemas.microsoft.com/office/powerpoint/2010/main" val="1712813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44</a:t>
            </a:fld>
            <a:endParaRPr lang="en-US"/>
          </a:p>
        </p:txBody>
      </p:sp>
    </p:spTree>
    <p:extLst>
      <p:ext uri="{BB962C8B-B14F-4D97-AF65-F5344CB8AC3E}">
        <p14:creationId xmlns:p14="http://schemas.microsoft.com/office/powerpoint/2010/main" val="3090344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45</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306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28932FF-932B-45EE-9AE5-5C1CB7903C00}" type="datetime1">
              <a:rPr lang="en-US" smtClean="0"/>
              <a:t>8/21/2019</a:t>
            </a:fld>
            <a:endParaRPr lang="en-US"/>
          </a:p>
        </p:txBody>
      </p:sp>
      <p:sp>
        <p:nvSpPr>
          <p:cNvPr id="5" name="Footer Placeholder 4"/>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49332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885D7B92-A2A4-4D17-B51A-6338D07F291E}" type="datetime1">
              <a:rPr lang="en-US" smtClean="0"/>
              <a:t>8/21/2019</a:t>
            </a:fld>
            <a:endParaRPr lang="en-US"/>
          </a:p>
        </p:txBody>
      </p:sp>
      <p:sp>
        <p:nvSpPr>
          <p:cNvPr id="5" name="Footer Placeholder 4"/>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457520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06FA850D-3010-4B1E-A2B4-9D459888B5C3}" type="datetime1">
              <a:rPr lang="en-US" smtClean="0"/>
              <a:t>8/21/2019</a:t>
            </a:fld>
            <a:endParaRPr lang="en-US"/>
          </a:p>
        </p:txBody>
      </p:sp>
      <p:sp>
        <p:nvSpPr>
          <p:cNvPr id="5" name="Footer Placeholder 4"/>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4519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70596E0C-D1D1-4F44-945F-3BD38551F1B9}" type="datetime1">
              <a:rPr lang="en-US" sz="1846" smtClean="0">
                <a:solidFill>
                  <a:prstClr val="black"/>
                </a:solidFill>
                <a:latin typeface="Verdana" pitchFamily="34" charset="0"/>
              </a:rPr>
              <a:t>8/21/2019</a:t>
            </a:fld>
            <a:endParaRPr lang="en-US" sz="1846">
              <a:solidFill>
                <a:prstClr val="black"/>
              </a:solidFill>
              <a:latin typeface="Verdana" pitchFamily="34" charset="0"/>
            </a:endParaRPr>
          </a:p>
        </p:txBody>
      </p:sp>
      <p:sp>
        <p:nvSpPr>
          <p:cNvPr id="5" name="Footer Placeholder 4"/>
          <p:cNvSpPr>
            <a:spLocks noGrp="1"/>
          </p:cNvSpPr>
          <p:nvPr>
            <p:ph type="ftr" sz="quarter" idx="11"/>
          </p:nvPr>
        </p:nvSpPr>
        <p:spPr/>
        <p:txBody>
          <a:bodyPr/>
          <a:lstStyle/>
          <a:p>
            <a:r>
              <a:rPr lang="pt-BR">
                <a:solidFill>
                  <a:prstClr val="black">
                    <a:tint val="75000"/>
                  </a:prstClr>
                </a:solidFill>
              </a:rPr>
              <a:t>Integrasi ISO 9001,ISO 45001 &amp; ISO 14001 1/rev.00 (c)Copyright, Sentral Sistem. May 2018</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960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250EBEB7-46B8-4E80-9282-26066DFB2254}" type="datetime1">
              <a:rPr lang="en-US" sz="1846" smtClean="0">
                <a:solidFill>
                  <a:prstClr val="black"/>
                </a:solidFill>
                <a:latin typeface="Verdana" pitchFamily="34" charset="0"/>
              </a:rPr>
              <a:t>8/21/2019</a:t>
            </a:fld>
            <a:endParaRPr lang="en-US" sz="1846">
              <a:solidFill>
                <a:prstClr val="black"/>
              </a:solidFill>
              <a:latin typeface="Verdana" pitchFamily="34" charset="0"/>
            </a:endParaRPr>
          </a:p>
        </p:txBody>
      </p:sp>
      <p:sp>
        <p:nvSpPr>
          <p:cNvPr id="5" name="Footer Placeholder 4"/>
          <p:cNvSpPr>
            <a:spLocks noGrp="1"/>
          </p:cNvSpPr>
          <p:nvPr>
            <p:ph type="ftr" sz="quarter" idx="11"/>
          </p:nvPr>
        </p:nvSpPr>
        <p:spPr/>
        <p:txBody>
          <a:bodyPr/>
          <a:lstStyle/>
          <a:p>
            <a:r>
              <a:rPr lang="pt-BR">
                <a:solidFill>
                  <a:prstClr val="black">
                    <a:tint val="75000"/>
                  </a:prstClr>
                </a:solidFill>
              </a:rPr>
              <a:t>Integrasi ISO 9001,ISO 45001 &amp; ISO 14001 1/rev.00 (c)Copyright, Sentral Sistem. May 2018</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1695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44462"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600201"/>
            <a:ext cx="4044462"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7DAD7B4B-D857-43E7-8954-A20991416D3A}" type="datetime1">
              <a:rPr lang="en-US" sz="1846" smtClean="0">
                <a:solidFill>
                  <a:prstClr val="black"/>
                </a:solidFill>
                <a:latin typeface="Verdana" pitchFamily="34" charset="0"/>
              </a:rPr>
              <a:t>8/21/2019</a:t>
            </a:fld>
            <a:endParaRPr lang="en-US" sz="1846">
              <a:solidFill>
                <a:prstClr val="black"/>
              </a:solidFill>
              <a:latin typeface="Verdana" pitchFamily="34" charset="0"/>
            </a:endParaRPr>
          </a:p>
        </p:txBody>
      </p:sp>
      <p:sp>
        <p:nvSpPr>
          <p:cNvPr id="6" name="Footer Placeholder 5"/>
          <p:cNvSpPr>
            <a:spLocks noGrp="1"/>
          </p:cNvSpPr>
          <p:nvPr>
            <p:ph type="ftr" sz="quarter" idx="11"/>
          </p:nvPr>
        </p:nvSpPr>
        <p:spPr/>
        <p:txBody>
          <a:bodyPr/>
          <a:lstStyle/>
          <a:p>
            <a:r>
              <a:rPr lang="pt-BR">
                <a:solidFill>
                  <a:prstClr val="black">
                    <a:tint val="75000"/>
                  </a:prstClr>
                </a:solidFill>
              </a:rPr>
              <a:t>Integrasi ISO 9001,ISO 45001 &amp; ISO 14001 1/rev.00 (c)Copyright, Sentral Sistem. May 2018</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3633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066"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t>Click to edit Master text styles</a:t>
            </a:r>
          </a:p>
        </p:txBody>
      </p:sp>
      <p:sp>
        <p:nvSpPr>
          <p:cNvPr id="4" name="Content Placeholder 3"/>
          <p:cNvSpPr>
            <a:spLocks noGrp="1"/>
          </p:cNvSpPr>
          <p:nvPr>
            <p:ph sz="half" idx="2"/>
          </p:nvPr>
        </p:nvSpPr>
        <p:spPr>
          <a:xfrm>
            <a:off x="457200" y="2174875"/>
            <a:ext cx="4040066"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535113"/>
            <a:ext cx="4041531"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t>Click to edit Master text styles</a:t>
            </a:r>
          </a:p>
        </p:txBody>
      </p:sp>
      <p:sp>
        <p:nvSpPr>
          <p:cNvPr id="6" name="Content Placeholder 5"/>
          <p:cNvSpPr>
            <a:spLocks noGrp="1"/>
          </p:cNvSpPr>
          <p:nvPr>
            <p:ph sz="quarter" idx="4"/>
          </p:nvPr>
        </p:nvSpPr>
        <p:spPr>
          <a:xfrm>
            <a:off x="4645270" y="2174875"/>
            <a:ext cx="4041531"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6205C762-F3E4-4F92-9BB5-FB30EAABCA49}" type="datetime1">
              <a:rPr lang="en-US" sz="1846" smtClean="0">
                <a:solidFill>
                  <a:prstClr val="black"/>
                </a:solidFill>
                <a:latin typeface="Verdana" pitchFamily="34" charset="0"/>
              </a:rPr>
              <a:t>8/21/2019</a:t>
            </a:fld>
            <a:endParaRPr lang="en-US" sz="1846">
              <a:solidFill>
                <a:prstClr val="black"/>
              </a:solidFill>
              <a:latin typeface="Verdana" pitchFamily="34" charset="0"/>
            </a:endParaRPr>
          </a:p>
        </p:txBody>
      </p:sp>
      <p:sp>
        <p:nvSpPr>
          <p:cNvPr id="8" name="Footer Placeholder 7"/>
          <p:cNvSpPr>
            <a:spLocks noGrp="1"/>
          </p:cNvSpPr>
          <p:nvPr>
            <p:ph type="ftr" sz="quarter" idx="11"/>
          </p:nvPr>
        </p:nvSpPr>
        <p:spPr/>
        <p:txBody>
          <a:bodyPr/>
          <a:lstStyle/>
          <a:p>
            <a:r>
              <a:rPr lang="pt-BR">
                <a:solidFill>
                  <a:prstClr val="black">
                    <a:tint val="75000"/>
                  </a:prstClr>
                </a:solidFill>
              </a:rPr>
              <a:t>Integrasi ISO 9001,ISO 45001 &amp; ISO 14001 1/rev.00 (c)Copyright, Sentral Sistem. May 2018</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875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5B19F1A6-564F-4F43-8A36-1E10C0F6C06C}" type="datetime1">
              <a:rPr lang="en-US" sz="1846" smtClean="0">
                <a:solidFill>
                  <a:prstClr val="black"/>
                </a:solidFill>
                <a:latin typeface="Verdana" pitchFamily="34" charset="0"/>
              </a:rPr>
              <a:t>8/21/2019</a:t>
            </a:fld>
            <a:endParaRPr lang="en-US" sz="1846">
              <a:solidFill>
                <a:prstClr val="black"/>
              </a:solidFill>
              <a:latin typeface="Verdana" pitchFamily="34" charset="0"/>
            </a:endParaRPr>
          </a:p>
        </p:txBody>
      </p:sp>
      <p:sp>
        <p:nvSpPr>
          <p:cNvPr id="4" name="Footer Placeholder 3"/>
          <p:cNvSpPr>
            <a:spLocks noGrp="1"/>
          </p:cNvSpPr>
          <p:nvPr>
            <p:ph type="ftr" sz="quarter" idx="11"/>
          </p:nvPr>
        </p:nvSpPr>
        <p:spPr/>
        <p:txBody>
          <a:bodyPr/>
          <a:lstStyle/>
          <a:p>
            <a:r>
              <a:rPr lang="pt-BR">
                <a:solidFill>
                  <a:prstClr val="black">
                    <a:tint val="75000"/>
                  </a:prstClr>
                </a:solidFill>
              </a:rPr>
              <a:t>Integrasi ISO 9001,ISO 45001 &amp; ISO 14001 1/rev.00 (c)Copyright, Sentral Sistem. May 2018</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9301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C0489693-576C-4C42-9FC5-7873B2282ACC}" type="datetime1">
              <a:rPr lang="en-US" sz="1846" smtClean="0">
                <a:solidFill>
                  <a:prstClr val="black"/>
                </a:solidFill>
                <a:latin typeface="Verdana" pitchFamily="34" charset="0"/>
              </a:rPr>
              <a:t>8/21/2019</a:t>
            </a:fld>
            <a:endParaRPr lang="en-US" sz="1846">
              <a:solidFill>
                <a:prstClr val="black"/>
              </a:solidFill>
              <a:latin typeface="Verdana" pitchFamily="34" charset="0"/>
            </a:endParaRPr>
          </a:p>
        </p:txBody>
      </p:sp>
      <p:sp>
        <p:nvSpPr>
          <p:cNvPr id="3" name="Footer Placeholder 2"/>
          <p:cNvSpPr>
            <a:spLocks noGrp="1"/>
          </p:cNvSpPr>
          <p:nvPr>
            <p:ph type="ftr" sz="quarter" idx="11"/>
          </p:nvPr>
        </p:nvSpPr>
        <p:spPr/>
        <p:txBody>
          <a:bodyPr/>
          <a:lstStyle/>
          <a:p>
            <a:r>
              <a:rPr lang="pt-BR">
                <a:solidFill>
                  <a:prstClr val="black">
                    <a:tint val="75000"/>
                  </a:prstClr>
                </a:solidFill>
              </a:rPr>
              <a:t>Integrasi ISO 9001,ISO 45001 &amp; ISO 14001 1/rev.00 (c)Copyright, Sentral Sistem. May 2018</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4694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EC6D3F8C-93F4-4B12-9D8B-54214515AC2A}" type="datetime1">
              <a:rPr lang="en-US" sz="1846" smtClean="0">
                <a:solidFill>
                  <a:prstClr val="black"/>
                </a:solidFill>
                <a:latin typeface="Verdana" pitchFamily="34" charset="0"/>
              </a:rPr>
              <a:t>8/21/2019</a:t>
            </a:fld>
            <a:endParaRPr lang="en-US" sz="1846">
              <a:solidFill>
                <a:prstClr val="black"/>
              </a:solidFill>
              <a:latin typeface="Verdana" pitchFamily="34" charset="0"/>
            </a:endParaRPr>
          </a:p>
        </p:txBody>
      </p:sp>
      <p:sp>
        <p:nvSpPr>
          <p:cNvPr id="5" name="Footer Placeholder 4"/>
          <p:cNvSpPr>
            <a:spLocks noGrp="1"/>
          </p:cNvSpPr>
          <p:nvPr>
            <p:ph type="ftr" sz="quarter" idx="11"/>
          </p:nvPr>
        </p:nvSpPr>
        <p:spPr/>
        <p:txBody>
          <a:bodyPr/>
          <a:lstStyle/>
          <a:p>
            <a:r>
              <a:rPr lang="pt-BR">
                <a:solidFill>
                  <a:prstClr val="black">
                    <a:tint val="75000"/>
                  </a:prstClr>
                </a:solidFill>
              </a:rPr>
              <a:t>Integrasi ISO 9001,ISO 45001 &amp; ISO 14001 1/rev.00 (c)Copyright, Sentral Sistem. May 2018</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188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71905" y="862013"/>
            <a:ext cx="8162192" cy="5233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1115158" y="4868863"/>
            <a:ext cx="1905000" cy="457200"/>
          </a:xfrm>
          <a:prstGeom prst="rect">
            <a:avLst/>
          </a:prstGeom>
        </p:spPr>
        <p:txBody>
          <a:bodyPr/>
          <a:lstStyle>
            <a:lvl1pPr>
              <a:defRPr/>
            </a:lvl1pPr>
          </a:lstStyle>
          <a:p>
            <a:pPr fontAlgn="base">
              <a:spcBef>
                <a:spcPct val="0"/>
              </a:spcBef>
              <a:spcAft>
                <a:spcPct val="0"/>
              </a:spcAft>
            </a:pPr>
            <a:fld id="{0EAC414F-9644-4A69-96BE-F5846F0CB585}" type="datetime1">
              <a:rPr lang="en-US" sz="1846" smtClean="0">
                <a:solidFill>
                  <a:prstClr val="black"/>
                </a:solidFill>
                <a:latin typeface="Verdana" pitchFamily="34" charset="0"/>
              </a:rPr>
              <a:t>8/21/2019</a:t>
            </a:fld>
            <a:endParaRPr lang="en-US" sz="1846">
              <a:solidFill>
                <a:prstClr val="black"/>
              </a:solidFill>
              <a:latin typeface="Verdana" pitchFamily="34" charset="0"/>
            </a:endParaRPr>
          </a:p>
        </p:txBody>
      </p:sp>
      <p:sp>
        <p:nvSpPr>
          <p:cNvPr id="4" name="Footer Placeholder 3"/>
          <p:cNvSpPr>
            <a:spLocks noGrp="1"/>
          </p:cNvSpPr>
          <p:nvPr>
            <p:ph type="ftr" sz="quarter" idx="11"/>
          </p:nvPr>
        </p:nvSpPr>
        <p:spPr>
          <a:xfrm>
            <a:off x="879206" y="6286500"/>
            <a:ext cx="5608053" cy="457200"/>
          </a:xfrm>
        </p:spPr>
        <p:txBody>
          <a:bodyPr/>
          <a:lstStyle>
            <a:lvl1pPr>
              <a:defRPr/>
            </a:lvl1pPr>
          </a:lstStyle>
          <a:p>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5" name="Slide Number Placeholder 4"/>
          <p:cNvSpPr>
            <a:spLocks noGrp="1"/>
          </p:cNvSpPr>
          <p:nvPr>
            <p:ph type="sldNum" sz="quarter" idx="12"/>
          </p:nvPr>
        </p:nvSpPr>
        <p:spPr>
          <a:xfrm>
            <a:off x="7020658" y="6286500"/>
            <a:ext cx="1905000" cy="457200"/>
          </a:xfrm>
        </p:spPr>
        <p:txBody>
          <a:bodyPr/>
          <a:lstStyle>
            <a:lvl1pPr>
              <a:defRPr/>
            </a:lvl1pPr>
          </a:lstStyle>
          <a:p>
            <a:fld id="{14FDE9D2-198D-4E21-99A9-9236781177E9}"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3180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E96283-CC83-4C82-B6B5-B8037ADBB5AA}" type="datetime1">
              <a:rPr lang="en-US" smtClean="0"/>
              <a:t>8/21/2019</a:t>
            </a:fld>
            <a:endParaRPr lang="en-US"/>
          </a:p>
        </p:txBody>
      </p:sp>
      <p:sp>
        <p:nvSpPr>
          <p:cNvPr id="5" name="Footer Placeholder 4"/>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29014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871906" y="862013"/>
            <a:ext cx="8162192" cy="762000"/>
          </a:xfrm>
        </p:spPr>
        <p:txBody>
          <a:bodyPr/>
          <a:lstStyle/>
          <a:p>
            <a:r>
              <a:rPr lang="en-US"/>
              <a:t>Click to edit Master title style</a:t>
            </a:r>
          </a:p>
        </p:txBody>
      </p:sp>
      <p:sp>
        <p:nvSpPr>
          <p:cNvPr id="3" name="Content Placeholder 2"/>
          <p:cNvSpPr>
            <a:spLocks noGrp="1"/>
          </p:cNvSpPr>
          <p:nvPr>
            <p:ph sz="quarter" idx="1"/>
          </p:nvPr>
        </p:nvSpPr>
        <p:spPr>
          <a:xfrm>
            <a:off x="912935" y="1905000"/>
            <a:ext cx="3984380"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037992" y="1905000"/>
            <a:ext cx="3985846"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912935" y="4076700"/>
            <a:ext cx="3984380"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037992" y="4076700"/>
            <a:ext cx="3985846"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5158" y="4868863"/>
            <a:ext cx="1905000" cy="457200"/>
          </a:xfrm>
          <a:prstGeom prst="rect">
            <a:avLst/>
          </a:prstGeom>
        </p:spPr>
        <p:txBody>
          <a:bodyPr/>
          <a:lstStyle>
            <a:lvl1pPr>
              <a:defRPr/>
            </a:lvl1pPr>
          </a:lstStyle>
          <a:p>
            <a:pPr fontAlgn="base">
              <a:spcBef>
                <a:spcPct val="0"/>
              </a:spcBef>
              <a:spcAft>
                <a:spcPct val="0"/>
              </a:spcAft>
            </a:pPr>
            <a:fld id="{BB9CF698-7772-414D-A59B-8431400DCA07}" type="datetime1">
              <a:rPr lang="en-US" sz="1846" smtClean="0">
                <a:solidFill>
                  <a:prstClr val="black"/>
                </a:solidFill>
                <a:latin typeface="Verdana" pitchFamily="34" charset="0"/>
              </a:rPr>
              <a:t>8/21/2019</a:t>
            </a:fld>
            <a:endParaRPr lang="en-US" sz="1846">
              <a:solidFill>
                <a:prstClr val="black"/>
              </a:solidFill>
              <a:latin typeface="Verdana" pitchFamily="34" charset="0"/>
            </a:endParaRPr>
          </a:p>
        </p:txBody>
      </p:sp>
      <p:sp>
        <p:nvSpPr>
          <p:cNvPr id="8" name="Slide Number Placeholder 7"/>
          <p:cNvSpPr>
            <a:spLocks noGrp="1"/>
          </p:cNvSpPr>
          <p:nvPr>
            <p:ph type="sldNum" sz="quarter" idx="11"/>
          </p:nvPr>
        </p:nvSpPr>
        <p:spPr>
          <a:xfrm>
            <a:off x="7020658" y="6286500"/>
            <a:ext cx="1905000" cy="457200"/>
          </a:xfrm>
        </p:spPr>
        <p:txBody>
          <a:bodyPr/>
          <a:lstStyle>
            <a:lvl1pPr>
              <a:defRPr/>
            </a:lvl1pPr>
          </a:lstStyle>
          <a:p>
            <a:fld id="{2C8BDBFF-CC9D-4700-A8B4-397FFA95CC4D}"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059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01E14EEB-7C35-4FDD-A753-A72FDCA49417}"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6196C6A-901A-407E-A548-11BECB0C0FF3}" type="slidenum">
              <a:rPr lang="en-US"/>
              <a:pPr>
                <a:defRPr/>
              </a:pPr>
              <a:t>‹#›</a:t>
            </a:fld>
            <a:endParaRPr lang="en-US"/>
          </a:p>
        </p:txBody>
      </p:sp>
    </p:spTree>
    <p:extLst>
      <p:ext uri="{BB962C8B-B14F-4D97-AF65-F5344CB8AC3E}">
        <p14:creationId xmlns:p14="http://schemas.microsoft.com/office/powerpoint/2010/main" val="3856624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D35C16F8-7D9C-4F5F-AF3D-F4B4A44A6256}"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B483EA-79FC-4CFB-9D49-A6CB5216843E}" type="slidenum">
              <a:rPr lang="en-US"/>
              <a:pPr>
                <a:defRPr/>
              </a:pPr>
              <a:t>‹#›</a:t>
            </a:fld>
            <a:endParaRPr lang="en-US"/>
          </a:p>
        </p:txBody>
      </p:sp>
    </p:spTree>
    <p:extLst>
      <p:ext uri="{BB962C8B-B14F-4D97-AF65-F5344CB8AC3E}">
        <p14:creationId xmlns:p14="http://schemas.microsoft.com/office/powerpoint/2010/main" val="40970108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99E75FEF-D77A-4FC4-A3A5-60960AF4292D}"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A9DD306-E5CF-4843-8C09-CD504A055D97}" type="slidenum">
              <a:rPr lang="en-US"/>
              <a:pPr>
                <a:defRPr/>
              </a:pPr>
              <a:t>‹#›</a:t>
            </a:fld>
            <a:endParaRPr lang="en-US"/>
          </a:p>
        </p:txBody>
      </p:sp>
    </p:spTree>
    <p:extLst>
      <p:ext uri="{BB962C8B-B14F-4D97-AF65-F5344CB8AC3E}">
        <p14:creationId xmlns:p14="http://schemas.microsoft.com/office/powerpoint/2010/main" val="4181447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AB253090-DC24-49FD-9CAD-03464C770F5A}" type="datetime1">
              <a:rPr lang="en-US" smtClean="0">
                <a:solidFill>
                  <a:prstClr val="black">
                    <a:tint val="75000"/>
                  </a:prstClr>
                </a:solidFill>
              </a:rPr>
              <a:t>8/21/2019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6675A93C-237A-4D60-9C34-3DB2A937FB53}" type="slidenum">
              <a:rPr lang="en-US"/>
              <a:pPr>
                <a:defRPr/>
              </a:pPr>
              <a:t>‹#›</a:t>
            </a:fld>
            <a:endParaRPr lang="en-US"/>
          </a:p>
        </p:txBody>
      </p:sp>
    </p:spTree>
    <p:extLst>
      <p:ext uri="{BB962C8B-B14F-4D97-AF65-F5344CB8AC3E}">
        <p14:creationId xmlns:p14="http://schemas.microsoft.com/office/powerpoint/2010/main" val="1149007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05F23172-043C-49B5-A1AE-82E6132EBEC6}" type="datetime1">
              <a:rPr lang="en-US" smtClean="0">
                <a:solidFill>
                  <a:prstClr val="black">
                    <a:tint val="75000"/>
                  </a:prstClr>
                </a:solidFill>
              </a:rPr>
              <a:t>8/21/2019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pPr>
              <a:defRPr/>
            </a:pPr>
            <a:fld id="{60857C93-4080-4F97-B59B-5ED2C4A569F2}" type="slidenum">
              <a:rPr lang="en-US"/>
              <a:pPr>
                <a:defRPr/>
              </a:pPr>
              <a:t>‹#›</a:t>
            </a:fld>
            <a:endParaRPr lang="en-US"/>
          </a:p>
        </p:txBody>
      </p:sp>
    </p:spTree>
    <p:extLst>
      <p:ext uri="{BB962C8B-B14F-4D97-AF65-F5344CB8AC3E}">
        <p14:creationId xmlns:p14="http://schemas.microsoft.com/office/powerpoint/2010/main" val="256832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0C8B73E5-7A52-48C8-99B5-8752AB600DEC}" type="datetime1">
              <a:rPr lang="en-US" smtClean="0">
                <a:solidFill>
                  <a:prstClr val="black">
                    <a:tint val="75000"/>
                  </a:prstClr>
                </a:solidFill>
              </a:rPr>
              <a:t>8/21/2019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pPr>
              <a:defRPr/>
            </a:pPr>
            <a:fld id="{84D0C7EF-E3DC-4B75-BFAD-A08682FC594F}" type="slidenum">
              <a:rPr lang="en-US"/>
              <a:pPr>
                <a:defRPr/>
              </a:pPr>
              <a:t>‹#›</a:t>
            </a:fld>
            <a:endParaRPr lang="en-US"/>
          </a:p>
        </p:txBody>
      </p:sp>
    </p:spTree>
    <p:extLst>
      <p:ext uri="{BB962C8B-B14F-4D97-AF65-F5344CB8AC3E}">
        <p14:creationId xmlns:p14="http://schemas.microsoft.com/office/powerpoint/2010/main" val="1626909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CFE714B5-E66B-44C4-BAB1-58B693FA118F}" type="datetime1">
              <a:rPr lang="en-US" smtClean="0">
                <a:solidFill>
                  <a:prstClr val="black">
                    <a:tint val="75000"/>
                  </a:prstClr>
                </a:solidFill>
              </a:rPr>
              <a:t>8/21/2019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vl1pPr>
          </a:lstStyle>
          <a:p>
            <a:pPr>
              <a:defRPr/>
            </a:pPr>
            <a:fld id="{2E3D3CF9-A8F0-446F-8AA4-23D2A19D86A0}" type="slidenum">
              <a:rPr lang="en-US"/>
              <a:pPr>
                <a:defRPr/>
              </a:pPr>
              <a:t>‹#›</a:t>
            </a:fld>
            <a:endParaRPr lang="en-US"/>
          </a:p>
        </p:txBody>
      </p:sp>
    </p:spTree>
    <p:extLst>
      <p:ext uri="{BB962C8B-B14F-4D97-AF65-F5344CB8AC3E}">
        <p14:creationId xmlns:p14="http://schemas.microsoft.com/office/powerpoint/2010/main" val="981643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D869FC62-43ED-4958-B45D-F9BB6136D856}" type="datetime1">
              <a:rPr lang="en-US" smtClean="0">
                <a:solidFill>
                  <a:prstClr val="black">
                    <a:tint val="75000"/>
                  </a:prstClr>
                </a:solidFill>
              </a:rPr>
              <a:t>8/21/2019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19FBDFE1-B207-41FC-844F-7CE5173C5682}" type="slidenum">
              <a:rPr lang="en-US"/>
              <a:pPr>
                <a:defRPr/>
              </a:pPr>
              <a:t>‹#›</a:t>
            </a:fld>
            <a:endParaRPr lang="en-US"/>
          </a:p>
        </p:txBody>
      </p:sp>
    </p:spTree>
    <p:extLst>
      <p:ext uri="{BB962C8B-B14F-4D97-AF65-F5344CB8AC3E}">
        <p14:creationId xmlns:p14="http://schemas.microsoft.com/office/powerpoint/2010/main" val="3470439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2B976003-00E9-4F71-BBBC-F3C4291E52D3}" type="datetime1">
              <a:rPr lang="en-US" smtClean="0">
                <a:solidFill>
                  <a:prstClr val="black">
                    <a:tint val="75000"/>
                  </a:prstClr>
                </a:solidFill>
              </a:rPr>
              <a:t>8/21/2019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E30411F2-3C8D-400E-8F93-0740BA310A86}" type="slidenum">
              <a:rPr lang="en-US"/>
              <a:pPr>
                <a:defRPr/>
              </a:pPr>
              <a:t>‹#›</a:t>
            </a:fld>
            <a:endParaRPr lang="en-US"/>
          </a:p>
        </p:txBody>
      </p:sp>
    </p:spTree>
    <p:extLst>
      <p:ext uri="{BB962C8B-B14F-4D97-AF65-F5344CB8AC3E}">
        <p14:creationId xmlns:p14="http://schemas.microsoft.com/office/powerpoint/2010/main" val="142389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B55203D-AFE6-4FF3-A742-36059C3A9D4B}" type="datetime1">
              <a:rPr lang="en-US" smtClean="0"/>
              <a:t>8/21/2019</a:t>
            </a:fld>
            <a:endParaRPr lang="en-US"/>
          </a:p>
        </p:txBody>
      </p:sp>
      <p:sp>
        <p:nvSpPr>
          <p:cNvPr id="5" name="Footer Placeholder 4"/>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453561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6335C62C-B919-44EC-A136-99EF91408159}"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F66D122-D69B-4196-8D96-0AC198EF148F}" type="slidenum">
              <a:rPr lang="en-US"/>
              <a:pPr>
                <a:defRPr/>
              </a:pPr>
              <a:t>‹#›</a:t>
            </a:fld>
            <a:endParaRPr lang="en-US"/>
          </a:p>
        </p:txBody>
      </p:sp>
    </p:spTree>
    <p:extLst>
      <p:ext uri="{BB962C8B-B14F-4D97-AF65-F5344CB8AC3E}">
        <p14:creationId xmlns:p14="http://schemas.microsoft.com/office/powerpoint/2010/main" val="746450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757E0C2-89C3-4551-BD7A-5505EA0C0EC2}"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713AAE5-E178-44DA-A533-92787FE48230}" type="slidenum">
              <a:rPr lang="en-US"/>
              <a:pPr>
                <a:defRPr/>
              </a:pPr>
              <a:t>‹#›</a:t>
            </a:fld>
            <a:endParaRPr lang="en-US"/>
          </a:p>
        </p:txBody>
      </p:sp>
    </p:spTree>
    <p:extLst>
      <p:ext uri="{BB962C8B-B14F-4D97-AF65-F5344CB8AC3E}">
        <p14:creationId xmlns:p14="http://schemas.microsoft.com/office/powerpoint/2010/main" val="3232313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83989" y="274638"/>
            <a:ext cx="8360019" cy="1143000"/>
          </a:xfrm>
        </p:spPr>
        <p:txBody>
          <a:bodyPr/>
          <a:lstStyle/>
          <a:p>
            <a:r>
              <a:rPr lang="en-US"/>
              <a:t>Click to edit Master title style</a:t>
            </a:r>
          </a:p>
        </p:txBody>
      </p:sp>
      <p:sp>
        <p:nvSpPr>
          <p:cNvPr id="3" name="Table Placeholder 2"/>
          <p:cNvSpPr>
            <a:spLocks noGrp="1"/>
          </p:cNvSpPr>
          <p:nvPr>
            <p:ph type="tbl" idx="1"/>
          </p:nvPr>
        </p:nvSpPr>
        <p:spPr>
          <a:xfrm>
            <a:off x="1049215" y="1700213"/>
            <a:ext cx="7627328" cy="4425950"/>
          </a:xfrm>
        </p:spPr>
        <p:txBody>
          <a:bodyPr/>
          <a:lstStyle/>
          <a:p>
            <a:pPr lvl="0"/>
            <a:endParaRPr lang="en-US" noProof="0"/>
          </a:p>
        </p:txBody>
      </p:sp>
      <p:sp>
        <p:nvSpPr>
          <p:cNvPr id="4" name="Rectangle 5"/>
          <p:cNvSpPr>
            <a:spLocks noGrp="1" noChangeArrowheads="1"/>
          </p:cNvSpPr>
          <p:nvPr>
            <p:ph type="ftr" sz="quarter" idx="10"/>
          </p:nvPr>
        </p:nvSpPr>
        <p:spPr>
          <a:xfrm>
            <a:off x="3071447" y="6245225"/>
            <a:ext cx="2895600" cy="476250"/>
          </a:xfrm>
          <a:prstGeom prst="rect">
            <a:avLst/>
          </a:prstGeom>
        </p:spPr>
        <p:txBody>
          <a:bodyPr/>
          <a:lstStyle>
            <a:lvl1pPr>
              <a:defRPr/>
            </a:lvl1pPr>
          </a:lstStyle>
          <a:p>
            <a:pPr>
              <a:defRPr/>
            </a:pPr>
            <a:r>
              <a:rPr lang="en-US"/>
              <a:t>Integrasi ISO 9001,ISO 45001 &amp; ISO 14001 1/rev.00 (c)Copyright, Sentral Sistem. May 2018</a:t>
            </a:r>
          </a:p>
        </p:txBody>
      </p:sp>
      <p:sp>
        <p:nvSpPr>
          <p:cNvPr id="5" name="Rectangle 6"/>
          <p:cNvSpPr>
            <a:spLocks noGrp="1" noChangeArrowheads="1"/>
          </p:cNvSpPr>
          <p:nvPr>
            <p:ph type="sldNum" sz="quarter" idx="11"/>
          </p:nvPr>
        </p:nvSpPr>
        <p:spPr>
          <a:xfrm>
            <a:off x="6553200" y="6356368"/>
            <a:ext cx="2133600" cy="365125"/>
          </a:xfrm>
          <a:prstGeom prst="rect">
            <a:avLst/>
          </a:prstGeom>
        </p:spPr>
        <p:txBody>
          <a:bodyPr/>
          <a:lstStyle>
            <a:lvl1pPr algn="r">
              <a:defRPr sz="975"/>
            </a:lvl1pPr>
          </a:lstStyle>
          <a:p>
            <a:pPr>
              <a:defRPr/>
            </a:pPr>
            <a:fld id="{4D626EC8-178E-46CB-B5D2-75E4A6E28139}" type="slidenum">
              <a:rPr lang="en-US" smtClean="0"/>
              <a:pPr>
                <a:defRPr/>
              </a:pPr>
              <a:t>‹#›</a:t>
            </a:fld>
            <a:endParaRPr lang="en-US"/>
          </a:p>
        </p:txBody>
      </p:sp>
      <p:sp>
        <p:nvSpPr>
          <p:cNvPr id="6" name="Footer Placeholder 24"/>
          <p:cNvSpPr txBox="1">
            <a:spLocks/>
          </p:cNvSpPr>
          <p:nvPr userDrawn="1"/>
        </p:nvSpPr>
        <p:spPr>
          <a:xfrm>
            <a:off x="248884" y="6538279"/>
            <a:ext cx="5053818" cy="366397"/>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200"/>
              <a:t>ISO 9001:2015 series 0/Rev 00 © Copyright Sentral Sistem, Mar 2016</a:t>
            </a:r>
            <a:endParaRPr lang="en-US" sz="1200" dirty="0"/>
          </a:p>
        </p:txBody>
      </p:sp>
    </p:spTree>
    <p:extLst>
      <p:ext uri="{BB962C8B-B14F-4D97-AF65-F5344CB8AC3E}">
        <p14:creationId xmlns:p14="http://schemas.microsoft.com/office/powerpoint/2010/main" val="4271327230"/>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5539"/>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215"/>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48C91AB7-420A-455A-BA06-E834E9F4C0DB}"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04726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01398FB2-CEBD-4BE6-8E73-1F994AD90E25}"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03459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1"/>
            <a:ext cx="7886700" cy="2852737"/>
          </a:xfrm>
        </p:spPr>
        <p:txBody>
          <a:bodyPr anchor="b"/>
          <a:lstStyle>
            <a:lvl1pPr>
              <a:defRPr sz="5539"/>
            </a:lvl1pPr>
          </a:lstStyle>
          <a:p>
            <a:r>
              <a:rPr lang="en-US"/>
              <a:t>Click to edit Master title style</a:t>
            </a:r>
            <a:endParaRPr lang="en-US" dirty="0"/>
          </a:p>
        </p:txBody>
      </p:sp>
      <p:sp>
        <p:nvSpPr>
          <p:cNvPr id="3" name="Text Placeholder 2"/>
          <p:cNvSpPr>
            <a:spLocks noGrp="1"/>
          </p:cNvSpPr>
          <p:nvPr>
            <p:ph type="body" idx="1"/>
          </p:nvPr>
        </p:nvSpPr>
        <p:spPr>
          <a:xfrm>
            <a:off x="623889" y="4589466"/>
            <a:ext cx="7886700" cy="1500187"/>
          </a:xfrm>
        </p:spPr>
        <p:txBody>
          <a:bodyPr/>
          <a:lstStyle>
            <a:lvl1pPr marL="0" indent="0">
              <a:buNone/>
              <a:defRPr sz="2215">
                <a:solidFill>
                  <a:schemeClr val="tx1"/>
                </a:solidFill>
              </a:defRPr>
            </a:lvl1pPr>
            <a:lvl2pPr marL="422041" indent="0">
              <a:buNone/>
              <a:defRPr sz="1846">
                <a:solidFill>
                  <a:schemeClr val="tx1">
                    <a:tint val="75000"/>
                  </a:schemeClr>
                </a:solidFill>
              </a:defRPr>
            </a:lvl2pPr>
            <a:lvl3pPr marL="844083" indent="0">
              <a:buNone/>
              <a:defRPr sz="1662">
                <a:solidFill>
                  <a:schemeClr val="tx1">
                    <a:tint val="75000"/>
                  </a:schemeClr>
                </a:solidFill>
              </a:defRPr>
            </a:lvl3pPr>
            <a:lvl4pPr marL="1266124" indent="0">
              <a:buNone/>
              <a:defRPr sz="1477">
                <a:solidFill>
                  <a:schemeClr val="tx1">
                    <a:tint val="75000"/>
                  </a:schemeClr>
                </a:solidFill>
              </a:defRPr>
            </a:lvl4pPr>
            <a:lvl5pPr marL="1688165" indent="0">
              <a:buNone/>
              <a:defRPr sz="1477">
                <a:solidFill>
                  <a:schemeClr val="tx1">
                    <a:tint val="75000"/>
                  </a:schemeClr>
                </a:solidFill>
              </a:defRPr>
            </a:lvl5pPr>
            <a:lvl6pPr marL="2110207" indent="0">
              <a:buNone/>
              <a:defRPr sz="1477">
                <a:solidFill>
                  <a:schemeClr val="tx1">
                    <a:tint val="75000"/>
                  </a:schemeClr>
                </a:solidFill>
              </a:defRPr>
            </a:lvl6pPr>
            <a:lvl7pPr marL="2532248" indent="0">
              <a:buNone/>
              <a:defRPr sz="1477">
                <a:solidFill>
                  <a:schemeClr val="tx1">
                    <a:tint val="75000"/>
                  </a:schemeClr>
                </a:solidFill>
              </a:defRPr>
            </a:lvl7pPr>
            <a:lvl8pPr marL="2954289" indent="0">
              <a:buNone/>
              <a:defRPr sz="1477">
                <a:solidFill>
                  <a:schemeClr val="tx1">
                    <a:tint val="75000"/>
                  </a:schemeClr>
                </a:solidFill>
              </a:defRPr>
            </a:lvl8pPr>
            <a:lvl9pPr marL="3376331" indent="0">
              <a:buNone/>
              <a:defRPr sz="147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987E121D-76A7-43B2-A856-D4392685B404}"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7445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56AA0636-5161-449F-A297-379E31364314}" type="datetime1">
              <a:rPr lang="en-US" smtClean="0">
                <a:solidFill>
                  <a:prstClr val="black">
                    <a:tint val="75000"/>
                  </a:prstClr>
                </a:solidFill>
              </a:rPr>
              <a:t>8/21/2019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7" name="Slide Number Placeholder 6"/>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3503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83665090-657A-45C2-BA8A-6D817FC0CC03}" type="datetime1">
              <a:rPr lang="en-US" smtClean="0">
                <a:solidFill>
                  <a:prstClr val="black">
                    <a:tint val="75000"/>
                  </a:prstClr>
                </a:solidFill>
              </a:rPr>
              <a:t>8/21/2019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9" name="Slide Number Placeholder 8"/>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10988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31C3CDC9-E5D5-440F-A87E-E85D5569DF72}" type="datetime1">
              <a:rPr lang="en-US" smtClean="0">
                <a:solidFill>
                  <a:prstClr val="black">
                    <a:tint val="75000"/>
                  </a:prstClr>
                </a:solidFill>
              </a:rPr>
              <a:t>8/21/2019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5" name="Slide Number Placeholder 4"/>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3572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6FFA6EB8-A99D-4015-9B22-B65A75C04B81}" type="datetime1">
              <a:rPr lang="en-US" smtClean="0">
                <a:solidFill>
                  <a:prstClr val="black">
                    <a:tint val="75000"/>
                  </a:prstClr>
                </a:solidFill>
              </a:rPr>
              <a:t>8/21/2019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4" name="Slide Number Placeholder 3"/>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4713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1154869A-F199-489E-A845-E14A1F16B2B3}" type="datetime1">
              <a:rPr lang="en-US" smtClean="0"/>
              <a:t>8/21/2019</a:t>
            </a:fld>
            <a:endParaRPr lang="en-US"/>
          </a:p>
        </p:txBody>
      </p:sp>
      <p:sp>
        <p:nvSpPr>
          <p:cNvPr id="6" name="Footer Placeholder 5"/>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7" name="Slide Number Placeholder 6"/>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1518333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954"/>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477"/>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en-US"/>
              <a:t>Edit Master text styles</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59AD25E3-27EA-4421-B2D9-BF3E52215B3F}" type="datetime1">
              <a:rPr lang="en-US" smtClean="0">
                <a:solidFill>
                  <a:prstClr val="black">
                    <a:tint val="75000"/>
                  </a:prstClr>
                </a:solidFill>
              </a:rPr>
              <a:t>8/21/2019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7" name="Slide Number Placeholder 6"/>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1349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954"/>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r>
              <a:rPr lang="en-US"/>
              <a:t>Click icon to add picture</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477"/>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en-US"/>
              <a:t>Edit Master text styles</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1BCF2338-8FE8-4AF4-882B-724B6A99CEE9}" type="datetime1">
              <a:rPr lang="en-US" smtClean="0">
                <a:solidFill>
                  <a:prstClr val="black">
                    <a:tint val="75000"/>
                  </a:prstClr>
                </a:solidFill>
              </a:rPr>
              <a:t>8/21/2019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7" name="Slide Number Placeholder 6"/>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84263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93DAC3A2-DDE6-4600-A634-57ECE6ABCE5C}"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63609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BDDC7F18-FD56-43BF-935E-33B79DD692CD}" type="datetime1">
              <a:rPr lang="en-US" smtClean="0">
                <a:solidFill>
                  <a:prstClr val="black">
                    <a:tint val="75000"/>
                  </a:prstClr>
                </a:solidFill>
              </a:rPr>
              <a:t>8/21/2019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968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4BA95383-5116-42BD-ABBB-5B9696DFA05A}" type="datetime1">
              <a:rPr lang="en-US" smtClean="0"/>
              <a:t>8/21/2019</a:t>
            </a:fld>
            <a:endParaRPr lang="en-US"/>
          </a:p>
        </p:txBody>
      </p:sp>
      <p:sp>
        <p:nvSpPr>
          <p:cNvPr id="8" name="Footer Placeholder 7"/>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9" name="Slide Number Placeholder 8"/>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2549560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25E00C90-2356-4994-96F7-EFE03EDE268D}" type="datetime1">
              <a:rPr lang="en-US" smtClean="0"/>
              <a:t>8/21/2019</a:t>
            </a:fld>
            <a:endParaRPr lang="en-US"/>
          </a:p>
        </p:txBody>
      </p:sp>
      <p:sp>
        <p:nvSpPr>
          <p:cNvPr id="4" name="Footer Placeholder 3"/>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5" name="Slide Number Placeholder 4"/>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50227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5B22CC6-87B8-4968-ADD7-8485A230782B}" type="datetime1">
              <a:rPr lang="en-US" smtClean="0"/>
              <a:t>8/21/2019</a:t>
            </a:fld>
            <a:endParaRPr lang="en-US"/>
          </a:p>
        </p:txBody>
      </p:sp>
      <p:sp>
        <p:nvSpPr>
          <p:cNvPr id="3" name="Footer Placeholder 2"/>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4" name="Slide Number Placeholder 3"/>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247650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644AC736-ED00-47CD-90F9-DE47D570006C}" type="datetime1">
              <a:rPr lang="en-US" smtClean="0"/>
              <a:t>8/21/2019</a:t>
            </a:fld>
            <a:endParaRPr lang="en-US"/>
          </a:p>
        </p:txBody>
      </p:sp>
      <p:sp>
        <p:nvSpPr>
          <p:cNvPr id="6" name="Footer Placeholder 5"/>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7" name="Slide Number Placeholder 6"/>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677623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156390D-4797-4729-88C3-A031DF43CB9D}" type="datetime1">
              <a:rPr lang="en-US" smtClean="0"/>
              <a:t>8/21/2019</a:t>
            </a:fld>
            <a:endParaRPr lang="en-US"/>
          </a:p>
        </p:txBody>
      </p:sp>
      <p:sp>
        <p:nvSpPr>
          <p:cNvPr id="6" name="Footer Placeholder 5"/>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7" name="Slide Number Placeholder 6"/>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989431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95956" y="6492874"/>
            <a:ext cx="4887524"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pt-BR"/>
              <a:t>Integrasi ISO 9001,ISO 45001 &amp; ISO 14001 1/rev.00 (c)Copyright, Sentral Sistem. May 2018</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71AAA-B9E7-4449-836C-07686E34B3E0}" type="slidenum">
              <a:rPr lang="en-US" smtClean="0"/>
              <a:t>‹#›</a:t>
            </a:fld>
            <a:endParaRPr lang="en-US"/>
          </a:p>
        </p:txBody>
      </p:sp>
    </p:spTree>
    <p:extLst>
      <p:ext uri="{BB962C8B-B14F-4D97-AF65-F5344CB8AC3E}">
        <p14:creationId xmlns:p14="http://schemas.microsoft.com/office/powerpoint/2010/main" val="4083938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219777" y="6350024"/>
            <a:ext cx="5143536" cy="365125"/>
          </a:xfrm>
          <a:prstGeom prst="rect">
            <a:avLst/>
          </a:prstGeom>
        </p:spPr>
        <p:txBody>
          <a:bodyPr vert="horz" lIns="91440" tIns="45720" rIns="91440" bIns="45720" rtlCol="0" anchor="ctr"/>
          <a:lstStyle>
            <a:lvl1pPr algn="l">
              <a:defRPr sz="831">
                <a:solidFill>
                  <a:schemeClr val="tx1">
                    <a:tint val="75000"/>
                  </a:schemeClr>
                </a:solidFill>
              </a:defRPr>
            </a:lvl1pPr>
          </a:lstStyle>
          <a:p>
            <a:pPr fontAlgn="base">
              <a:spcBef>
                <a:spcPct val="0"/>
              </a:spcBef>
              <a:spcAft>
                <a:spcPct val="0"/>
              </a:spcAft>
            </a:pPr>
            <a:r>
              <a:rPr lang="pt-BR">
                <a:solidFill>
                  <a:prstClr val="black">
                    <a:tint val="75000"/>
                  </a:prstClr>
                </a:solidFill>
                <a:latin typeface="Verdana" pitchFamily="34" charset="0"/>
              </a:rPr>
              <a:t>Integrasi ISO 9001,ISO 45001 &amp; ISO 14001 1/rev.00 (c)Copyright, Sentral Sistem. May 2018</a:t>
            </a:r>
            <a:endParaRPr lang="en-US" dirty="0">
              <a:solidFill>
                <a:prstClr val="black">
                  <a:tint val="75000"/>
                </a:prstClr>
              </a:solidFill>
              <a:latin typeface="Verdana" pitchFamily="34" charset="0"/>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108">
                <a:solidFill>
                  <a:schemeClr val="tx1">
                    <a:tint val="75000"/>
                  </a:schemeClr>
                </a:solidFill>
              </a:defRPr>
            </a:lvl1pPr>
          </a:lstStyle>
          <a:p>
            <a:pPr fontAlgn="base">
              <a:spcBef>
                <a:spcPct val="0"/>
              </a:spcBef>
              <a:spcAft>
                <a:spcPct val="0"/>
              </a:spcAft>
            </a:pPr>
            <a:fld id="{AF2541DC-305F-4949-A632-DD930B0BE76F}" type="slidenum">
              <a:rPr lang="en-US" smtClean="0">
                <a:solidFill>
                  <a:prstClr val="black">
                    <a:tint val="75000"/>
                  </a:prstClr>
                </a:solidFill>
                <a:latin typeface="Verdana" pitchFamily="34" charset="0"/>
              </a:rPr>
              <a:pPr fontAlgn="base">
                <a:spcBef>
                  <a:spcPct val="0"/>
                </a:spcBef>
                <a:spcAft>
                  <a:spcPct val="0"/>
                </a:spcAft>
              </a:pPr>
              <a:t>‹#›</a:t>
            </a:fld>
            <a:endParaRPr lang="en-US">
              <a:solidFill>
                <a:prstClr val="black">
                  <a:tint val="75000"/>
                </a:prstClr>
              </a:solidFill>
              <a:latin typeface="Verdana" pitchFamily="34" charset="0"/>
            </a:endParaRPr>
          </a:p>
        </p:txBody>
      </p:sp>
    </p:spTree>
    <p:extLst>
      <p:ext uri="{BB962C8B-B14F-4D97-AF65-F5344CB8AC3E}">
        <p14:creationId xmlns:p14="http://schemas.microsoft.com/office/powerpoint/2010/main" val="24299081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hf hdr="0" dt="0"/>
  <p:txStyles>
    <p:titleStyle>
      <a:lvl1pPr algn="ctr" defTabSz="844083" rtl="0" eaLnBrk="1" latinLnBrk="0" hangingPunct="1">
        <a:spcBef>
          <a:spcPct val="0"/>
        </a:spcBef>
        <a:buNone/>
        <a:defRPr sz="4062" kern="1200">
          <a:solidFill>
            <a:schemeClr val="tx1"/>
          </a:solidFill>
          <a:latin typeface="+mj-lt"/>
          <a:ea typeface="+mj-ea"/>
          <a:cs typeface="+mj-cs"/>
        </a:defRPr>
      </a:lvl1pPr>
    </p:titleStyle>
    <p:bodyStyle>
      <a:lvl1pPr marL="316531" indent="-316531" algn="l" defTabSz="84408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17" indent="-263776" algn="l" defTabSz="84408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103" indent="-211021" algn="l" defTabSz="84408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45"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86"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76784" y="6475222"/>
            <a:ext cx="4538472" cy="365125"/>
          </a:xfrm>
          <a:prstGeom prst="rect">
            <a:avLst/>
          </a:prstGeom>
        </p:spPr>
        <p:txBody>
          <a:bodyPr vert="horz" lIns="91440" tIns="45720" rIns="91440" bIns="45720" rtlCol="0" anchor="ctr"/>
          <a:lstStyle>
            <a:lvl1pPr algn="ctr" eaLnBrk="1" hangingPunct="1">
              <a:defRPr sz="1000">
                <a:solidFill>
                  <a:schemeClr val="tx1">
                    <a:tint val="75000"/>
                  </a:schemeClr>
                </a:solidFill>
              </a:defRPr>
            </a:lvl1pPr>
          </a:lstStyle>
          <a:p>
            <a:pPr fontAlgn="base">
              <a:spcBef>
                <a:spcPct val="0"/>
              </a:spcBef>
              <a:spcAft>
                <a:spcPct val="0"/>
              </a:spcAft>
              <a:defRPr/>
            </a:pPr>
            <a:r>
              <a:rPr lang="pt-BR">
                <a:solidFill>
                  <a:prstClr val="black">
                    <a:tint val="75000"/>
                  </a:prstClr>
                </a:solidFill>
                <a:latin typeface="Times New Roman" panose="02020603050405020304" pitchFamily="18" charset="0"/>
                <a:cs typeface="Arial" panose="020B0604020202020204" pitchFamily="34" charset="0"/>
              </a:rPr>
              <a:t>Integrasi ISO 9001,ISO 45001 &amp; ISO 14001 1/rev.00 (c)Copyright, Sentral Sistem. May 2018</a:t>
            </a:r>
            <a:endParaRPr lang="en-US" dirty="0">
              <a:solidFill>
                <a:prstClr val="black">
                  <a:tint val="75000"/>
                </a:prstClr>
              </a:solidFill>
              <a:latin typeface="Times New Roman" panose="02020603050405020304" pitchFamily="18" charset="0"/>
              <a:cs typeface="Arial" panose="020B0604020202020204"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defRPr/>
            </a:pPr>
            <a:fld id="{8FC7EC7D-38A6-42AE-A270-576D58E77D26}" type="slidenum">
              <a:rPr lang="en-US">
                <a:latin typeface="Times New Roman" panose="02020603050405020304" pitchFamily="18" charset="0"/>
                <a:cs typeface="Arial" panose="020B0604020202020204" pitchFamily="34" charset="0"/>
              </a:rPr>
              <a:pPr fontAlgn="base">
                <a:spcBef>
                  <a:spcPct val="0"/>
                </a:spcBef>
                <a:spcAft>
                  <a:spcPct val="0"/>
                </a:spcAft>
                <a:defRPr/>
              </a:pPr>
              <a:t>‹#›</a:t>
            </a:fld>
            <a:endParaRPr lang="en-US">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065140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706" r:id="rId12"/>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9029" y="6492872"/>
            <a:ext cx="4917688" cy="365125"/>
          </a:xfrm>
          <a:prstGeom prst="rect">
            <a:avLst/>
          </a:prstGeom>
        </p:spPr>
        <p:txBody>
          <a:bodyPr vert="horz" lIns="91440" tIns="45720" rIns="91440" bIns="45720" rtlCol="0" anchor="ctr"/>
          <a:lstStyle>
            <a:lvl1pPr algn="ctr">
              <a:defRPr sz="1108">
                <a:solidFill>
                  <a:schemeClr val="tx1">
                    <a:tint val="75000"/>
                  </a:schemeClr>
                </a:solidFill>
              </a:defRPr>
            </a:lvl1pPr>
          </a:lstStyle>
          <a:p>
            <a:pPr defTabSz="422041"/>
            <a:r>
              <a:rPr lang="en-US">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108">
                <a:solidFill>
                  <a:schemeClr val="tx1">
                    <a:tint val="75000"/>
                  </a:schemeClr>
                </a:solidFill>
              </a:defRPr>
            </a:lvl1pPr>
          </a:lstStyle>
          <a:p>
            <a:pPr defTabSz="422041"/>
            <a:fld id="{F31C0B89-8CB5-46A4-8FF5-D109C8852545}" type="slidenum">
              <a:rPr lang="en-US" smtClean="0">
                <a:solidFill>
                  <a:prstClr val="black">
                    <a:tint val="75000"/>
                  </a:prstClr>
                </a:solidFill>
              </a:rPr>
              <a:pPr defTabSz="422041"/>
              <a:t>‹#›</a:t>
            </a:fld>
            <a:endParaRPr lang="en-US">
              <a:solidFill>
                <a:prstClr val="black">
                  <a:tint val="75000"/>
                </a:prstClr>
              </a:solidFill>
            </a:endParaRPr>
          </a:p>
        </p:txBody>
      </p:sp>
    </p:spTree>
    <p:extLst>
      <p:ext uri="{BB962C8B-B14F-4D97-AF65-F5344CB8AC3E}">
        <p14:creationId xmlns:p14="http://schemas.microsoft.com/office/powerpoint/2010/main" val="175385862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844083" rtl="0" eaLnBrk="1" latinLnBrk="0"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67.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67.jpeg"/></Relationships>
</file>

<file path=ppt/slides/_rels/slide1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vml"/><Relationship Id="rId4" Type="http://schemas.openxmlformats.org/officeDocument/2006/relationships/image" Target="../media/image20.wmf"/></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2.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 Id="rId9" Type="http://schemas.openxmlformats.org/officeDocument/2006/relationships/image" Target="../media/image45.jpe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5.png"/><Relationship Id="rId3" Type="http://schemas.openxmlformats.org/officeDocument/2006/relationships/image" Target="../media/image38.jpeg"/><Relationship Id="rId7" Type="http://schemas.openxmlformats.org/officeDocument/2006/relationships/image" Target="../media/image39.jpeg"/><Relationship Id="rId12"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microsoft.com/office/2007/relationships/hdphoto" Target="../media/hdphoto4.wdp"/><Relationship Id="rId11" Type="http://schemas.openxmlformats.org/officeDocument/2006/relationships/image" Target="../media/image45.jpeg"/><Relationship Id="rId5" Type="http://schemas.openxmlformats.org/officeDocument/2006/relationships/image" Target="../media/image47.png"/><Relationship Id="rId10" Type="http://schemas.openxmlformats.org/officeDocument/2006/relationships/image" Target="../media/image44.jpeg"/><Relationship Id="rId4" Type="http://schemas.openxmlformats.org/officeDocument/2006/relationships/image" Target="../media/image46.jpeg"/><Relationship Id="rId9"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2.vml"/><Relationship Id="rId4" Type="http://schemas.openxmlformats.org/officeDocument/2006/relationships/image" Target="../media/image2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3.vml"/><Relationship Id="rId4" Type="http://schemas.openxmlformats.org/officeDocument/2006/relationships/image" Target="../media/image20.wmf"/></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wmf"/><Relationship Id="rId7" Type="http://schemas.openxmlformats.org/officeDocument/2006/relationships/image" Target="../media/image60.jpe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2.xml"/><Relationship Id="rId1" Type="http://schemas.openxmlformats.org/officeDocument/2006/relationships/vmlDrawing" Target="../drawings/vmlDrawing4.vml"/><Relationship Id="rId4" Type="http://schemas.openxmlformats.org/officeDocument/2006/relationships/image" Target="../media/image6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68.jpe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5.vml"/><Relationship Id="rId4" Type="http://schemas.openxmlformats.org/officeDocument/2006/relationships/image" Target="../media/image20.wmf"/></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jpeg"/><Relationship Id="rId1" Type="http://schemas.openxmlformats.org/officeDocument/2006/relationships/slideLayout" Target="../slideLayouts/slideLayout27.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jpeg"/><Relationship Id="rId1" Type="http://schemas.openxmlformats.org/officeDocument/2006/relationships/slideLayout" Target="../slideLayouts/slideLayout27.xml"/><Relationship Id="rId4" Type="http://schemas.openxmlformats.org/officeDocument/2006/relationships/image" Target="../media/image75.gif"/></Relationships>
</file>

<file path=ppt/slides/_rels/slide6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5.gi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7.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6.vml"/><Relationship Id="rId4" Type="http://schemas.openxmlformats.org/officeDocument/2006/relationships/image" Target="../media/image20.w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7.xml"/><Relationship Id="rId1" Type="http://schemas.openxmlformats.org/officeDocument/2006/relationships/vmlDrawing" Target="../drawings/vmlDrawing7.vml"/><Relationship Id="rId5" Type="http://schemas.openxmlformats.org/officeDocument/2006/relationships/image" Target="../media/image89.emf"/><Relationship Id="rId4" Type="http://schemas.openxmlformats.org/officeDocument/2006/relationships/oleObject" Target="../embeddings/oleObject3.bin"/></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1.jpeg"/><Relationship Id="rId3" Type="http://schemas.openxmlformats.org/officeDocument/2006/relationships/image" Target="../media/image93.jpeg"/><Relationship Id="rId7" Type="http://schemas.openxmlformats.org/officeDocument/2006/relationships/image" Target="../media/image96.jpeg"/><Relationship Id="rId12" Type="http://schemas.openxmlformats.org/officeDocument/2006/relationships/image" Target="../media/image100.jpeg"/><Relationship Id="rId2" Type="http://schemas.openxmlformats.org/officeDocument/2006/relationships/image" Target="../media/image92.jpeg"/><Relationship Id="rId1" Type="http://schemas.openxmlformats.org/officeDocument/2006/relationships/slideLayout" Target="../slideLayouts/slideLayout27.xml"/><Relationship Id="rId6" Type="http://schemas.openxmlformats.org/officeDocument/2006/relationships/image" Target="../media/image95.jpeg"/><Relationship Id="rId11" Type="http://schemas.openxmlformats.org/officeDocument/2006/relationships/image" Target="../media/image99.jpeg"/><Relationship Id="rId5" Type="http://schemas.openxmlformats.org/officeDocument/2006/relationships/hyperlink" Target="Prosedur%20Penyimpanan%20&amp;%20Perawatan.pdf" TargetMode="External"/><Relationship Id="rId10" Type="http://schemas.openxmlformats.org/officeDocument/2006/relationships/image" Target="../media/image79.jpeg"/><Relationship Id="rId4" Type="http://schemas.openxmlformats.org/officeDocument/2006/relationships/image" Target="../media/image94.jpeg"/><Relationship Id="rId9" Type="http://schemas.openxmlformats.org/officeDocument/2006/relationships/image" Target="../media/image98.jpeg"/></Relationships>
</file>

<file path=ppt/slides/_rels/slide76.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103.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104.jpeg"/><Relationship Id="rId1" Type="http://schemas.openxmlformats.org/officeDocument/2006/relationships/slideLayout" Target="../slideLayouts/slideLayout27.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92.jpeg"/></Relationships>
</file>

<file path=ppt/slides/_rels/slide78.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image" Target="../media/image101.jpeg"/><Relationship Id="rId1" Type="http://schemas.openxmlformats.org/officeDocument/2006/relationships/slideLayout" Target="../slideLayouts/slideLayout27.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 Id="rId9" Type="http://schemas.openxmlformats.org/officeDocument/2006/relationships/image" Target="../media/image113.jpeg"/></Relationships>
</file>

<file path=ppt/slides/_rels/slide7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00.jpeg"/><Relationship Id="rId1" Type="http://schemas.openxmlformats.org/officeDocument/2006/relationships/slideLayout" Target="../slideLayouts/slideLayout27.xml"/><Relationship Id="rId6" Type="http://schemas.openxmlformats.org/officeDocument/2006/relationships/image" Target="../media/image116.jpeg"/><Relationship Id="rId5" Type="http://schemas.openxmlformats.org/officeDocument/2006/relationships/image" Target="../media/image106.jpeg"/><Relationship Id="rId4" Type="http://schemas.openxmlformats.org/officeDocument/2006/relationships/image" Target="../media/image115.jpe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12.gif"/><Relationship Id="rId4" Type="http://schemas.openxmlformats.org/officeDocument/2006/relationships/image" Target="../media/image11.gif"/></Relationships>
</file>

<file path=ppt/slides/_rels/slide8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120.png"/><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slide" Target="slide57.xml"/><Relationship Id="rId7" Type="http://schemas.microsoft.com/office/2007/relationships/hdphoto" Target="../media/hdphoto7.wdp"/><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124.png"/><Relationship Id="rId5" Type="http://schemas.microsoft.com/office/2007/relationships/hdphoto" Target="../media/hdphoto6.wdp"/><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7.png"/><Relationship Id="rId7" Type="http://schemas.openxmlformats.org/officeDocument/2006/relationships/image" Target="../media/image95.jpe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hyperlink" Target="Pemeriksaan%20Kualitas%20Beras.pdf" TargetMode="External"/><Relationship Id="rId11" Type="http://schemas.openxmlformats.org/officeDocument/2006/relationships/image" Target="../media/image133.jpeg"/><Relationship Id="rId5" Type="http://schemas.openxmlformats.org/officeDocument/2006/relationships/image" Target="../media/image129.jpeg"/><Relationship Id="rId10" Type="http://schemas.openxmlformats.org/officeDocument/2006/relationships/image" Target="../media/image132.jpeg"/><Relationship Id="rId4" Type="http://schemas.openxmlformats.org/officeDocument/2006/relationships/image" Target="../media/image128.jpeg"/><Relationship Id="rId9" Type="http://schemas.openxmlformats.org/officeDocument/2006/relationships/image" Target="../media/image131.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8.jpeg"/><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8.jpeg"/><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7.xml"/><Relationship Id="rId1" Type="http://schemas.openxmlformats.org/officeDocument/2006/relationships/vmlDrawing" Target="../drawings/vmlDrawing13.vml"/><Relationship Id="rId4" Type="http://schemas.openxmlformats.org/officeDocument/2006/relationships/image" Target="../media/image20.wmf"/></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36.png"/><Relationship Id="rId2" Type="http://schemas.openxmlformats.org/officeDocument/2006/relationships/diagramData" Target="../diagrams/data3.xml"/><Relationship Id="rId1" Type="http://schemas.openxmlformats.org/officeDocument/2006/relationships/slideLayout" Target="../slideLayouts/slideLayout2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2BA0D4-C65C-497F-B48A-ED80FA1FF46D}"/>
              </a:ext>
            </a:extLst>
          </p:cNvPr>
          <p:cNvSpPr/>
          <p:nvPr/>
        </p:nvSpPr>
        <p:spPr>
          <a:xfrm>
            <a:off x="0" y="5092430"/>
            <a:ext cx="9144000" cy="17655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78F6405-AA86-4A56-AABA-20A736A42715}"/>
              </a:ext>
            </a:extLst>
          </p:cNvPr>
          <p:cNvPicPr>
            <a:picLocks noChangeAspect="1"/>
          </p:cNvPicPr>
          <p:nvPr/>
        </p:nvPicPr>
        <p:blipFill rotWithShape="1">
          <a:blip r:embed="rId2"/>
          <a:srcRect r="1087"/>
          <a:stretch/>
        </p:blipFill>
        <p:spPr>
          <a:xfrm>
            <a:off x="10749" y="1"/>
            <a:ext cx="9133252" cy="5092430"/>
          </a:xfrm>
          <a:prstGeom prst="rect">
            <a:avLst/>
          </a:prstGeom>
        </p:spPr>
      </p:pic>
      <p:sp>
        <p:nvSpPr>
          <p:cNvPr id="5" name="Slide Number Placeholder 4">
            <a:extLst>
              <a:ext uri="{FF2B5EF4-FFF2-40B4-BE49-F238E27FC236}">
                <a16:creationId xmlns:a16="http://schemas.microsoft.com/office/drawing/2014/main" id="{04D37A9A-94C4-48D5-8C8D-26A1418BFBA9}"/>
              </a:ext>
            </a:extLst>
          </p:cNvPr>
          <p:cNvSpPr>
            <a:spLocks noGrp="1"/>
          </p:cNvSpPr>
          <p:nvPr>
            <p:ph type="sldNum" sz="quarter" idx="12"/>
          </p:nvPr>
        </p:nvSpPr>
        <p:spPr>
          <a:xfrm>
            <a:off x="6809643" y="6143149"/>
            <a:ext cx="2057400" cy="337038"/>
          </a:xfrm>
        </p:spPr>
        <p:txBody>
          <a:bodyPr/>
          <a:lstStyle/>
          <a:p>
            <a:fld id="{D1B71AAA-B9E7-4449-836C-07686E34B3E0}" type="slidenum">
              <a:rPr lang="en-US" smtClean="0">
                <a:solidFill>
                  <a:prstClr val="black">
                    <a:tint val="75000"/>
                  </a:prstClr>
                </a:solidFill>
              </a:rPr>
              <a:pPr/>
              <a:t>1</a:t>
            </a:fld>
            <a:endParaRPr lang="en-US">
              <a:solidFill>
                <a:prstClr val="black">
                  <a:tint val="75000"/>
                </a:prstClr>
              </a:solidFill>
            </a:endParaRPr>
          </a:p>
        </p:txBody>
      </p:sp>
      <p:sp>
        <p:nvSpPr>
          <p:cNvPr id="2" name="Title 1"/>
          <p:cNvSpPr>
            <a:spLocks noGrp="1"/>
          </p:cNvSpPr>
          <p:nvPr>
            <p:ph type="ctrTitle"/>
          </p:nvPr>
        </p:nvSpPr>
        <p:spPr>
          <a:xfrm>
            <a:off x="1961886" y="1212877"/>
            <a:ext cx="4073452" cy="1466914"/>
          </a:xfrm>
        </p:spPr>
        <p:txBody>
          <a:bodyPr>
            <a:noAutofit/>
          </a:bodyPr>
          <a:lstStyle/>
          <a:p>
            <a:pPr algn="l"/>
            <a:r>
              <a:rPr lang="en-US" sz="4000" b="1" dirty="0">
                <a:solidFill>
                  <a:schemeClr val="bg1"/>
                </a:solidFill>
                <a:effectLst>
                  <a:outerShdw blurRad="38100" dist="38100" dir="2700000" algn="tl">
                    <a:srgbClr val="000000">
                      <a:alpha val="43137"/>
                    </a:srgbClr>
                  </a:outerShdw>
                </a:effectLst>
                <a:latin typeface="Arial Narrow" panose="020B0606020202030204" pitchFamily="34" charset="0"/>
              </a:rPr>
              <a:t>INTEPRETATION &amp; AWARENESS</a:t>
            </a:r>
          </a:p>
        </p:txBody>
      </p:sp>
      <p:sp>
        <p:nvSpPr>
          <p:cNvPr id="9" name="Title 1">
            <a:extLst>
              <a:ext uri="{FF2B5EF4-FFF2-40B4-BE49-F238E27FC236}">
                <a16:creationId xmlns:a16="http://schemas.microsoft.com/office/drawing/2014/main" id="{5F64E39F-AD5D-46AB-9E3B-6C2B4F2DC33F}"/>
              </a:ext>
            </a:extLst>
          </p:cNvPr>
          <p:cNvSpPr txBox="1">
            <a:spLocks/>
          </p:cNvSpPr>
          <p:nvPr/>
        </p:nvSpPr>
        <p:spPr>
          <a:xfrm>
            <a:off x="3999234" y="4445360"/>
            <a:ext cx="5105799" cy="2208047"/>
          </a:xfrm>
          <a:prstGeom prst="rect">
            <a:avLst/>
          </a:prstGeom>
        </p:spPr>
        <p:txBody>
          <a:bodyPr vert="horz" lIns="84406" tIns="42203" rIns="84406" bIns="422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n>
                  <a:solidFill>
                    <a:schemeClr val="bg1"/>
                  </a:solidFill>
                </a:ln>
                <a:solidFill>
                  <a:srgbClr val="0000FF"/>
                </a:solidFill>
                <a:effectLst>
                  <a:outerShdw blurRad="38100" dist="38100" dir="2700000" algn="tl">
                    <a:srgbClr val="000000">
                      <a:alpha val="43137"/>
                    </a:srgbClr>
                  </a:outerShdw>
                </a:effectLst>
                <a:latin typeface="Impact" panose="020B0806030902050204" pitchFamily="34" charset="0"/>
              </a:rPr>
              <a:t>ISO 9001:2015 &amp;</a:t>
            </a:r>
          </a:p>
          <a:p>
            <a:pPr algn="l"/>
            <a:r>
              <a:rPr lang="en-US" sz="5400" dirty="0">
                <a:ln>
                  <a:solidFill>
                    <a:schemeClr val="bg1"/>
                  </a:solidFill>
                </a:ln>
                <a:solidFill>
                  <a:srgbClr val="4BFF2A"/>
                </a:solidFill>
                <a:effectLst>
                  <a:outerShdw blurRad="38100" dist="38100" dir="2700000" algn="tl">
                    <a:srgbClr val="000000">
                      <a:alpha val="43137"/>
                    </a:srgbClr>
                  </a:outerShdw>
                </a:effectLst>
                <a:latin typeface="Impact" panose="020B0806030902050204" pitchFamily="34" charset="0"/>
              </a:rPr>
              <a:t>ISO 14001:2015</a:t>
            </a:r>
          </a:p>
          <a:p>
            <a:pPr algn="l"/>
            <a:r>
              <a:rPr lang="en-US" sz="5400" dirty="0">
                <a:ln>
                  <a:solidFill>
                    <a:schemeClr val="bg1"/>
                  </a:solidFill>
                </a:ln>
                <a:solidFill>
                  <a:srgbClr val="F7921E"/>
                </a:solidFill>
                <a:effectLst>
                  <a:outerShdw blurRad="38100" dist="38100" dir="2700000" algn="tl">
                    <a:srgbClr val="000000">
                      <a:alpha val="43137"/>
                    </a:srgbClr>
                  </a:outerShdw>
                </a:effectLst>
                <a:latin typeface="Impact" panose="020B0806030902050204" pitchFamily="34" charset="0"/>
              </a:rPr>
              <a:t>ISO 45001:2018</a:t>
            </a:r>
          </a:p>
        </p:txBody>
      </p:sp>
      <p:pic>
        <p:nvPicPr>
          <p:cNvPr id="7172" name="Picture 4" descr="Image result for health safety and environment">
            <a:extLst>
              <a:ext uri="{FF2B5EF4-FFF2-40B4-BE49-F238E27FC236}">
                <a16:creationId xmlns:a16="http://schemas.microsoft.com/office/drawing/2014/main" id="{CB9341A5-0BE1-4142-AA60-931FBC1820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957" y="5260424"/>
            <a:ext cx="1504822" cy="142958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18F3570-93CD-47AF-8C2C-526EAA160706}"/>
              </a:ext>
            </a:extLst>
          </p:cNvPr>
          <p:cNvSpPr>
            <a:spLocks noGrp="1"/>
          </p:cNvSpPr>
          <p:nvPr>
            <p:ph type="ftr" sz="quarter" idx="11"/>
          </p:nvPr>
        </p:nvSpPr>
        <p:spPr/>
        <p:txBody>
          <a:bodyPr/>
          <a:lstStyle/>
          <a:p>
            <a:r>
              <a:rPr lang="en-US">
                <a:solidFill>
                  <a:prstClr val="black">
                    <a:tint val="75000"/>
                  </a:prstClr>
                </a:solidFill>
              </a:rPr>
              <a:t>Integrasi ISO 9001,ISO 45001 &amp; ISO 14001 1/rev.00 (c)Copyright, Sentral Sistem. May 2018</a:t>
            </a:r>
          </a:p>
        </p:txBody>
      </p:sp>
    </p:spTree>
    <p:extLst>
      <p:ext uri="{BB962C8B-B14F-4D97-AF65-F5344CB8AC3E}">
        <p14:creationId xmlns:p14="http://schemas.microsoft.com/office/powerpoint/2010/main" val="323211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796" y="2749547"/>
            <a:ext cx="3127779" cy="646331"/>
          </a:xfrm>
          <a:prstGeom prst="rect">
            <a:avLst/>
          </a:prstGeom>
          <a:noFill/>
        </p:spPr>
        <p:txBody>
          <a:bodyPr wrap="none" rtlCol="0">
            <a:spAutoFit/>
          </a:bodyPr>
          <a:lstStyle/>
          <a:p>
            <a:r>
              <a:rPr lang="en-US" sz="3600" dirty="0"/>
              <a:t>ISO 9001 : 2015</a:t>
            </a:r>
          </a:p>
        </p:txBody>
      </p:sp>
      <p:cxnSp>
        <p:nvCxnSpPr>
          <p:cNvPr id="7" name="Straight Arrow Connector 6"/>
          <p:cNvCxnSpPr>
            <a:cxnSpLocks/>
          </p:cNvCxnSpPr>
          <p:nvPr/>
        </p:nvCxnSpPr>
        <p:spPr>
          <a:xfrm flipV="1">
            <a:off x="4045797" y="3109990"/>
            <a:ext cx="934345"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857283" y="3469153"/>
            <a:ext cx="2866844" cy="707886"/>
          </a:xfrm>
          <a:prstGeom prst="rect">
            <a:avLst/>
          </a:prstGeom>
          <a:noFill/>
        </p:spPr>
        <p:txBody>
          <a:bodyPr wrap="square" rtlCol="0">
            <a:spAutoFit/>
          </a:bodyPr>
          <a:lstStyle/>
          <a:p>
            <a:r>
              <a:rPr lang="en-US" sz="2000" dirty="0" err="1">
                <a:solidFill>
                  <a:schemeClr val="accent5">
                    <a:lumMod val="50000"/>
                  </a:schemeClr>
                </a:solidFill>
              </a:rPr>
              <a:t>Sesuai</a:t>
            </a:r>
            <a:r>
              <a:rPr lang="en-US" sz="2000" dirty="0">
                <a:solidFill>
                  <a:schemeClr val="accent5">
                    <a:lumMod val="50000"/>
                  </a:schemeClr>
                </a:solidFill>
              </a:rPr>
              <a:t> </a:t>
            </a:r>
            <a:r>
              <a:rPr lang="en-US" sz="2000" dirty="0" err="1">
                <a:solidFill>
                  <a:schemeClr val="accent5">
                    <a:lumMod val="50000"/>
                  </a:schemeClr>
                </a:solidFill>
              </a:rPr>
              <a:t>Keinginan</a:t>
            </a:r>
            <a:r>
              <a:rPr lang="en-US" sz="2000" dirty="0">
                <a:solidFill>
                  <a:schemeClr val="accent5">
                    <a:lumMod val="50000"/>
                  </a:schemeClr>
                </a:solidFill>
              </a:rPr>
              <a:t> </a:t>
            </a:r>
            <a:r>
              <a:rPr lang="en-US" sz="2000" dirty="0" err="1">
                <a:solidFill>
                  <a:schemeClr val="accent5">
                    <a:lumMod val="50000"/>
                  </a:schemeClr>
                </a:solidFill>
              </a:rPr>
              <a:t>Pelanggan</a:t>
            </a:r>
            <a:endParaRPr lang="en-US" sz="2000" dirty="0">
              <a:solidFill>
                <a:schemeClr val="accent5">
                  <a:lumMod val="50000"/>
                </a:schemeClr>
              </a:solidFill>
            </a:endParaRPr>
          </a:p>
        </p:txBody>
      </p:sp>
      <p:sp>
        <p:nvSpPr>
          <p:cNvPr id="13" name="Striped Right Arrow 12"/>
          <p:cNvSpPr/>
          <p:nvPr/>
        </p:nvSpPr>
        <p:spPr>
          <a:xfrm rot="5400000">
            <a:off x="5927858" y="3849465"/>
            <a:ext cx="875912" cy="522736"/>
          </a:xfrm>
          <a:prstGeom prst="stripedRightArrow">
            <a:avLst>
              <a:gd name="adj1" fmla="val 50000"/>
              <a:gd name="adj2" fmla="val 12354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 name="TextBox 14"/>
          <p:cNvSpPr txBox="1"/>
          <p:nvPr/>
        </p:nvSpPr>
        <p:spPr>
          <a:xfrm>
            <a:off x="362309" y="5044509"/>
            <a:ext cx="4065312" cy="707886"/>
          </a:xfrm>
          <a:prstGeom prst="rect">
            <a:avLst/>
          </a:prstGeom>
          <a:noFill/>
        </p:spPr>
        <p:txBody>
          <a:bodyPr wrap="square" rtlCol="0">
            <a:spAutoFit/>
          </a:bodyPr>
          <a:lstStyle/>
          <a:p>
            <a:r>
              <a:rPr lang="en-US" sz="2000" dirty="0" err="1">
                <a:solidFill>
                  <a:schemeClr val="accent5">
                    <a:lumMod val="50000"/>
                  </a:schemeClr>
                </a:solidFill>
              </a:rPr>
              <a:t>Produk</a:t>
            </a:r>
            <a:r>
              <a:rPr lang="en-US" sz="2000" dirty="0">
                <a:solidFill>
                  <a:schemeClr val="accent5">
                    <a:lumMod val="50000"/>
                  </a:schemeClr>
                </a:solidFill>
              </a:rPr>
              <a:t> </a:t>
            </a:r>
            <a:r>
              <a:rPr lang="en-US" sz="2000" dirty="0" err="1">
                <a:solidFill>
                  <a:schemeClr val="accent5">
                    <a:lumMod val="50000"/>
                  </a:schemeClr>
                </a:solidFill>
              </a:rPr>
              <a:t>kompetetitif</a:t>
            </a:r>
            <a:r>
              <a:rPr lang="en-US" sz="2000" dirty="0">
                <a:solidFill>
                  <a:schemeClr val="accent5">
                    <a:lumMod val="50000"/>
                  </a:schemeClr>
                </a:solidFill>
              </a:rPr>
              <a:t> </a:t>
            </a:r>
            <a:r>
              <a:rPr lang="en-US" sz="2000" dirty="0" err="1">
                <a:solidFill>
                  <a:schemeClr val="accent5">
                    <a:lumMod val="50000"/>
                  </a:schemeClr>
                </a:solidFill>
              </a:rPr>
              <a:t>dengan</a:t>
            </a:r>
            <a:r>
              <a:rPr lang="en-US" sz="2000" dirty="0">
                <a:solidFill>
                  <a:schemeClr val="accent5">
                    <a:lumMod val="50000"/>
                  </a:schemeClr>
                </a:solidFill>
              </a:rPr>
              <a:t> </a:t>
            </a:r>
            <a:r>
              <a:rPr lang="en-US" sz="2000" dirty="0" err="1">
                <a:solidFill>
                  <a:schemeClr val="accent5">
                    <a:lumMod val="50000"/>
                  </a:schemeClr>
                </a:solidFill>
              </a:rPr>
              <a:t>kompetitor</a:t>
            </a:r>
            <a:endParaRPr lang="en-US" sz="2000" dirty="0">
              <a:solidFill>
                <a:schemeClr val="accent5">
                  <a:lumMod val="50000"/>
                </a:schemeClr>
              </a:solidFill>
            </a:endParaRPr>
          </a:p>
        </p:txBody>
      </p:sp>
      <p:cxnSp>
        <p:nvCxnSpPr>
          <p:cNvPr id="16" name="Straight Arrow Connector 15"/>
          <p:cNvCxnSpPr>
            <a:cxnSpLocks/>
          </p:cNvCxnSpPr>
          <p:nvPr/>
        </p:nvCxnSpPr>
        <p:spPr>
          <a:xfrm flipH="1" flipV="1">
            <a:off x="3336758" y="3866147"/>
            <a:ext cx="1717569" cy="119047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p:cNvCxnSpPr>
          <p:nvPr/>
        </p:nvCxnSpPr>
        <p:spPr>
          <a:xfrm flipH="1">
            <a:off x="4045797" y="5056621"/>
            <a:ext cx="1028475" cy="51039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Slide Number Placeholder 7">
            <a:extLst>
              <a:ext uri="{FF2B5EF4-FFF2-40B4-BE49-F238E27FC236}">
                <a16:creationId xmlns:a16="http://schemas.microsoft.com/office/drawing/2014/main" id="{1232F1C6-F99C-4D12-96EE-F31E872B2E2E}"/>
              </a:ext>
            </a:extLst>
          </p:cNvPr>
          <p:cNvSpPr>
            <a:spLocks noGrp="1"/>
          </p:cNvSpPr>
          <p:nvPr>
            <p:ph type="sldNum" sz="quarter" idx="12"/>
          </p:nvPr>
        </p:nvSpPr>
        <p:spPr/>
        <p:txBody>
          <a:bodyPr/>
          <a:lstStyle/>
          <a:p>
            <a:fld id="{D1B71AAA-B9E7-4449-836C-07686E34B3E0}" type="slidenum">
              <a:rPr lang="en-US" smtClean="0"/>
              <a:t>10</a:t>
            </a:fld>
            <a:endParaRPr lang="en-US"/>
          </a:p>
        </p:txBody>
      </p:sp>
      <p:sp>
        <p:nvSpPr>
          <p:cNvPr id="17" name="TextBox 16"/>
          <p:cNvSpPr txBox="1"/>
          <p:nvPr/>
        </p:nvSpPr>
        <p:spPr>
          <a:xfrm>
            <a:off x="185591" y="1405713"/>
            <a:ext cx="2182956" cy="769441"/>
          </a:xfrm>
          <a:prstGeom prst="rect">
            <a:avLst/>
          </a:prstGeom>
          <a:noFill/>
        </p:spPr>
        <p:txBody>
          <a:bodyPr wrap="square" rtlCol="0">
            <a:spAutoFit/>
          </a:bodyPr>
          <a:lstStyle/>
          <a:p>
            <a:r>
              <a:rPr lang="en-US" sz="4400" b="1" u="sng" dirty="0" err="1">
                <a:solidFill>
                  <a:schemeClr val="bg1"/>
                </a:solidFill>
              </a:rPr>
              <a:t>Tujuan</a:t>
            </a:r>
            <a:endParaRPr lang="en-US" sz="4400" b="1" u="sng" dirty="0">
              <a:solidFill>
                <a:schemeClr val="bg1"/>
              </a:solidFill>
            </a:endParaRPr>
          </a:p>
        </p:txBody>
      </p:sp>
      <p:sp>
        <p:nvSpPr>
          <p:cNvPr id="4" name="Rectangle 3">
            <a:extLst>
              <a:ext uri="{FF2B5EF4-FFF2-40B4-BE49-F238E27FC236}">
                <a16:creationId xmlns:a16="http://schemas.microsoft.com/office/drawing/2014/main" id="{399B8306-9410-4378-BB1E-C2734F5B5683}"/>
              </a:ext>
            </a:extLst>
          </p:cNvPr>
          <p:cNvSpPr/>
          <p:nvPr/>
        </p:nvSpPr>
        <p:spPr>
          <a:xfrm>
            <a:off x="0" y="2403835"/>
            <a:ext cx="9144000" cy="68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5B1F41-B3C8-4F6A-B04B-7059B9915219}"/>
              </a:ext>
            </a:extLst>
          </p:cNvPr>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18" name="TextBox 17">
            <a:extLst>
              <a:ext uri="{FF2B5EF4-FFF2-40B4-BE49-F238E27FC236}">
                <a16:creationId xmlns:a16="http://schemas.microsoft.com/office/drawing/2014/main" id="{40DE7E52-65D5-4CF2-AD04-4B494EA3E3CD}"/>
              </a:ext>
            </a:extLst>
          </p:cNvPr>
          <p:cNvSpPr txBox="1"/>
          <p:nvPr/>
        </p:nvSpPr>
        <p:spPr>
          <a:xfrm>
            <a:off x="5018541" y="2613190"/>
            <a:ext cx="3815034" cy="830997"/>
          </a:xfrm>
          <a:prstGeom prst="rect">
            <a:avLst/>
          </a:prstGeom>
          <a:noFill/>
        </p:spPr>
        <p:txBody>
          <a:bodyPr wrap="square" rtlCol="0">
            <a:spAutoFit/>
          </a:bodyPr>
          <a:lstStyle/>
          <a:p>
            <a:r>
              <a:rPr lang="en-US" sz="2400" dirty="0" err="1"/>
              <a:t>Persyaratan</a:t>
            </a:r>
            <a:r>
              <a:rPr lang="en-US" sz="2400" dirty="0"/>
              <a:t> Sistem </a:t>
            </a:r>
            <a:r>
              <a:rPr lang="en-US" sz="2400" dirty="0" err="1"/>
              <a:t>Manajemen</a:t>
            </a:r>
            <a:r>
              <a:rPr lang="en-US" sz="2400" dirty="0"/>
              <a:t> </a:t>
            </a:r>
            <a:r>
              <a:rPr lang="en-US" sz="2400" dirty="0" err="1"/>
              <a:t>Mutu</a:t>
            </a:r>
            <a:endParaRPr lang="en-US" sz="2400" dirty="0"/>
          </a:p>
        </p:txBody>
      </p:sp>
      <p:sp>
        <p:nvSpPr>
          <p:cNvPr id="20" name="TextBox 19">
            <a:extLst>
              <a:ext uri="{FF2B5EF4-FFF2-40B4-BE49-F238E27FC236}">
                <a16:creationId xmlns:a16="http://schemas.microsoft.com/office/drawing/2014/main" id="{50607FA9-5C0B-4381-8B33-FAD5D31E05B4}"/>
              </a:ext>
            </a:extLst>
          </p:cNvPr>
          <p:cNvSpPr txBox="1"/>
          <p:nvPr/>
        </p:nvSpPr>
        <p:spPr>
          <a:xfrm>
            <a:off x="5485997" y="4410996"/>
            <a:ext cx="3139524" cy="1938992"/>
          </a:xfrm>
          <a:prstGeom prst="rect">
            <a:avLst/>
          </a:prstGeom>
          <a:noFill/>
        </p:spPr>
        <p:txBody>
          <a:bodyPr wrap="square" rtlCol="0">
            <a:spAutoFit/>
          </a:bodyPr>
          <a:lstStyle/>
          <a:p>
            <a:r>
              <a:rPr lang="en-US" sz="2000" dirty="0" err="1">
                <a:solidFill>
                  <a:schemeClr val="accent5">
                    <a:lumMod val="50000"/>
                  </a:schemeClr>
                </a:solidFill>
              </a:rPr>
              <a:t>Kemampuan</a:t>
            </a:r>
            <a:r>
              <a:rPr lang="en-US" sz="2000" dirty="0">
                <a:solidFill>
                  <a:schemeClr val="accent5">
                    <a:lumMod val="50000"/>
                  </a:schemeClr>
                </a:solidFill>
              </a:rPr>
              <a:t> </a:t>
            </a:r>
            <a:r>
              <a:rPr lang="en-US" sz="2000" dirty="0" err="1">
                <a:solidFill>
                  <a:schemeClr val="accent5">
                    <a:lumMod val="50000"/>
                  </a:schemeClr>
                </a:solidFill>
              </a:rPr>
              <a:t>dari</a:t>
            </a:r>
            <a:r>
              <a:rPr lang="en-US" sz="2000" dirty="0">
                <a:solidFill>
                  <a:schemeClr val="accent5">
                    <a:lumMod val="50000"/>
                  </a:schemeClr>
                </a:solidFill>
              </a:rPr>
              <a:t> </a:t>
            </a:r>
            <a:r>
              <a:rPr lang="en-US" sz="2000" dirty="0" err="1">
                <a:solidFill>
                  <a:schemeClr val="accent5">
                    <a:lumMod val="50000"/>
                  </a:schemeClr>
                </a:solidFill>
              </a:rPr>
              <a:t>kesatuan</a:t>
            </a:r>
            <a:r>
              <a:rPr lang="en-US" sz="2000" dirty="0">
                <a:solidFill>
                  <a:schemeClr val="accent5">
                    <a:lumMod val="50000"/>
                  </a:schemeClr>
                </a:solidFill>
              </a:rPr>
              <a:t> </a:t>
            </a:r>
            <a:r>
              <a:rPr lang="en-US" sz="2000" dirty="0" err="1">
                <a:solidFill>
                  <a:schemeClr val="accent5">
                    <a:lumMod val="50000"/>
                  </a:schemeClr>
                </a:solidFill>
              </a:rPr>
              <a:t>karakteristik</a:t>
            </a:r>
            <a:r>
              <a:rPr lang="en-US" sz="2000" dirty="0">
                <a:solidFill>
                  <a:schemeClr val="accent5">
                    <a:lumMod val="50000"/>
                  </a:schemeClr>
                </a:solidFill>
              </a:rPr>
              <a:t> </a:t>
            </a:r>
            <a:r>
              <a:rPr lang="en-US" sz="2000" dirty="0" err="1">
                <a:solidFill>
                  <a:schemeClr val="accent5">
                    <a:lumMod val="50000"/>
                  </a:schemeClr>
                </a:solidFill>
              </a:rPr>
              <a:t>dari</a:t>
            </a:r>
            <a:r>
              <a:rPr lang="en-US" sz="2000" dirty="0">
                <a:solidFill>
                  <a:schemeClr val="accent5">
                    <a:lumMod val="50000"/>
                  </a:schemeClr>
                </a:solidFill>
              </a:rPr>
              <a:t> </a:t>
            </a:r>
            <a:r>
              <a:rPr lang="en-US" sz="2000" dirty="0" err="1">
                <a:solidFill>
                  <a:schemeClr val="accent5">
                    <a:lumMod val="50000"/>
                  </a:schemeClr>
                </a:solidFill>
              </a:rPr>
              <a:t>produk</a:t>
            </a:r>
            <a:r>
              <a:rPr lang="en-US" sz="2000" dirty="0">
                <a:solidFill>
                  <a:schemeClr val="accent5">
                    <a:lumMod val="50000"/>
                  </a:schemeClr>
                </a:solidFill>
              </a:rPr>
              <a:t>, </a:t>
            </a:r>
            <a:r>
              <a:rPr lang="en-US" sz="2000" dirty="0" err="1">
                <a:solidFill>
                  <a:schemeClr val="accent5">
                    <a:lumMod val="50000"/>
                  </a:schemeClr>
                </a:solidFill>
              </a:rPr>
              <a:t>sistem</a:t>
            </a:r>
            <a:r>
              <a:rPr lang="en-US" sz="2000" dirty="0">
                <a:solidFill>
                  <a:schemeClr val="accent5">
                    <a:lumMod val="50000"/>
                  </a:schemeClr>
                </a:solidFill>
              </a:rPr>
              <a:t>, </a:t>
            </a:r>
            <a:r>
              <a:rPr lang="en-US" sz="2000" dirty="0" err="1">
                <a:solidFill>
                  <a:schemeClr val="accent5">
                    <a:lumMod val="50000"/>
                  </a:schemeClr>
                </a:solidFill>
              </a:rPr>
              <a:t>atau</a:t>
            </a:r>
            <a:r>
              <a:rPr lang="en-US" sz="2000" dirty="0">
                <a:solidFill>
                  <a:schemeClr val="accent5">
                    <a:lumMod val="50000"/>
                  </a:schemeClr>
                </a:solidFill>
              </a:rPr>
              <a:t> proses </a:t>
            </a:r>
            <a:r>
              <a:rPr lang="en-US" sz="2000" dirty="0" err="1">
                <a:solidFill>
                  <a:schemeClr val="accent5">
                    <a:lumMod val="50000"/>
                  </a:schemeClr>
                </a:solidFill>
              </a:rPr>
              <a:t>untuk</a:t>
            </a:r>
            <a:r>
              <a:rPr lang="en-US" sz="2000" dirty="0">
                <a:solidFill>
                  <a:schemeClr val="accent5">
                    <a:lumMod val="50000"/>
                  </a:schemeClr>
                </a:solidFill>
              </a:rPr>
              <a:t> </a:t>
            </a:r>
            <a:r>
              <a:rPr lang="en-US" sz="2000" dirty="0" err="1">
                <a:solidFill>
                  <a:schemeClr val="accent5">
                    <a:lumMod val="50000"/>
                  </a:schemeClr>
                </a:solidFill>
              </a:rPr>
              <a:t>memenuhi</a:t>
            </a:r>
            <a:r>
              <a:rPr lang="en-US" sz="2000" dirty="0">
                <a:solidFill>
                  <a:schemeClr val="accent5">
                    <a:lumMod val="50000"/>
                  </a:schemeClr>
                </a:solidFill>
              </a:rPr>
              <a:t> </a:t>
            </a:r>
            <a:r>
              <a:rPr lang="en-US" sz="2000" dirty="0" err="1">
                <a:solidFill>
                  <a:schemeClr val="accent5">
                    <a:lumMod val="50000"/>
                  </a:schemeClr>
                </a:solidFill>
              </a:rPr>
              <a:t>persyaratan-persyaratan</a:t>
            </a:r>
            <a:r>
              <a:rPr lang="en-US" sz="2000" dirty="0">
                <a:solidFill>
                  <a:schemeClr val="accent5">
                    <a:lumMod val="50000"/>
                  </a:schemeClr>
                </a:solidFill>
              </a:rPr>
              <a:t> </a:t>
            </a:r>
            <a:r>
              <a:rPr lang="en-US" sz="2000" dirty="0" err="1">
                <a:solidFill>
                  <a:schemeClr val="accent5">
                    <a:lumMod val="50000"/>
                  </a:schemeClr>
                </a:solidFill>
              </a:rPr>
              <a:t>pelanggan</a:t>
            </a:r>
            <a:r>
              <a:rPr lang="en-US" sz="2000" dirty="0">
                <a:solidFill>
                  <a:schemeClr val="accent5">
                    <a:lumMod val="50000"/>
                  </a:schemeClr>
                </a:solidFill>
              </a:rPr>
              <a:t> dan </a:t>
            </a:r>
            <a:r>
              <a:rPr lang="en-US" sz="2000" dirty="0" err="1">
                <a:solidFill>
                  <a:schemeClr val="accent5">
                    <a:lumMod val="50000"/>
                  </a:schemeClr>
                </a:solidFill>
              </a:rPr>
              <a:t>pihak-pihak</a:t>
            </a:r>
            <a:r>
              <a:rPr lang="en-US" sz="2000" dirty="0">
                <a:solidFill>
                  <a:schemeClr val="accent5">
                    <a:lumMod val="50000"/>
                  </a:schemeClr>
                </a:solidFill>
              </a:rPr>
              <a:t> </a:t>
            </a:r>
            <a:r>
              <a:rPr lang="en-US" sz="2000" dirty="0" err="1">
                <a:solidFill>
                  <a:schemeClr val="accent5">
                    <a:lumMod val="50000"/>
                  </a:schemeClr>
                </a:solidFill>
              </a:rPr>
              <a:t>terkait</a:t>
            </a:r>
            <a:endParaRPr lang="en-US" sz="2000" dirty="0">
              <a:solidFill>
                <a:schemeClr val="accent5">
                  <a:lumMod val="50000"/>
                </a:schemeClr>
              </a:solidFill>
            </a:endParaRPr>
          </a:p>
        </p:txBody>
      </p:sp>
      <p:pic>
        <p:nvPicPr>
          <p:cNvPr id="22" name="Picture 21" descr=" LUSTRASI DEFINISI KUALITAS PELAYANAN (SAMUEL/UCEO) ">
            <a:extLst>
              <a:ext uri="{FF2B5EF4-FFF2-40B4-BE49-F238E27FC236}">
                <a16:creationId xmlns:a16="http://schemas.microsoft.com/office/drawing/2014/main" id="{41636627-8A16-492F-9BFD-F609827B4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09" b="22281"/>
          <a:stretch/>
        </p:blipFill>
        <p:spPr bwMode="auto">
          <a:xfrm>
            <a:off x="0" y="16043"/>
            <a:ext cx="9144000" cy="238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654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clrChange>
              <a:clrFrom>
                <a:srgbClr val="9AD5E3"/>
              </a:clrFrom>
              <a:clrTo>
                <a:srgbClr val="9AD5E3">
                  <a:alpha val="0"/>
                </a:srgbClr>
              </a:clrTo>
            </a:clrChange>
            <a:extLst>
              <a:ext uri="{28A0092B-C50C-407E-A947-70E740481C1C}">
                <a14:useLocalDpi xmlns:a14="http://schemas.microsoft.com/office/drawing/2010/main" val="0"/>
              </a:ext>
            </a:extLst>
          </a:blip>
          <a:srcRect b="6842"/>
          <a:stretch/>
        </p:blipFill>
        <p:spPr>
          <a:xfrm>
            <a:off x="6963508" y="4545622"/>
            <a:ext cx="2180492" cy="2048608"/>
          </a:xfrm>
          <a:prstGeom prst="rect">
            <a:avLst/>
          </a:prstGeom>
        </p:spPr>
      </p:pic>
      <p:sp>
        <p:nvSpPr>
          <p:cNvPr id="45" name="Rectangle 44"/>
          <p:cNvSpPr/>
          <p:nvPr/>
        </p:nvSpPr>
        <p:spPr>
          <a:xfrm>
            <a:off x="102730" y="754749"/>
            <a:ext cx="4091201" cy="5966726"/>
          </a:xfrm>
          <a:prstGeom prst="rect">
            <a:avLst/>
          </a:prstGeom>
          <a:solidFill>
            <a:schemeClr val="bg1"/>
          </a:solid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anose="020B0606020202030204" pitchFamily="34" charset="0"/>
              </a:rPr>
              <a:t>Cakupan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p>
          <a:p>
            <a:endParaRPr lang="en-US" sz="1600" dirty="0">
              <a:solidFill>
                <a:schemeClr val="tx1"/>
              </a:solidFill>
              <a:latin typeface="Arial Narrow" panose="020B0606020202030204" pitchFamily="34" charset="0"/>
            </a:endParaRPr>
          </a:p>
          <a:p>
            <a:pPr marL="168275" indent="-168275">
              <a:buFont typeface="+mj-lt"/>
              <a:buAutoNum type="alphaLcPeriod"/>
            </a:pPr>
            <a:r>
              <a:rPr lang="en-US" sz="1600" dirty="0">
                <a:solidFill>
                  <a:schemeClr val="tx1"/>
                </a:solidFill>
                <a:latin typeface="Arial Narrow" panose="020B0606020202030204" pitchFamily="34" charset="0"/>
              </a:rPr>
              <a:t>Status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sebelumnya</a:t>
            </a:r>
            <a:endParaRPr lang="en-US" sz="1600" dirty="0">
              <a:solidFill>
                <a:schemeClr val="tx1"/>
              </a:solidFill>
              <a:latin typeface="Arial Narrow" panose="020B0606020202030204" pitchFamily="34" charset="0"/>
            </a:endParaRPr>
          </a:p>
          <a:p>
            <a:pPr marL="168275" indent="-168275">
              <a:buFont typeface="+mj-lt"/>
              <a:buAutoNum type="alphaLcPeriod"/>
            </a:pPr>
            <a:r>
              <a:rPr lang="en-US" sz="1600" dirty="0" err="1">
                <a:solidFill>
                  <a:schemeClr val="tx1"/>
                </a:solidFill>
                <a:latin typeface="Arial Narrow" panose="020B0606020202030204" pitchFamily="34" charset="0"/>
              </a:rPr>
              <a:t>Perubahan</a:t>
            </a:r>
            <a:r>
              <a:rPr lang="en-US" sz="1600" dirty="0">
                <a:solidFill>
                  <a:schemeClr val="tx1"/>
                </a:solidFill>
                <a:latin typeface="Arial Narrow" panose="020B0606020202030204" pitchFamily="34" charset="0"/>
              </a:rPr>
              <a:t> :</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isu</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eksternal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internal</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kebutuhan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harapan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persyaratan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hukum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persyaratan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lainnya</a:t>
            </a:r>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risiko</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peluang</a:t>
            </a:r>
            <a:endParaRPr lang="en-US" sz="1600" dirty="0">
              <a:solidFill>
                <a:schemeClr val="tx1"/>
              </a:solidFill>
              <a:latin typeface="Arial Narrow" panose="020B0606020202030204" pitchFamily="34" charset="0"/>
            </a:endParaRPr>
          </a:p>
          <a:p>
            <a:pPr marL="168275" indent="-168275">
              <a:buFont typeface="+mj-lt"/>
              <a:buAutoNum type="alphaLcPeriod" startAt="3"/>
            </a:pPr>
            <a:r>
              <a:rPr lang="en-US" sz="1600" dirty="0" err="1">
                <a:solidFill>
                  <a:schemeClr val="tx1"/>
                </a:solidFill>
                <a:latin typeface="Arial Narrow" panose="020B0606020202030204" pitchFamily="34" charset="0"/>
              </a:rPr>
              <a:t>Sejauhmana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kebijakan</a:t>
            </a:r>
            <a:r>
              <a:rPr lang="en-US" sz="1600" dirty="0">
                <a:solidFill>
                  <a:schemeClr val="tx1"/>
                </a:solidFill>
                <a:latin typeface="Arial Narrow" panose="020B0606020202030204" pitchFamily="34" charset="0"/>
              </a:rPr>
              <a:t> K3L &amp; </a:t>
            </a:r>
            <a:r>
              <a:rPr lang="en-US" sz="1600" dirty="0" err="1">
                <a:solidFill>
                  <a:schemeClr val="tx1"/>
                </a:solidFill>
                <a:latin typeface="Arial Narrow" panose="020B0606020202030204" pitchFamily="34" charset="0"/>
              </a:rPr>
              <a:t>sasaran</a:t>
            </a:r>
            <a:r>
              <a:rPr lang="en-US" sz="1600" dirty="0">
                <a:solidFill>
                  <a:schemeClr val="tx1"/>
                </a:solidFill>
                <a:latin typeface="Arial Narrow" panose="020B0606020202030204" pitchFamily="34" charset="0"/>
              </a:rPr>
              <a:t> K3L </a:t>
            </a:r>
            <a:r>
              <a:rPr lang="en-US" sz="1600" dirty="0" err="1">
                <a:solidFill>
                  <a:schemeClr val="tx1"/>
                </a:solidFill>
                <a:latin typeface="Arial Narrow" panose="020B0606020202030204" pitchFamily="34" charset="0"/>
              </a:rPr>
              <a:t>tercapai</a:t>
            </a:r>
            <a:endParaRPr lang="en-US" sz="1600" dirty="0">
              <a:solidFill>
                <a:schemeClr val="tx1"/>
              </a:solidFill>
              <a:latin typeface="Arial Narrow" panose="020B0606020202030204" pitchFamily="34" charset="0"/>
            </a:endParaRPr>
          </a:p>
          <a:p>
            <a:pPr marL="168275" indent="-168275">
              <a:buFont typeface="+mj-lt"/>
              <a:buAutoNum type="alphaLcPeriod" startAt="3"/>
            </a:pPr>
            <a:r>
              <a:rPr lang="en-US" sz="1600" dirty="0" err="1">
                <a:solidFill>
                  <a:schemeClr val="tx1"/>
                </a:solidFill>
                <a:latin typeface="Arial Narrow" panose="020B0606020202030204" pitchFamily="34" charset="0"/>
              </a:rPr>
              <a:t>Informasi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tentang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kinerja</a:t>
            </a:r>
            <a:r>
              <a:rPr lang="en-US" sz="1600" dirty="0">
                <a:solidFill>
                  <a:schemeClr val="tx1"/>
                </a:solidFill>
                <a:latin typeface="Arial Narrow" panose="020B0606020202030204" pitchFamily="34" charset="0"/>
              </a:rPr>
              <a:t> K3L, </a:t>
            </a:r>
            <a:r>
              <a:rPr lang="en-US" sz="1600" dirty="0" err="1">
                <a:solidFill>
                  <a:schemeClr val="tx1"/>
                </a:solidFill>
                <a:latin typeface="Arial Narrow" panose="020B0606020202030204" pitchFamily="34" charset="0"/>
              </a:rPr>
              <a:t>termasuk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kecenderungan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dalam</a:t>
            </a:r>
            <a:r>
              <a:rPr lang="en-US" sz="1600" dirty="0">
                <a:solidFill>
                  <a:schemeClr val="tx1"/>
                </a:solidFill>
                <a:latin typeface="Arial Narrow" panose="020B0606020202030204" pitchFamily="34" charset="0"/>
              </a:rPr>
              <a:t> :</a:t>
            </a:r>
          </a:p>
          <a:p>
            <a:pPr marL="313600" indent="-95253">
              <a:buFont typeface="Arial" pitchFamily="34" charset="0"/>
              <a:buChar char="•"/>
            </a:pPr>
            <a:r>
              <a:rPr lang="en-US" sz="1600" b="1" u="sng" dirty="0" err="1">
                <a:solidFill>
                  <a:srgbClr val="FF0000"/>
                </a:solidFill>
                <a:latin typeface="Arial Narrow" panose="020B0606020202030204" pitchFamily="34" charset="0"/>
              </a:rPr>
              <a:t>Insiden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ketidaksesuaian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korektif</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perbaikan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berkelanjutan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pemantauan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pengukuran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evaluasi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Pemenuhan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audit</a:t>
            </a:r>
          </a:p>
          <a:p>
            <a:pPr marL="313600" indent="-95253">
              <a:buFont typeface="Arial" pitchFamily="34" charset="0"/>
              <a:buChar char="•"/>
            </a:pPr>
            <a:r>
              <a:rPr lang="en-US" sz="1600" b="1" u="sng" dirty="0" err="1">
                <a:solidFill>
                  <a:srgbClr val="FF0000"/>
                </a:solidFill>
                <a:latin typeface="Arial Narrow" panose="020B0606020202030204" pitchFamily="34" charset="0"/>
              </a:rPr>
              <a:t>Konsultasi</a:t>
            </a:r>
            <a:r>
              <a:rPr lang="en-US" sz="1600" b="1" u="sng" dirty="0">
                <a:solidFill>
                  <a:srgbClr val="FF0000"/>
                </a:solidFill>
                <a:latin typeface="Arial Narrow" panose="020B0606020202030204" pitchFamily="34" charset="0"/>
              </a:rPr>
              <a:t> </a:t>
            </a:r>
            <a:r>
              <a:rPr lang="en-US" sz="1600" b="1" u="sng" dirty="0" err="1">
                <a:solidFill>
                  <a:srgbClr val="FF0000"/>
                </a:solidFill>
                <a:latin typeface="Arial Narrow" panose="020B0606020202030204" pitchFamily="34" charset="0"/>
              </a:rPr>
              <a:t>dan</a:t>
            </a:r>
            <a:r>
              <a:rPr lang="en-US" sz="1600" b="1" u="sng" dirty="0">
                <a:solidFill>
                  <a:srgbClr val="FF0000"/>
                </a:solidFill>
                <a:latin typeface="Arial Narrow" panose="020B0606020202030204" pitchFamily="34" charset="0"/>
              </a:rPr>
              <a:t> </a:t>
            </a:r>
            <a:r>
              <a:rPr lang="en-US" sz="1600" b="1" u="sng" dirty="0" err="1">
                <a:solidFill>
                  <a:srgbClr val="FF0000"/>
                </a:solidFill>
                <a:latin typeface="Arial Narrow" panose="020B0606020202030204" pitchFamily="34" charset="0"/>
              </a:rPr>
              <a:t>partisipasi</a:t>
            </a:r>
            <a:r>
              <a:rPr lang="en-US" sz="1600" b="1" u="sng" dirty="0">
                <a:solidFill>
                  <a:srgbClr val="FF0000"/>
                </a:solidFill>
                <a:latin typeface="Arial Narrow" panose="020B0606020202030204" pitchFamily="34" charset="0"/>
              </a:rPr>
              <a:t> </a:t>
            </a:r>
            <a:r>
              <a:rPr lang="en-US" sz="1600" b="1" u="sng" dirty="0" err="1">
                <a:solidFill>
                  <a:srgbClr val="FF0000"/>
                </a:solidFill>
                <a:latin typeface="Arial Narrow" panose="020B0606020202030204" pitchFamily="34" charset="0"/>
              </a:rPr>
              <a:t>kerja</a:t>
            </a:r>
            <a:endParaRPr lang="en-US" sz="1600" b="1" u="sng" dirty="0">
              <a:solidFill>
                <a:srgbClr val="FF0000"/>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Risiko</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Peluang</a:t>
            </a:r>
            <a:endParaRPr lang="en-US" sz="1600" dirty="0">
              <a:solidFill>
                <a:schemeClr val="tx1"/>
              </a:solidFill>
              <a:latin typeface="Arial Narrow" panose="020B0606020202030204" pitchFamily="34" charset="0"/>
            </a:endParaRPr>
          </a:p>
          <a:p>
            <a:pPr marL="174625" indent="-174625">
              <a:buFont typeface="+mj-lt"/>
              <a:buAutoNum type="alphaLcPeriod" startAt="5"/>
            </a:pPr>
            <a:r>
              <a:rPr lang="en-US" sz="1600" dirty="0" err="1">
                <a:solidFill>
                  <a:schemeClr val="tx1"/>
                </a:solidFill>
                <a:latin typeface="Arial Narrow" panose="020B0606020202030204" pitchFamily="34" charset="0"/>
              </a:rPr>
              <a:t>Kecukupan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sumberdaya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memelihara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sistem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K3L yang </a:t>
            </a:r>
            <a:r>
              <a:rPr lang="en-US" sz="1600" dirty="0" err="1">
                <a:solidFill>
                  <a:schemeClr val="tx1"/>
                </a:solidFill>
                <a:latin typeface="Arial Narrow" panose="020B0606020202030204" pitchFamily="34" charset="0"/>
              </a:rPr>
              <a:t>efektif</a:t>
            </a:r>
            <a:endParaRPr lang="en-US" sz="1600" dirty="0">
              <a:solidFill>
                <a:schemeClr val="tx1"/>
              </a:solidFill>
              <a:latin typeface="Arial Narrow" panose="020B0606020202030204" pitchFamily="34" charset="0"/>
            </a:endParaRPr>
          </a:p>
          <a:p>
            <a:pPr marL="174625" indent="-174625">
              <a:buFont typeface="+mj-lt"/>
              <a:buAutoNum type="alphaLcPeriod" startAt="5"/>
            </a:pPr>
            <a:r>
              <a:rPr lang="en-US" sz="1600" dirty="0" err="1">
                <a:solidFill>
                  <a:schemeClr val="tx1"/>
                </a:solidFill>
                <a:latin typeface="Arial Narrow" panose="020B0606020202030204" pitchFamily="34" charset="0"/>
              </a:rPr>
              <a:t>Komunikasi</a:t>
            </a:r>
            <a:r>
              <a:rPr lang="en-US" sz="1600" dirty="0">
                <a:solidFill>
                  <a:schemeClr val="tx1"/>
                </a:solidFill>
                <a:latin typeface="Arial Narrow" panose="020B0606020202030204" pitchFamily="34" charset="0"/>
              </a:rPr>
              <a:t> yang </a:t>
            </a:r>
            <a:r>
              <a:rPr lang="en-US" sz="1600" dirty="0" err="1">
                <a:solidFill>
                  <a:schemeClr val="tx1"/>
                </a:solidFill>
                <a:latin typeface="Arial Narrow" panose="020B0606020202030204" pitchFamily="34" charset="0"/>
              </a:rPr>
              <a:t>relevan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dari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 </a:t>
            </a:r>
          </a:p>
          <a:p>
            <a:pPr marL="174625" indent="-174625">
              <a:buFont typeface="+mj-lt"/>
              <a:buAutoNum type="alphaLcPeriod" startAt="5"/>
            </a:pPr>
            <a:r>
              <a:rPr lang="en-US" sz="1600" dirty="0" err="1">
                <a:solidFill>
                  <a:schemeClr val="tx1"/>
                </a:solidFill>
                <a:latin typeface="Arial Narrow" panose="020B0606020202030204" pitchFamily="34" charset="0"/>
              </a:rPr>
              <a:t>Peluang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improvement</a:t>
            </a:r>
          </a:p>
        </p:txBody>
      </p:sp>
      <p:sp>
        <p:nvSpPr>
          <p:cNvPr id="48" name="Rectangle 47"/>
          <p:cNvSpPr/>
          <p:nvPr/>
        </p:nvSpPr>
        <p:spPr>
          <a:xfrm>
            <a:off x="4712677" y="1528354"/>
            <a:ext cx="4168885" cy="2344084"/>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anose="020B0606020202030204" pitchFamily="34" charset="0"/>
              </a:rPr>
              <a:t>Keluaran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tinjauan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manajemen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harus</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mencakup</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a:t>
            </a:r>
          </a:p>
          <a:p>
            <a:endParaRPr lang="en-US" sz="1477" dirty="0">
              <a:solidFill>
                <a:schemeClr val="tx1"/>
              </a:solidFill>
              <a:latin typeface="Arial Narrow" panose="020B0606020202030204" pitchFamily="34" charset="0"/>
            </a:endParaRP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kesesuaian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kecukupan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keefektifan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dari</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sistem</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manajemen</a:t>
            </a:r>
            <a:r>
              <a:rPr lang="en-US" sz="1477" dirty="0">
                <a:solidFill>
                  <a:schemeClr val="tx1"/>
                </a:solidFill>
                <a:latin typeface="Arial Narrow" panose="020B0606020202030204" pitchFamily="34" charset="0"/>
              </a:rPr>
              <a:t> K3L yang </a:t>
            </a:r>
            <a:r>
              <a:rPr lang="en-US" sz="1477" dirty="0" err="1">
                <a:solidFill>
                  <a:schemeClr val="tx1"/>
                </a:solidFill>
                <a:latin typeface="Arial Narrow" panose="020B0606020202030204" pitchFamily="34" charset="0"/>
              </a:rPr>
              <a:t>berkelanjutan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dalam</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mencapai</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tujuannya</a:t>
            </a:r>
            <a:r>
              <a:rPr lang="en-US" sz="1477" dirty="0">
                <a:solidFill>
                  <a:schemeClr val="tx1"/>
                </a:solidFill>
                <a:latin typeface="Arial Narrow" panose="020B0606020202030204" pitchFamily="34" charset="0"/>
              </a:rPr>
              <a:t>;</a:t>
            </a: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 yang </a:t>
            </a:r>
            <a:r>
              <a:rPr lang="en-US" sz="1477" dirty="0" err="1">
                <a:solidFill>
                  <a:schemeClr val="tx1"/>
                </a:solidFill>
                <a:latin typeface="Arial Narrow" panose="020B0606020202030204" pitchFamily="34" charset="0"/>
              </a:rPr>
              <a:t>berkaitan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dengan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peluan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perbaikan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berkelanjutan</a:t>
            </a:r>
            <a:r>
              <a:rPr lang="en-US" sz="1477" dirty="0">
                <a:solidFill>
                  <a:schemeClr val="tx1"/>
                </a:solidFill>
                <a:latin typeface="Arial Narrow" panose="020B0606020202030204" pitchFamily="34" charset="0"/>
              </a:rPr>
              <a:t>;</a:t>
            </a: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 yang </a:t>
            </a:r>
            <a:r>
              <a:rPr lang="en-US" sz="1477" dirty="0" err="1">
                <a:solidFill>
                  <a:schemeClr val="tx1"/>
                </a:solidFill>
                <a:latin typeface="Arial Narrow" panose="020B0606020202030204" pitchFamily="34" charset="0"/>
              </a:rPr>
              <a:t>berkaitan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dengan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setiap</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kebutuhan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untuk</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perubahan</a:t>
            </a:r>
            <a:endParaRPr lang="en-US" sz="1477" dirty="0">
              <a:solidFill>
                <a:schemeClr val="tx1"/>
              </a:solidFill>
              <a:latin typeface="Arial Narrow" panose="020B0606020202030204" pitchFamily="34" charset="0"/>
            </a:endParaRPr>
          </a:p>
        </p:txBody>
      </p:sp>
      <p:sp>
        <p:nvSpPr>
          <p:cNvPr id="24" name="Rectangle 23"/>
          <p:cNvSpPr/>
          <p:nvPr/>
        </p:nvSpPr>
        <p:spPr>
          <a:xfrm>
            <a:off x="4712677" y="197032"/>
            <a:ext cx="4403691" cy="1115434"/>
          </a:xfrm>
          <a:prstGeom prst="rect">
            <a:avLst/>
          </a:prstGeom>
          <a:ln w="19050">
            <a:solidFill>
              <a:srgbClr val="FFC000"/>
            </a:solidFill>
            <a:prstDash val="dash"/>
          </a:ln>
        </p:spPr>
        <p:txBody>
          <a:bodyPr wrap="square">
            <a:spAutoFit/>
          </a:bodyPr>
          <a:lstStyle/>
          <a:p>
            <a:r>
              <a:rPr lang="en-US" sz="1662" dirty="0" err="1">
                <a:latin typeface="Arial Narrow" pitchFamily="34" charset="0"/>
              </a:rPr>
              <a:t>Manajemen</a:t>
            </a:r>
            <a:r>
              <a:rPr lang="en-US" sz="1662" dirty="0">
                <a:latin typeface="Arial Narrow" pitchFamily="34" charset="0"/>
              </a:rPr>
              <a:t> </a:t>
            </a:r>
            <a:r>
              <a:rPr lang="en-US" sz="1662" dirty="0" err="1">
                <a:latin typeface="Arial Narrow" pitchFamily="34" charset="0"/>
              </a:rPr>
              <a:t>puncak</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meninjau</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interval </a:t>
            </a:r>
            <a:r>
              <a:rPr lang="en-US" sz="1662" dirty="0" err="1">
                <a:latin typeface="Arial Narrow" pitchFamily="34" charset="0"/>
              </a:rPr>
              <a:t>waktu</a:t>
            </a:r>
            <a:r>
              <a:rPr lang="en-US" sz="1662" dirty="0">
                <a:latin typeface="Arial Narrow" pitchFamily="34" charset="0"/>
              </a:rPr>
              <a:t> yang </a:t>
            </a:r>
            <a:r>
              <a:rPr lang="en-US" sz="1662" dirty="0" err="1">
                <a:latin typeface="Arial Narrow" pitchFamily="34" charset="0"/>
              </a:rPr>
              <a:t>telah</a:t>
            </a:r>
            <a:r>
              <a:rPr lang="en-US" sz="1662" dirty="0">
                <a:latin typeface="Arial Narrow" pitchFamily="34" charset="0"/>
              </a:rPr>
              <a:t> </a:t>
            </a:r>
            <a:r>
              <a:rPr lang="en-US" sz="1662" dirty="0" err="1">
                <a:latin typeface="Arial Narrow" pitchFamily="34" charset="0"/>
              </a:rPr>
              <a:t>direncanakan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memastikan</a:t>
            </a:r>
            <a:r>
              <a:rPr lang="en-US" sz="1662" dirty="0">
                <a:latin typeface="Arial Narrow" pitchFamily="34" charset="0"/>
              </a:rPr>
              <a:t> </a:t>
            </a: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kecukupan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keefektifan</a:t>
            </a:r>
            <a:r>
              <a:rPr lang="en-US" sz="1662" dirty="0">
                <a:latin typeface="Arial Narrow" pitchFamily="34" charset="0"/>
              </a:rPr>
              <a:t>.</a:t>
            </a:r>
          </a:p>
        </p:txBody>
      </p:sp>
      <p:sp>
        <p:nvSpPr>
          <p:cNvPr id="26" name="Rectangle 25"/>
          <p:cNvSpPr/>
          <p:nvPr/>
        </p:nvSpPr>
        <p:spPr>
          <a:xfrm>
            <a:off x="4651131" y="4234207"/>
            <a:ext cx="2426677" cy="102870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tinjauan</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a:t>
            </a:r>
          </a:p>
        </p:txBody>
      </p:sp>
      <p:sp>
        <p:nvSpPr>
          <p:cNvPr id="27" name="Chevron 26"/>
          <p:cNvSpPr/>
          <p:nvPr/>
        </p:nvSpPr>
        <p:spPr>
          <a:xfrm>
            <a:off x="4290646" y="1528354"/>
            <a:ext cx="360485" cy="1012624"/>
          </a:xfrm>
          <a:prstGeom prst="chevron">
            <a:avLst>
              <a:gd name="adj" fmla="val 57317"/>
            </a:avLst>
          </a:prstGeom>
          <a:solidFill>
            <a:srgbClr val="FF66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13" name="Rectangle 12"/>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9.3.  </a:t>
            </a:r>
            <a:r>
              <a:rPr lang="en-US" sz="2800" dirty="0" err="1">
                <a:solidFill>
                  <a:schemeClr val="tx1"/>
                </a:solidFill>
                <a:latin typeface="Impact" panose="020B0806030902050204" pitchFamily="34" charset="0"/>
                <a:cs typeface="Arial" panose="020B0604020202020204" pitchFamily="34" charset="0"/>
              </a:rPr>
              <a:t>Tinjauan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Manajemen</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31F5B29-F0C2-48D8-AC8E-88F7123B3314}"/>
              </a:ext>
            </a:extLst>
          </p:cNvPr>
          <p:cNvSpPr>
            <a:spLocks noGrp="1"/>
          </p:cNvSpPr>
          <p:nvPr>
            <p:ph type="sldNum" sz="quarter" idx="12"/>
          </p:nvPr>
        </p:nvSpPr>
        <p:spPr/>
        <p:txBody>
          <a:bodyPr/>
          <a:lstStyle/>
          <a:p>
            <a:pPr>
              <a:defRPr/>
            </a:pPr>
            <a:fld id="{2E3D3CF9-A8F0-446F-8AA4-23D2A19D86A0}" type="slidenum">
              <a:rPr lang="en-US" smtClean="0"/>
              <a:pPr>
                <a:defRPr/>
              </a:pPr>
              <a:t>100</a:t>
            </a:fld>
            <a:endParaRPr lang="en-US"/>
          </a:p>
        </p:txBody>
      </p:sp>
      <p:sp>
        <p:nvSpPr>
          <p:cNvPr id="2" name="Footer Placeholder 1">
            <a:extLst>
              <a:ext uri="{FF2B5EF4-FFF2-40B4-BE49-F238E27FC236}">
                <a16:creationId xmlns:a16="http://schemas.microsoft.com/office/drawing/2014/main" id="{FCDF27CC-623B-4B91-BCE1-FAB97DB30C51}"/>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1" name="Title 1">
            <a:extLst>
              <a:ext uri="{FF2B5EF4-FFF2-40B4-BE49-F238E27FC236}">
                <a16:creationId xmlns:a16="http://schemas.microsoft.com/office/drawing/2014/main" id="{6D8B9C9B-2775-4177-A533-3FCF307DCE40}"/>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4028300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52" y="263769"/>
            <a:ext cx="7913077" cy="6330462"/>
          </a:xfrm>
          <a:prstGeom prst="rect">
            <a:avLst/>
          </a:prstGeom>
        </p:spPr>
      </p:pic>
      <p:sp>
        <p:nvSpPr>
          <p:cNvPr id="5" name="Rectangle 4"/>
          <p:cNvSpPr/>
          <p:nvPr/>
        </p:nvSpPr>
        <p:spPr>
          <a:xfrm>
            <a:off x="3324295" y="403672"/>
            <a:ext cx="5385991" cy="852363"/>
          </a:xfrm>
          <a:prstGeom prst="rect">
            <a:avLst/>
          </a:prstGeom>
          <a:noFill/>
        </p:spPr>
        <p:txBody>
          <a:bodyPr wrap="none" lIns="84406" tIns="42203" rIns="84406" bIns="42203">
            <a:spAutoFit/>
          </a:bodyPr>
          <a:lstStyle/>
          <a:p>
            <a:pPr algn="ctr"/>
            <a:r>
              <a:rPr lang="en-US" sz="4985" b="1" dirty="0">
                <a:ln w="22225">
                  <a:solidFill>
                    <a:srgbClr val="FF0000"/>
                  </a:solidFill>
                  <a:prstDash val="solid"/>
                </a:ln>
                <a:solidFill>
                  <a:srgbClr val="FF0000"/>
                </a:solidFill>
              </a:rPr>
              <a:t>10.1. Improvement</a:t>
            </a:r>
          </a:p>
        </p:txBody>
      </p:sp>
      <p:sp>
        <p:nvSpPr>
          <p:cNvPr id="8" name="Rectangle 7"/>
          <p:cNvSpPr/>
          <p:nvPr/>
        </p:nvSpPr>
        <p:spPr>
          <a:xfrm>
            <a:off x="4771783" y="1586352"/>
            <a:ext cx="3560480" cy="707886"/>
          </a:xfrm>
          <a:prstGeom prst="rect">
            <a:avLst/>
          </a:prstGeom>
          <a:ln w="19050">
            <a:solidFill>
              <a:srgbClr val="FFC000"/>
            </a:solidFill>
            <a:prstDash val="dash"/>
          </a:ln>
        </p:spPr>
        <p:txBody>
          <a:bodyPr wrap="square">
            <a:spAutoFit/>
          </a:bodyPr>
          <a:lstStyle/>
          <a:p>
            <a:r>
              <a:rPr lang="en-US" sz="2000" dirty="0" err="1">
                <a:latin typeface="Arial Narrow" pitchFamily="34" charset="0"/>
              </a:rPr>
              <a:t>Insiden</a:t>
            </a:r>
            <a:r>
              <a:rPr lang="en-US" sz="2000" dirty="0">
                <a:latin typeface="Arial Narrow" pitchFamily="34" charset="0"/>
              </a:rPr>
              <a:t>, </a:t>
            </a:r>
            <a:r>
              <a:rPr lang="en-US" sz="2000" dirty="0" err="1">
                <a:latin typeface="Arial Narrow" pitchFamily="34" charset="0"/>
              </a:rPr>
              <a:t>Ketidaksesuaian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a:t>
            </a:r>
            <a:r>
              <a:rPr lang="en-US" sz="2000" dirty="0" err="1">
                <a:latin typeface="Arial Narrow" pitchFamily="34" charset="0"/>
              </a:rPr>
              <a:t>Korektif</a:t>
            </a:r>
            <a:endParaRPr lang="en-US" sz="2000" dirty="0">
              <a:latin typeface="Arial Narrow" pitchFamily="34" charset="0"/>
            </a:endParaRPr>
          </a:p>
        </p:txBody>
      </p:sp>
      <p:sp>
        <p:nvSpPr>
          <p:cNvPr id="6" name="Oval 5"/>
          <p:cNvSpPr/>
          <p:nvPr/>
        </p:nvSpPr>
        <p:spPr>
          <a:xfrm>
            <a:off x="4267200" y="1698662"/>
            <a:ext cx="422031" cy="4220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Rectangle 8"/>
          <p:cNvSpPr/>
          <p:nvPr/>
        </p:nvSpPr>
        <p:spPr>
          <a:xfrm>
            <a:off x="4771783" y="2372885"/>
            <a:ext cx="3560480" cy="400110"/>
          </a:xfrm>
          <a:prstGeom prst="rect">
            <a:avLst/>
          </a:prstGeom>
          <a:ln w="19050">
            <a:solidFill>
              <a:srgbClr val="FFC000"/>
            </a:solidFill>
            <a:prstDash val="dash"/>
          </a:ln>
        </p:spPr>
        <p:txBody>
          <a:bodyPr wrap="square">
            <a:spAutoFit/>
          </a:bodyPr>
          <a:lstStyle/>
          <a:p>
            <a:r>
              <a:rPr lang="en-US" sz="2000" dirty="0" err="1">
                <a:latin typeface="Arial Narrow" pitchFamily="34" charset="0"/>
              </a:rPr>
              <a:t>Perbaikan</a:t>
            </a:r>
            <a:r>
              <a:rPr lang="en-US" sz="2000" dirty="0">
                <a:latin typeface="Arial Narrow" pitchFamily="34" charset="0"/>
              </a:rPr>
              <a:t> </a:t>
            </a:r>
            <a:r>
              <a:rPr lang="en-US" sz="2000" dirty="0" err="1">
                <a:latin typeface="Arial Narrow" pitchFamily="34" charset="0"/>
              </a:rPr>
              <a:t>Berkelanjutan</a:t>
            </a:r>
            <a:endParaRPr lang="en-US" sz="2000" dirty="0">
              <a:latin typeface="Arial Narrow" pitchFamily="34" charset="0"/>
            </a:endParaRPr>
          </a:p>
        </p:txBody>
      </p:sp>
      <p:sp>
        <p:nvSpPr>
          <p:cNvPr id="10" name="Oval 9"/>
          <p:cNvSpPr/>
          <p:nvPr/>
        </p:nvSpPr>
        <p:spPr>
          <a:xfrm>
            <a:off x="4267200" y="2339951"/>
            <a:ext cx="422031" cy="4220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 name="Slide Number Placeholder 3">
            <a:extLst>
              <a:ext uri="{FF2B5EF4-FFF2-40B4-BE49-F238E27FC236}">
                <a16:creationId xmlns:a16="http://schemas.microsoft.com/office/drawing/2014/main" id="{27850661-3E8E-4B7E-974C-7E29CFA529E8}"/>
              </a:ext>
            </a:extLst>
          </p:cNvPr>
          <p:cNvSpPr>
            <a:spLocks noGrp="1"/>
          </p:cNvSpPr>
          <p:nvPr>
            <p:ph type="sldNum" sz="quarter" idx="12"/>
          </p:nvPr>
        </p:nvSpPr>
        <p:spPr/>
        <p:txBody>
          <a:bodyPr/>
          <a:lstStyle/>
          <a:p>
            <a:pPr>
              <a:defRPr/>
            </a:pPr>
            <a:fld id="{2E3D3CF9-A8F0-446F-8AA4-23D2A19D86A0}" type="slidenum">
              <a:rPr lang="en-US" smtClean="0"/>
              <a:pPr>
                <a:defRPr/>
              </a:pPr>
              <a:t>101</a:t>
            </a:fld>
            <a:endParaRPr lang="en-US"/>
          </a:p>
        </p:txBody>
      </p:sp>
      <p:sp>
        <p:nvSpPr>
          <p:cNvPr id="2" name="Footer Placeholder 1">
            <a:extLst>
              <a:ext uri="{FF2B5EF4-FFF2-40B4-BE49-F238E27FC236}">
                <a16:creationId xmlns:a16="http://schemas.microsoft.com/office/drawing/2014/main" id="{F4BA70FE-43D9-487F-B16E-802548B34352}"/>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1" name="Title 1">
            <a:extLst>
              <a:ext uri="{FF2B5EF4-FFF2-40B4-BE49-F238E27FC236}">
                <a16:creationId xmlns:a16="http://schemas.microsoft.com/office/drawing/2014/main" id="{A89AD44A-8088-4FF8-A607-D575696FA390}"/>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35592910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63306" y="968293"/>
            <a:ext cx="2302986" cy="84994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pemantauan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pengukuran</a:t>
            </a:r>
            <a:r>
              <a:rPr lang="en-US" sz="1477" dirty="0">
                <a:solidFill>
                  <a:schemeClr val="bg1"/>
                </a:solidFill>
                <a:latin typeface="Arial Narrow" pitchFamily="34" charset="0"/>
              </a:rPr>
              <a:t>, </a:t>
            </a:r>
            <a:r>
              <a:rPr lang="en-US" sz="1477" dirty="0" err="1">
                <a:solidFill>
                  <a:schemeClr val="bg1"/>
                </a:solidFill>
                <a:latin typeface="Arial Narrow" pitchFamily="34" charset="0"/>
              </a:rPr>
              <a:t>analisis</a:t>
            </a:r>
            <a:r>
              <a:rPr lang="en-US" sz="1477" dirty="0">
                <a:solidFill>
                  <a:schemeClr val="bg1"/>
                </a:solidFill>
                <a:latin typeface="Arial Narrow" pitchFamily="34" charset="0"/>
              </a:rPr>
              <a:t> </a:t>
            </a:r>
            <a:r>
              <a:rPr lang="en-US" sz="1477" dirty="0" err="1">
                <a:solidFill>
                  <a:schemeClr val="bg1"/>
                </a:solidFill>
                <a:latin typeface="Arial Narrow" pitchFamily="34" charset="0"/>
              </a:rPr>
              <a:t>dan</a:t>
            </a:r>
            <a:r>
              <a:rPr lang="en-US" sz="1477" dirty="0">
                <a:solidFill>
                  <a:schemeClr val="bg1"/>
                </a:solidFill>
                <a:latin typeface="Arial Narrow" pitchFamily="34" charset="0"/>
              </a:rPr>
              <a:t> </a:t>
            </a: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kinerja</a:t>
            </a:r>
            <a:endParaRPr lang="en-US" sz="1477" dirty="0">
              <a:solidFill>
                <a:schemeClr val="bg1"/>
              </a:solidFill>
              <a:latin typeface="Arial Narrow" pitchFamily="34" charset="0"/>
            </a:endParaRPr>
          </a:p>
        </p:txBody>
      </p:sp>
      <p:sp>
        <p:nvSpPr>
          <p:cNvPr id="18" name="Rectangle 17"/>
          <p:cNvSpPr/>
          <p:nvPr/>
        </p:nvSpPr>
        <p:spPr>
          <a:xfrm>
            <a:off x="563306" y="2003482"/>
            <a:ext cx="2302986" cy="52232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audit internal </a:t>
            </a:r>
          </a:p>
        </p:txBody>
      </p:sp>
      <p:sp>
        <p:nvSpPr>
          <p:cNvPr id="19" name="Rectangle 18"/>
          <p:cNvSpPr/>
          <p:nvPr/>
        </p:nvSpPr>
        <p:spPr>
          <a:xfrm>
            <a:off x="563306" y="2733243"/>
            <a:ext cx="2302986" cy="52232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t>
            </a:r>
            <a:r>
              <a:rPr lang="en-US" sz="1477" dirty="0" err="1">
                <a:solidFill>
                  <a:schemeClr val="bg1"/>
                </a:solidFill>
                <a:latin typeface="Arial Narrow" pitchFamily="34" charset="0"/>
              </a:rPr>
              <a:t>tinjauan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manajemen</a:t>
            </a:r>
            <a:endParaRPr lang="en-US" sz="1477" dirty="0">
              <a:solidFill>
                <a:schemeClr val="bg1"/>
              </a:solidFill>
              <a:latin typeface="Arial Narrow" pitchFamily="34" charset="0"/>
            </a:endParaRPr>
          </a:p>
        </p:txBody>
      </p:sp>
      <p:sp>
        <p:nvSpPr>
          <p:cNvPr id="21" name="Rectangle 20"/>
          <p:cNvSpPr/>
          <p:nvPr/>
        </p:nvSpPr>
        <p:spPr>
          <a:xfrm>
            <a:off x="3652401" y="1032068"/>
            <a:ext cx="2537383" cy="693680"/>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Opportunities for improvement (10.1)</a:t>
            </a:r>
          </a:p>
        </p:txBody>
      </p:sp>
      <p:cxnSp>
        <p:nvCxnSpPr>
          <p:cNvPr id="22" name="Straight Arrow Connector 21"/>
          <p:cNvCxnSpPr>
            <a:stCxn id="17" idx="3"/>
            <a:endCxn id="21" idx="1"/>
          </p:cNvCxnSpPr>
          <p:nvPr/>
        </p:nvCxnSpPr>
        <p:spPr>
          <a:xfrm flipV="1">
            <a:off x="2866292" y="1378909"/>
            <a:ext cx="786110" cy="1435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a:endCxn id="21" idx="1"/>
          </p:cNvCxnSpPr>
          <p:nvPr/>
        </p:nvCxnSpPr>
        <p:spPr>
          <a:xfrm flipV="1">
            <a:off x="2866292" y="1378908"/>
            <a:ext cx="786110" cy="88573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3"/>
            <a:endCxn id="21" idx="1"/>
          </p:cNvCxnSpPr>
          <p:nvPr/>
        </p:nvCxnSpPr>
        <p:spPr>
          <a:xfrm flipV="1">
            <a:off x="2866292" y="1378908"/>
            <a:ext cx="786110" cy="161549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814039" y="1025189"/>
            <a:ext cx="2116587" cy="721795"/>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tx1"/>
                </a:solidFill>
                <a:latin typeface="Arial Narrow" pitchFamily="34" charset="0"/>
              </a:rPr>
              <a:t>Hasill</a:t>
            </a:r>
            <a:r>
              <a:rPr lang="en-US" sz="1846" dirty="0">
                <a:solidFill>
                  <a:schemeClr val="tx1"/>
                </a:solidFill>
                <a:latin typeface="Arial Narrow" pitchFamily="34" charset="0"/>
              </a:rPr>
              <a:t> yang </a:t>
            </a:r>
            <a:r>
              <a:rPr lang="en-US" sz="1846" dirty="0" err="1">
                <a:solidFill>
                  <a:schemeClr val="tx1"/>
                </a:solidFill>
                <a:latin typeface="Arial Narrow" pitchFamily="34" charset="0"/>
              </a:rPr>
              <a:t>diharapkan</a:t>
            </a:r>
            <a:endParaRPr lang="en-US" sz="1846" dirty="0">
              <a:solidFill>
                <a:schemeClr val="tx1"/>
              </a:solidFill>
              <a:latin typeface="Arial Narrow" pitchFamily="34" charset="0"/>
            </a:endParaRPr>
          </a:p>
        </p:txBody>
      </p:sp>
      <p:cxnSp>
        <p:nvCxnSpPr>
          <p:cNvPr id="30" name="Straight Arrow Connector 29"/>
          <p:cNvCxnSpPr>
            <a:stCxn id="21" idx="3"/>
            <a:endCxn id="29" idx="1"/>
          </p:cNvCxnSpPr>
          <p:nvPr/>
        </p:nvCxnSpPr>
        <p:spPr>
          <a:xfrm>
            <a:off x="6189785" y="1378908"/>
            <a:ext cx="624254" cy="717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2"/>
            <a:endCxn id="49" idx="0"/>
          </p:cNvCxnSpPr>
          <p:nvPr/>
        </p:nvCxnSpPr>
        <p:spPr>
          <a:xfrm>
            <a:off x="4921093" y="1725748"/>
            <a:ext cx="8987" cy="589232"/>
          </a:xfrm>
          <a:prstGeom prst="straightConnector1">
            <a:avLst/>
          </a:prstGeom>
          <a:ln w="381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31303" y="2314980"/>
            <a:ext cx="2597554" cy="594609"/>
          </a:xfrm>
          <a:prstGeom prst="rect">
            <a:avLst/>
          </a:prstGeom>
          <a:solidFill>
            <a:srgbClr val="FF00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bg1"/>
                </a:solidFill>
                <a:latin typeface="Arial Narrow" pitchFamily="34" charset="0"/>
              </a:rPr>
              <a:t>Ketidaksesuaian</a:t>
            </a:r>
            <a:r>
              <a:rPr lang="en-US" sz="1477" dirty="0">
                <a:solidFill>
                  <a:schemeClr val="bg1"/>
                </a:solidFill>
                <a:latin typeface="Arial Narrow" pitchFamily="34" charset="0"/>
              </a:rPr>
              <a:t> </a:t>
            </a:r>
            <a:r>
              <a:rPr lang="en-US" sz="1477" dirty="0" err="1">
                <a:solidFill>
                  <a:schemeClr val="bg1"/>
                </a:solidFill>
                <a:latin typeface="Arial Narrow" pitchFamily="34" charset="0"/>
              </a:rPr>
              <a:t>dan</a:t>
            </a:r>
            <a:r>
              <a:rPr lang="en-US" sz="1477" dirty="0">
                <a:solidFill>
                  <a:schemeClr val="bg1"/>
                </a:solidFill>
                <a:latin typeface="Arial Narrow" pitchFamily="34" charset="0"/>
              </a:rPr>
              <a:t> </a:t>
            </a: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korektif</a:t>
            </a:r>
            <a:r>
              <a:rPr lang="en-US" sz="1477" dirty="0">
                <a:solidFill>
                  <a:schemeClr val="bg1"/>
                </a:solidFill>
                <a:latin typeface="Arial Narrow" pitchFamily="34" charset="0"/>
              </a:rPr>
              <a:t> (10.2)</a:t>
            </a:r>
          </a:p>
        </p:txBody>
      </p:sp>
      <p:sp>
        <p:nvSpPr>
          <p:cNvPr id="27" name="Rectangle 26"/>
          <p:cNvSpPr/>
          <p:nvPr/>
        </p:nvSpPr>
        <p:spPr>
          <a:xfrm>
            <a:off x="240396" y="188405"/>
            <a:ext cx="8690229"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10.2. </a:t>
            </a:r>
            <a:r>
              <a:rPr lang="en-US" sz="2800" dirty="0" err="1">
                <a:solidFill>
                  <a:schemeClr val="tx1"/>
                </a:solidFill>
                <a:latin typeface="Impact" panose="020B0806030902050204" pitchFamily="34" charset="0"/>
                <a:cs typeface="Arial" panose="020B0604020202020204" pitchFamily="34" charset="0"/>
              </a:rPr>
              <a:t>Insiden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Ketidaksesuaian</a:t>
            </a:r>
            <a:r>
              <a:rPr lang="en-US" sz="2800" dirty="0">
                <a:solidFill>
                  <a:schemeClr val="tx1"/>
                </a:solidFill>
                <a:latin typeface="Impact" panose="020B0806030902050204" pitchFamily="34" charset="0"/>
                <a:cs typeface="Arial" panose="020B0604020202020204" pitchFamily="34" charset="0"/>
              </a:rPr>
              <a:t> dan </a:t>
            </a:r>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Korektif</a:t>
            </a:r>
            <a:endParaRPr lang="en-US" sz="2800" dirty="0">
              <a:solidFill>
                <a:schemeClr val="tx1"/>
              </a:solidFill>
              <a:latin typeface="Impact" panose="020B0806030902050204" pitchFamily="34" charset="0"/>
              <a:cs typeface="Arial" panose="020B0604020202020204" pitchFamily="34" charset="0"/>
            </a:endParaRPr>
          </a:p>
        </p:txBody>
      </p:sp>
      <p:sp>
        <p:nvSpPr>
          <p:cNvPr id="28" name="Rectangle 27"/>
          <p:cNvSpPr/>
          <p:nvPr/>
        </p:nvSpPr>
        <p:spPr>
          <a:xfrm>
            <a:off x="240396" y="3550791"/>
            <a:ext cx="8690229" cy="3170099"/>
          </a:xfrm>
          <a:prstGeom prst="rect">
            <a:avLst/>
          </a:prstGeom>
          <a:ln w="19050">
            <a:solidFill>
              <a:srgbClr val="FFC000"/>
            </a:solidFill>
            <a:prstDash val="dash"/>
          </a:ln>
        </p:spPr>
        <p:txBody>
          <a:bodyPr wrap="square">
            <a:spAutoFit/>
          </a:bodyPr>
          <a:lstStyle/>
          <a:p>
            <a:r>
              <a:rPr lang="en-US" sz="2000" dirty="0" err="1">
                <a:latin typeface="Arial Narrow" pitchFamily="34" charset="0"/>
              </a:rPr>
              <a:t>Ketika</a:t>
            </a:r>
            <a:r>
              <a:rPr lang="en-US" sz="2000" dirty="0">
                <a:latin typeface="Arial Narrow" pitchFamily="34" charset="0"/>
              </a:rPr>
              <a:t> </a:t>
            </a:r>
            <a:r>
              <a:rPr lang="en-US" sz="2000" dirty="0" err="1">
                <a:latin typeface="Arial Narrow" pitchFamily="34" charset="0"/>
              </a:rPr>
              <a:t>terjadi</a:t>
            </a:r>
            <a:r>
              <a:rPr lang="en-US" sz="2000" dirty="0">
                <a:latin typeface="Arial Narrow" pitchFamily="34" charset="0"/>
              </a:rPr>
              <a:t> </a:t>
            </a:r>
            <a:r>
              <a:rPr lang="en-US" sz="2000" dirty="0" err="1">
                <a:latin typeface="Arial Narrow" pitchFamily="34" charset="0"/>
              </a:rPr>
              <a:t>insiden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ketidaksesuaian</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p>
          <a:p>
            <a:pPr marL="342900" indent="-342900">
              <a:buFont typeface="+mj-lt"/>
              <a:buAutoNum type="alphaLcPeriod"/>
            </a:pPr>
            <a:r>
              <a:rPr lang="en-US" sz="2000" b="1" u="sng" dirty="0" err="1">
                <a:solidFill>
                  <a:srgbClr val="FF0000"/>
                </a:solidFill>
                <a:latin typeface="Arial Narrow" pitchFamily="34" charset="0"/>
              </a:rPr>
              <a:t>bereaksi</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dengan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tepat</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terhadap</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insiden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ketidaksesuaian</a:t>
            </a:r>
            <a:endParaRPr lang="en-US" sz="2000" dirty="0">
              <a:latin typeface="Arial Narrow" pitchFamily="34" charset="0"/>
            </a:endParaRPr>
          </a:p>
          <a:p>
            <a:pPr marL="342900" indent="-342900">
              <a:buFont typeface="+mj-lt"/>
              <a:buAutoNum type="alphaLcPeriod"/>
            </a:pPr>
            <a:r>
              <a:rPr lang="en-US" sz="2000" dirty="0" err="1">
                <a:latin typeface="Arial Narrow" pitchFamily="34" charset="0"/>
              </a:rPr>
              <a:t>evaluasi</a:t>
            </a:r>
            <a:r>
              <a:rPr lang="en-US" sz="2000" dirty="0">
                <a:latin typeface="Arial Narrow" pitchFamily="34" charset="0"/>
              </a:rPr>
              <a:t>, </a:t>
            </a:r>
            <a:r>
              <a:rPr lang="en-US" sz="2000" b="1" u="sng" dirty="0" err="1">
                <a:solidFill>
                  <a:srgbClr val="FF0000"/>
                </a:solidFill>
                <a:latin typeface="Arial Narrow" pitchFamily="34" charset="0"/>
              </a:rPr>
              <a:t>dengan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partisipasi</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dan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keterlibatan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pekerja</a:t>
            </a:r>
            <a:r>
              <a:rPr lang="en-US" sz="2000" b="1" u="sng" dirty="0">
                <a:solidFill>
                  <a:srgbClr val="FF0000"/>
                </a:solidFill>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pihak</a:t>
            </a:r>
            <a:r>
              <a:rPr lang="en-US" sz="2000" dirty="0">
                <a:latin typeface="Arial Narrow" pitchFamily="34" charset="0"/>
              </a:rPr>
              <a:t> </a:t>
            </a:r>
            <a:r>
              <a:rPr lang="en-US" sz="2000" dirty="0" err="1">
                <a:latin typeface="Arial Narrow" pitchFamily="34" charset="0"/>
              </a:rPr>
              <a:t>berkepentingan</a:t>
            </a:r>
            <a:r>
              <a:rPr lang="en-US" sz="2000" dirty="0">
                <a:latin typeface="Arial Narrow" pitchFamily="34" charset="0"/>
              </a:rPr>
              <a:t> </a:t>
            </a:r>
            <a:r>
              <a:rPr lang="en-US" sz="2000" dirty="0" err="1">
                <a:latin typeface="Arial Narrow" pitchFamily="34" charset="0"/>
              </a:rPr>
              <a:t>lainnya</a:t>
            </a:r>
            <a:endParaRPr lang="en-US" sz="2000" dirty="0">
              <a:latin typeface="Arial Narrow" pitchFamily="34" charset="0"/>
            </a:endParaRPr>
          </a:p>
          <a:p>
            <a:pPr marL="342900" indent="-342900">
              <a:buFont typeface="+mj-lt"/>
              <a:buAutoNum type="alphaLcPeriod"/>
            </a:pPr>
            <a:r>
              <a:rPr lang="en-US" sz="2000" b="1" u="sng" dirty="0" err="1">
                <a:solidFill>
                  <a:srgbClr val="FF0000"/>
                </a:solidFill>
                <a:latin typeface="Arial Narrow" pitchFamily="34" charset="0"/>
              </a:rPr>
              <a:t>meninjau</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penilaian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risiko</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saat</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ini</a:t>
            </a:r>
            <a:endParaRPr lang="en-US" sz="2000" b="1" u="sng" dirty="0">
              <a:solidFill>
                <a:srgbClr val="FF0000"/>
              </a:solidFill>
              <a:latin typeface="Arial Narrow" pitchFamily="34" charset="0"/>
            </a:endParaRPr>
          </a:p>
          <a:p>
            <a:pPr marL="342900" indent="-342900">
              <a:buFont typeface="+mj-lt"/>
              <a:buAutoNum type="alphaLcPeriod"/>
            </a:pPr>
            <a:r>
              <a:rPr lang="en-US" sz="2000" dirty="0" err="1">
                <a:latin typeface="Arial Narrow" pitchFamily="34" charset="0"/>
              </a:rPr>
              <a:t>menetapkan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melaksanakan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yang </a:t>
            </a:r>
            <a:r>
              <a:rPr lang="en-US" sz="2000" dirty="0" err="1">
                <a:latin typeface="Arial Narrow" pitchFamily="34" charset="0"/>
              </a:rPr>
              <a:t>diperlukan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a:t>
            </a:r>
            <a:r>
              <a:rPr lang="en-US" sz="2000" dirty="0" err="1">
                <a:latin typeface="Arial Narrow" pitchFamily="34" charset="0"/>
              </a:rPr>
              <a:t>korektif</a:t>
            </a:r>
            <a:r>
              <a:rPr lang="en-US" sz="2000" dirty="0">
                <a:latin typeface="Arial Narrow" pitchFamily="34" charset="0"/>
              </a:rPr>
              <a:t>), </a:t>
            </a:r>
            <a:r>
              <a:rPr lang="en-US" sz="2000" dirty="0" err="1">
                <a:latin typeface="Arial Narrow" pitchFamily="34" charset="0"/>
              </a:rPr>
              <a:t>dengan</a:t>
            </a:r>
            <a:r>
              <a:rPr lang="en-US" sz="2000" dirty="0">
                <a:latin typeface="Arial Narrow" pitchFamily="34" charset="0"/>
              </a:rPr>
              <a:t> </a:t>
            </a:r>
            <a:r>
              <a:rPr lang="en-US" sz="2000" b="1" u="sng" dirty="0" err="1">
                <a:solidFill>
                  <a:srgbClr val="FF0000"/>
                </a:solidFill>
                <a:latin typeface="Arial Narrow" pitchFamily="34" charset="0"/>
              </a:rPr>
              <a:t>pertimbangan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pengendalian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bahaya</a:t>
            </a:r>
            <a:r>
              <a:rPr lang="en-US" sz="2000" b="1" u="sng" dirty="0">
                <a:solidFill>
                  <a:srgbClr val="FF0000"/>
                </a:solidFill>
                <a:latin typeface="Arial Narrow" pitchFamily="34" charset="0"/>
              </a:rPr>
              <a:t> (8.1.2) </a:t>
            </a:r>
            <a:r>
              <a:rPr lang="en-US" sz="2000" b="1" u="sng" dirty="0" err="1">
                <a:solidFill>
                  <a:srgbClr val="FF0000"/>
                </a:solidFill>
                <a:latin typeface="Arial Narrow" pitchFamily="34" charset="0"/>
              </a:rPr>
              <a:t>dan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manajemen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perubahan</a:t>
            </a:r>
            <a:r>
              <a:rPr lang="en-US" sz="2000" b="1" u="sng" dirty="0">
                <a:solidFill>
                  <a:srgbClr val="FF0000"/>
                </a:solidFill>
                <a:latin typeface="Arial Narrow" pitchFamily="34" charset="0"/>
              </a:rPr>
              <a:t> (8.1.3</a:t>
            </a:r>
            <a:r>
              <a:rPr lang="en-US" sz="2000" dirty="0">
                <a:latin typeface="Arial Narrow" pitchFamily="34" charset="0"/>
              </a:rPr>
              <a:t>)</a:t>
            </a:r>
          </a:p>
          <a:p>
            <a:pPr marL="342900" indent="-342900">
              <a:buFont typeface="+mj-lt"/>
              <a:buAutoNum type="alphaLcPeriod"/>
            </a:pPr>
            <a:r>
              <a:rPr lang="en-US" sz="2000" b="1" u="sng" dirty="0" err="1">
                <a:solidFill>
                  <a:srgbClr val="FF0000"/>
                </a:solidFill>
                <a:latin typeface="Arial Narrow" pitchFamily="34" charset="0"/>
              </a:rPr>
              <a:t>melaksanakan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penilaian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risiko</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terkait</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bahaya</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baru</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dan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perubahan</a:t>
            </a:r>
            <a:endParaRPr lang="en-US" sz="2000" b="1" u="sng" dirty="0">
              <a:solidFill>
                <a:srgbClr val="FF0000"/>
              </a:solidFill>
              <a:latin typeface="Arial Narrow" pitchFamily="34" charset="0"/>
            </a:endParaRPr>
          </a:p>
          <a:p>
            <a:pPr marL="342900" indent="-342900">
              <a:buFont typeface="+mj-lt"/>
              <a:buAutoNum type="alphaLcPeriod"/>
            </a:pPr>
            <a:r>
              <a:rPr lang="en-US" sz="2000" dirty="0" err="1">
                <a:latin typeface="Arial Narrow" pitchFamily="34" charset="0"/>
              </a:rPr>
              <a:t>meninjau</a:t>
            </a:r>
            <a:r>
              <a:rPr lang="en-US" sz="2000" dirty="0">
                <a:latin typeface="Arial Narrow" pitchFamily="34" charset="0"/>
              </a:rPr>
              <a:t> </a:t>
            </a:r>
            <a:r>
              <a:rPr lang="en-US" sz="2000" dirty="0" err="1">
                <a:latin typeface="Arial Narrow" pitchFamily="34" charset="0"/>
              </a:rPr>
              <a:t>efektivitas</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yang </a:t>
            </a:r>
            <a:r>
              <a:rPr lang="en-US" sz="2000" dirty="0" err="1">
                <a:latin typeface="Arial Narrow" pitchFamily="34" charset="0"/>
              </a:rPr>
              <a:t>diambil</a:t>
            </a:r>
            <a:endParaRPr lang="en-US" sz="2000" dirty="0">
              <a:latin typeface="Arial Narrow" pitchFamily="34" charset="0"/>
            </a:endParaRPr>
          </a:p>
          <a:p>
            <a:pPr marL="342900" indent="-342900">
              <a:buFont typeface="+mj-lt"/>
              <a:buAutoNum type="alphaLcPeriod"/>
            </a:pPr>
            <a:r>
              <a:rPr lang="en-US" sz="2000" dirty="0" err="1">
                <a:latin typeface="Arial Narrow" pitchFamily="34" charset="0"/>
              </a:rPr>
              <a:t>melaksanakan</a:t>
            </a:r>
            <a:r>
              <a:rPr lang="en-US" sz="2000" dirty="0">
                <a:latin typeface="Arial Narrow" pitchFamily="34" charset="0"/>
              </a:rPr>
              <a:t> </a:t>
            </a:r>
            <a:r>
              <a:rPr lang="en-US" sz="2000" dirty="0" err="1">
                <a:latin typeface="Arial Narrow" pitchFamily="34" charset="0"/>
              </a:rPr>
              <a:t>perubahan</a:t>
            </a:r>
            <a:r>
              <a:rPr lang="en-US" sz="2000" dirty="0">
                <a:latin typeface="Arial Narrow" pitchFamily="34" charset="0"/>
              </a:rPr>
              <a:t> </a:t>
            </a:r>
            <a:r>
              <a:rPr lang="en-US" sz="2000" dirty="0" err="1">
                <a:latin typeface="Arial Narrow" pitchFamily="34" charset="0"/>
              </a:rPr>
              <a:t>sistem</a:t>
            </a:r>
            <a:r>
              <a:rPr lang="en-US" sz="2000" dirty="0">
                <a:latin typeface="Arial Narrow" pitchFamily="34" charset="0"/>
              </a:rPr>
              <a:t> </a:t>
            </a:r>
            <a:r>
              <a:rPr lang="en-US" sz="2000" dirty="0" err="1">
                <a:latin typeface="Arial Narrow" pitchFamily="34" charset="0"/>
              </a:rPr>
              <a:t>manajemen</a:t>
            </a:r>
            <a:r>
              <a:rPr lang="en-US" sz="2000" dirty="0">
                <a:latin typeface="Arial Narrow" pitchFamily="34" charset="0"/>
              </a:rPr>
              <a:t> K3L</a:t>
            </a:r>
          </a:p>
        </p:txBody>
      </p:sp>
      <p:sp>
        <p:nvSpPr>
          <p:cNvPr id="3" name="Slide Number Placeholder 2">
            <a:extLst>
              <a:ext uri="{FF2B5EF4-FFF2-40B4-BE49-F238E27FC236}">
                <a16:creationId xmlns:a16="http://schemas.microsoft.com/office/drawing/2014/main" id="{7FA60890-C0E0-4E5F-91E2-9C9D0832669D}"/>
              </a:ext>
            </a:extLst>
          </p:cNvPr>
          <p:cNvSpPr>
            <a:spLocks noGrp="1"/>
          </p:cNvSpPr>
          <p:nvPr>
            <p:ph type="sldNum" sz="quarter" idx="12"/>
          </p:nvPr>
        </p:nvSpPr>
        <p:spPr/>
        <p:txBody>
          <a:bodyPr/>
          <a:lstStyle/>
          <a:p>
            <a:pPr>
              <a:defRPr/>
            </a:pPr>
            <a:fld id="{2E3D3CF9-A8F0-446F-8AA4-23D2A19D86A0}" type="slidenum">
              <a:rPr lang="en-US" smtClean="0"/>
              <a:pPr>
                <a:defRPr/>
              </a:pPr>
              <a:t>102</a:t>
            </a:fld>
            <a:endParaRPr lang="en-US"/>
          </a:p>
        </p:txBody>
      </p:sp>
      <p:sp>
        <p:nvSpPr>
          <p:cNvPr id="2" name="Footer Placeholder 1">
            <a:extLst>
              <a:ext uri="{FF2B5EF4-FFF2-40B4-BE49-F238E27FC236}">
                <a16:creationId xmlns:a16="http://schemas.microsoft.com/office/drawing/2014/main" id="{B3E50D92-D2F8-4D5E-A407-3B11638E671B}"/>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20" name="Title 1">
            <a:extLst>
              <a:ext uri="{FF2B5EF4-FFF2-40B4-BE49-F238E27FC236}">
                <a16:creationId xmlns:a16="http://schemas.microsoft.com/office/drawing/2014/main" id="{9D4307CF-09D6-4A07-84E7-F2CF0700FBF1}"/>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10654008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06706" y="840769"/>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Identifikasi</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cxnSp>
        <p:nvCxnSpPr>
          <p:cNvPr id="10" name="Straight Arrow Connector 9"/>
          <p:cNvCxnSpPr>
            <a:stCxn id="9" idx="2"/>
          </p:cNvCxnSpPr>
          <p:nvPr/>
        </p:nvCxnSpPr>
        <p:spPr>
          <a:xfrm>
            <a:off x="2967918" y="1329713"/>
            <a:ext cx="0" cy="291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06706" y="2561678"/>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Analisa</a:t>
            </a:r>
            <a:r>
              <a:rPr lang="en-US" sz="1662" dirty="0">
                <a:solidFill>
                  <a:schemeClr val="tx1"/>
                </a:solidFill>
                <a:latin typeface="Arial Narrow" pitchFamily="34" charset="0"/>
              </a:rPr>
              <a:t> </a:t>
            </a:r>
            <a:r>
              <a:rPr lang="en-US" sz="1662" dirty="0" err="1">
                <a:solidFill>
                  <a:schemeClr val="tx1"/>
                </a:solidFill>
                <a:latin typeface="Arial Narrow" pitchFamily="34" charset="0"/>
              </a:rPr>
              <a:t>penyebab</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sp>
        <p:nvSpPr>
          <p:cNvPr id="17" name="Rectangle 16"/>
          <p:cNvSpPr/>
          <p:nvPr/>
        </p:nvSpPr>
        <p:spPr>
          <a:xfrm>
            <a:off x="1406706" y="3317318"/>
            <a:ext cx="3122423" cy="87093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Identifikasi</a:t>
            </a:r>
            <a:r>
              <a:rPr lang="en-US" sz="1662" dirty="0">
                <a:solidFill>
                  <a:srgbClr val="000000"/>
                </a:solidFill>
                <a:latin typeface="Arial Narrow" pitchFamily="34" charset="0"/>
                <a:ea typeface="Tahoma" pitchFamily="34" charset="0"/>
                <a:cs typeface="Tahoma" pitchFamily="34" charset="0"/>
              </a:rPr>
              <a:t> proses </a:t>
            </a:r>
            <a:r>
              <a:rPr lang="en-US" sz="1662" dirty="0" err="1">
                <a:solidFill>
                  <a:srgbClr val="000000"/>
                </a:solidFill>
                <a:latin typeface="Arial Narrow" pitchFamily="34" charset="0"/>
                <a:ea typeface="Tahoma" pitchFamily="34" charset="0"/>
                <a:cs typeface="Tahoma" pitchFamily="34" charset="0"/>
              </a:rPr>
              <a:t>sejenis</a:t>
            </a:r>
            <a:r>
              <a:rPr lang="en-US" sz="1662" dirty="0">
                <a:solidFill>
                  <a:srgbClr val="000000"/>
                </a:solidFill>
                <a:latin typeface="Arial Narrow" pitchFamily="34" charset="0"/>
                <a:ea typeface="Tahoma" pitchFamily="34" charset="0"/>
                <a:cs typeface="Tahoma" pitchFamily="34" charset="0"/>
              </a:rPr>
              <a:t> yang </a:t>
            </a:r>
            <a:r>
              <a:rPr lang="en-US" sz="1662" dirty="0" err="1">
                <a:solidFill>
                  <a:srgbClr val="000000"/>
                </a:solidFill>
                <a:latin typeface="Arial Narrow" pitchFamily="34" charset="0"/>
                <a:ea typeface="Tahoma" pitchFamily="34" charset="0"/>
                <a:cs typeface="Tahoma" pitchFamily="34" charset="0"/>
              </a:rPr>
              <a:t>memungkinkan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terjadi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ketidaksesuaian</a:t>
            </a:r>
            <a:endParaRPr lang="en-US" sz="1662" dirty="0">
              <a:latin typeface="Arial Narrow" pitchFamily="34" charset="0"/>
              <a:ea typeface="Tahoma" pitchFamily="34" charset="0"/>
              <a:cs typeface="Tahoma" pitchFamily="34" charset="0"/>
            </a:endParaRPr>
          </a:p>
        </p:txBody>
      </p:sp>
      <p:sp>
        <p:nvSpPr>
          <p:cNvPr id="18" name="Rectangle 17"/>
          <p:cNvSpPr/>
          <p:nvPr/>
        </p:nvSpPr>
        <p:spPr>
          <a:xfrm>
            <a:off x="1406706" y="4454944"/>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Menetapkan</a:t>
            </a:r>
            <a:r>
              <a:rPr lang="en-US" sz="1662" dirty="0">
                <a:solidFill>
                  <a:srgbClr val="000000"/>
                </a:solidFill>
                <a:latin typeface="Arial Narrow" pitchFamily="34" charset="0"/>
                <a:ea typeface="Tahoma" pitchFamily="34" charset="0"/>
                <a:cs typeface="Tahoma" pitchFamily="34" charset="0"/>
              </a:rPr>
              <a:t> &amp; </a:t>
            </a:r>
            <a:r>
              <a:rPr lang="en-US" sz="1662" dirty="0" err="1">
                <a:solidFill>
                  <a:srgbClr val="000000"/>
                </a:solidFill>
                <a:latin typeface="Arial Narrow" pitchFamily="34" charset="0"/>
                <a:ea typeface="Tahoma" pitchFamily="34" charset="0"/>
                <a:cs typeface="Tahoma" pitchFamily="34" charset="0"/>
              </a:rPr>
              <a:t>melaksanakan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tindakan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korektif</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2967918" y="2230416"/>
            <a:ext cx="0" cy="33126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406706" y="1631719"/>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Reaksi</a:t>
            </a:r>
            <a:r>
              <a:rPr lang="en-US" sz="1662" dirty="0">
                <a:solidFill>
                  <a:schemeClr val="tx1"/>
                </a:solidFill>
                <a:latin typeface="Arial Narrow" pitchFamily="34" charset="0"/>
              </a:rPr>
              <a:t> </a:t>
            </a:r>
            <a:r>
              <a:rPr lang="en-US" sz="1662" dirty="0" err="1">
                <a:solidFill>
                  <a:schemeClr val="tx1"/>
                </a:solidFill>
                <a:latin typeface="Arial Narrow" pitchFamily="34" charset="0"/>
              </a:rPr>
              <a:t>terhadap</a:t>
            </a:r>
            <a:r>
              <a:rPr lang="en-US" sz="1662" dirty="0">
                <a:solidFill>
                  <a:schemeClr val="tx1"/>
                </a:solidFill>
                <a:latin typeface="Arial Narrow" pitchFamily="34" charset="0"/>
              </a:rPr>
              <a:t> </a:t>
            </a:r>
            <a:r>
              <a:rPr lang="en-US" sz="1662" dirty="0" err="1">
                <a:solidFill>
                  <a:schemeClr val="tx1"/>
                </a:solidFill>
                <a:latin typeface="Arial Narrow" pitchFamily="34" charset="0"/>
              </a:rPr>
              <a:t>dampak</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cxnSp>
        <p:nvCxnSpPr>
          <p:cNvPr id="21" name="Straight Arrow Connector 20"/>
          <p:cNvCxnSpPr>
            <a:stCxn id="13" idx="2"/>
            <a:endCxn id="17" idx="0"/>
          </p:cNvCxnSpPr>
          <p:nvPr/>
        </p:nvCxnSpPr>
        <p:spPr>
          <a:xfrm>
            <a:off x="2967918" y="3050623"/>
            <a:ext cx="0" cy="2666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2"/>
            <a:endCxn id="18" idx="0"/>
          </p:cNvCxnSpPr>
          <p:nvPr/>
        </p:nvCxnSpPr>
        <p:spPr>
          <a:xfrm>
            <a:off x="2967918" y="4188249"/>
            <a:ext cx="0" cy="2666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953976" y="325178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Perubahan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terhadap</a:t>
            </a:r>
            <a:r>
              <a:rPr lang="en-US" sz="1662" dirty="0">
                <a:solidFill>
                  <a:srgbClr val="000000"/>
                </a:solidFill>
                <a:latin typeface="Arial Narrow" pitchFamily="34" charset="0"/>
                <a:ea typeface="Tahoma" pitchFamily="34" charset="0"/>
                <a:cs typeface="Tahoma" pitchFamily="34" charset="0"/>
              </a:rPr>
              <a:t> SMK3L (</a:t>
            </a:r>
            <a:r>
              <a:rPr lang="en-US" sz="1662" dirty="0" err="1">
                <a:solidFill>
                  <a:srgbClr val="000000"/>
                </a:solidFill>
                <a:latin typeface="Arial Narrow" pitchFamily="34" charset="0"/>
                <a:ea typeface="Tahoma" pitchFamily="34" charset="0"/>
                <a:cs typeface="Tahoma" pitchFamily="34" charset="0"/>
              </a:rPr>
              <a:t>standarisasi</a:t>
            </a:r>
            <a:r>
              <a:rPr lang="en-US" sz="1662" dirty="0">
                <a:solidFill>
                  <a:srgbClr val="000000"/>
                </a:solidFill>
                <a:latin typeface="Arial Narrow" pitchFamily="34" charset="0"/>
                <a:ea typeface="Tahoma" pitchFamily="34" charset="0"/>
                <a:cs typeface="Tahoma" pitchFamily="34" charset="0"/>
              </a:rPr>
              <a:t>)</a:t>
            </a:r>
            <a:endParaRPr lang="en-US" sz="1662" dirty="0">
              <a:latin typeface="Arial Narrow" pitchFamily="34" charset="0"/>
              <a:ea typeface="Tahoma" pitchFamily="34" charset="0"/>
              <a:cs typeface="Tahoma" pitchFamily="34" charset="0"/>
            </a:endParaRPr>
          </a:p>
        </p:txBody>
      </p:sp>
      <p:sp>
        <p:nvSpPr>
          <p:cNvPr id="28" name="Flowchart: Decision 27"/>
          <p:cNvSpPr/>
          <p:nvPr/>
        </p:nvSpPr>
        <p:spPr>
          <a:xfrm>
            <a:off x="5336931" y="4295219"/>
            <a:ext cx="2356515" cy="899439"/>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Efektif</a:t>
            </a:r>
            <a:r>
              <a:rPr lang="en-US" sz="1662" dirty="0">
                <a:solidFill>
                  <a:schemeClr val="tx1"/>
                </a:solidFill>
                <a:latin typeface="Arial Narrow" pitchFamily="34" charset="0"/>
              </a:rPr>
              <a:t> ?</a:t>
            </a:r>
          </a:p>
        </p:txBody>
      </p:sp>
      <p:cxnSp>
        <p:nvCxnSpPr>
          <p:cNvPr id="29" name="Straight Arrow Connector 28"/>
          <p:cNvCxnSpPr>
            <a:stCxn id="18" idx="2"/>
            <a:endCxn id="28" idx="2"/>
          </p:cNvCxnSpPr>
          <p:nvPr/>
        </p:nvCxnSpPr>
        <p:spPr>
          <a:xfrm rot="16200000" flipH="1">
            <a:off x="4662046" y="3341516"/>
            <a:ext cx="159013" cy="3547271"/>
          </a:xfrm>
          <a:prstGeom prst="bentConnector3">
            <a:avLst>
              <a:gd name="adj1" fmla="val 232703"/>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0"/>
            <a:endCxn id="27" idx="2"/>
          </p:cNvCxnSpPr>
          <p:nvPr/>
        </p:nvCxnSpPr>
        <p:spPr>
          <a:xfrm flipH="1" flipV="1">
            <a:off x="6515188" y="3832484"/>
            <a:ext cx="1" cy="46273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8" idx="1"/>
            <a:endCxn id="18" idx="3"/>
          </p:cNvCxnSpPr>
          <p:nvPr/>
        </p:nvCxnSpPr>
        <p:spPr>
          <a:xfrm flipH="1">
            <a:off x="4529129" y="4744939"/>
            <a:ext cx="807802" cy="35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953976" y="226480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Laporkan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Tinjauan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Manajemen</a:t>
            </a:r>
            <a:endParaRPr lang="en-US" sz="1662" dirty="0">
              <a:latin typeface="Arial Narrow" pitchFamily="34" charset="0"/>
              <a:ea typeface="Tahoma" pitchFamily="34" charset="0"/>
              <a:cs typeface="Tahoma" pitchFamily="34" charset="0"/>
            </a:endParaRPr>
          </a:p>
        </p:txBody>
      </p:sp>
      <p:cxnSp>
        <p:nvCxnSpPr>
          <p:cNvPr id="63" name="Straight Arrow Connector 62"/>
          <p:cNvCxnSpPr>
            <a:stCxn id="27" idx="0"/>
            <a:endCxn id="62" idx="2"/>
          </p:cNvCxnSpPr>
          <p:nvPr/>
        </p:nvCxnSpPr>
        <p:spPr>
          <a:xfrm flipV="1">
            <a:off x="6515188" y="2845504"/>
            <a:ext cx="0" cy="40627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28343" y="5751349"/>
            <a:ext cx="5279147" cy="83840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a:t>
            </a:r>
          </a:p>
          <a:p>
            <a:pPr marL="263776" indent="-263776">
              <a:buFont typeface="Arial" panose="020B0604020202020204" pitchFamily="34" charset="0"/>
              <a:buChar char="•"/>
            </a:pPr>
            <a:r>
              <a:rPr lang="en-US" sz="1477" dirty="0" err="1">
                <a:solidFill>
                  <a:schemeClr val="tx1"/>
                </a:solidFill>
                <a:latin typeface="Arial Narrow" pitchFamily="34" charset="0"/>
              </a:rPr>
              <a:t>sifat</a:t>
            </a:r>
            <a:r>
              <a:rPr lang="en-US" sz="1477" dirty="0">
                <a:solidFill>
                  <a:schemeClr val="tx1"/>
                </a:solidFill>
                <a:latin typeface="Arial Narrow" pitchFamily="34" charset="0"/>
              </a:rPr>
              <a:t> </a:t>
            </a:r>
            <a:r>
              <a:rPr lang="en-US" sz="1477" dirty="0" err="1">
                <a:solidFill>
                  <a:schemeClr val="tx1"/>
                </a:solidFill>
                <a:latin typeface="Arial Narrow" pitchFamily="34" charset="0"/>
              </a:rPr>
              <a:t>ketidaksesuaian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setiap</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dilakukan</a:t>
            </a:r>
            <a:r>
              <a:rPr lang="en-US" sz="1477" dirty="0">
                <a:solidFill>
                  <a:schemeClr val="tx1"/>
                </a:solidFill>
                <a:latin typeface="Arial Narrow" pitchFamily="34" charset="0"/>
              </a:rPr>
              <a:t> </a:t>
            </a:r>
            <a:r>
              <a:rPr lang="en-US" sz="1477" dirty="0" err="1">
                <a:solidFill>
                  <a:schemeClr val="tx1"/>
                </a:solidFill>
                <a:latin typeface="Arial Narrow" pitchFamily="34" charset="0"/>
              </a:rPr>
              <a:t>berikutnya</a:t>
            </a:r>
            <a:r>
              <a:rPr lang="en-US" sz="1477" dirty="0">
                <a:solidFill>
                  <a:schemeClr val="tx1"/>
                </a:solidFill>
                <a:latin typeface="Arial Narrow" pitchFamily="34" charset="0"/>
              </a:rPr>
              <a:t>;</a:t>
            </a:r>
          </a:p>
          <a:p>
            <a:pPr marL="263776" indent="-263776">
              <a:buFont typeface="Arial" panose="020B0604020202020204" pitchFamily="34" charset="0"/>
              <a:buChar char="•"/>
            </a:pP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 </a:t>
            </a:r>
            <a:r>
              <a:rPr lang="en-US" sz="1477" dirty="0" err="1">
                <a:solidFill>
                  <a:schemeClr val="tx1"/>
                </a:solidFill>
                <a:latin typeface="Arial Narrow" pitchFamily="34" charset="0"/>
              </a:rPr>
              <a:t>setiap</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korektif</a:t>
            </a:r>
            <a:r>
              <a:rPr lang="en-US" sz="1477" dirty="0">
                <a:solidFill>
                  <a:schemeClr val="tx1"/>
                </a:solidFill>
                <a:latin typeface="Arial Narrow" pitchFamily="34" charset="0"/>
              </a:rPr>
              <a:t>..</a:t>
            </a:r>
          </a:p>
        </p:txBody>
      </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6009488" y="4002724"/>
            <a:ext cx="293275" cy="292495"/>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5039233" y="4364747"/>
            <a:ext cx="297698" cy="297016"/>
          </a:xfrm>
          <a:prstGeom prst="rect">
            <a:avLst/>
          </a:prstGeom>
        </p:spPr>
      </p:pic>
      <p:sp>
        <p:nvSpPr>
          <p:cNvPr id="26" name="Rectangle 25"/>
          <p:cNvSpPr/>
          <p:nvPr/>
        </p:nvSpPr>
        <p:spPr>
          <a:xfrm>
            <a:off x="-1551" y="204697"/>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10.2.  </a:t>
            </a:r>
            <a:r>
              <a:rPr lang="en-US" sz="2800" dirty="0" err="1">
                <a:solidFill>
                  <a:schemeClr val="tx1"/>
                </a:solidFill>
                <a:latin typeface="Impact" panose="020B0806030902050204" pitchFamily="34" charset="0"/>
                <a:cs typeface="Arial" panose="020B0604020202020204" pitchFamily="34" charset="0"/>
              </a:rPr>
              <a:t>Ketidaksesuaian</a:t>
            </a:r>
            <a:r>
              <a:rPr lang="en-US" sz="2800" dirty="0">
                <a:solidFill>
                  <a:schemeClr val="tx1"/>
                </a:solidFill>
                <a:latin typeface="Impact" panose="020B0806030902050204" pitchFamily="34" charset="0"/>
                <a:cs typeface="Arial" panose="020B0604020202020204" pitchFamily="34" charset="0"/>
              </a:rPr>
              <a:t> dan </a:t>
            </a:r>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Korektif</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5E9C58C-3B2C-4F8C-9E83-026E39BF1F0B}"/>
              </a:ext>
            </a:extLst>
          </p:cNvPr>
          <p:cNvSpPr>
            <a:spLocks noGrp="1"/>
          </p:cNvSpPr>
          <p:nvPr>
            <p:ph type="sldNum" sz="quarter" idx="12"/>
          </p:nvPr>
        </p:nvSpPr>
        <p:spPr/>
        <p:txBody>
          <a:bodyPr/>
          <a:lstStyle/>
          <a:p>
            <a:pPr>
              <a:defRPr/>
            </a:pPr>
            <a:fld id="{2E3D3CF9-A8F0-446F-8AA4-23D2A19D86A0}" type="slidenum">
              <a:rPr lang="en-US" smtClean="0"/>
              <a:pPr>
                <a:defRPr/>
              </a:pPr>
              <a:t>103</a:t>
            </a:fld>
            <a:endParaRPr lang="en-US"/>
          </a:p>
        </p:txBody>
      </p:sp>
      <p:sp>
        <p:nvSpPr>
          <p:cNvPr id="2" name="Footer Placeholder 1">
            <a:extLst>
              <a:ext uri="{FF2B5EF4-FFF2-40B4-BE49-F238E27FC236}">
                <a16:creationId xmlns:a16="http://schemas.microsoft.com/office/drawing/2014/main" id="{8A73E641-550D-4979-8DEB-4BA75CDF30F0}"/>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24" name="Title 1">
            <a:extLst>
              <a:ext uri="{FF2B5EF4-FFF2-40B4-BE49-F238E27FC236}">
                <a16:creationId xmlns:a16="http://schemas.microsoft.com/office/drawing/2014/main" id="{B93417F0-04A1-4661-A9AE-F133C70566B7}"/>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5879708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5011" y="934388"/>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Terjadi</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10" name="Straight Arrow Connector 9"/>
          <p:cNvCxnSpPr>
            <a:stCxn id="9" idx="2"/>
            <a:endCxn id="20" idx="0"/>
          </p:cNvCxnSpPr>
          <p:nvPr/>
        </p:nvCxnSpPr>
        <p:spPr>
          <a:xfrm>
            <a:off x="1896223" y="1423333"/>
            <a:ext cx="0" cy="27793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5011" y="2609565"/>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Pengendalian</a:t>
            </a:r>
            <a:r>
              <a:rPr lang="en-US" sz="1662" dirty="0">
                <a:solidFill>
                  <a:schemeClr val="tx1"/>
                </a:solidFill>
                <a:latin typeface="Arial Narrow" pitchFamily="34" charset="0"/>
              </a:rPr>
              <a:t> </a:t>
            </a:r>
            <a:r>
              <a:rPr lang="en-US" sz="1662" dirty="0" err="1">
                <a:solidFill>
                  <a:schemeClr val="tx1"/>
                </a:solidFill>
                <a:latin typeface="Arial Narrow" pitchFamily="34" charset="0"/>
              </a:rPr>
              <a:t>dampak</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sp>
        <p:nvSpPr>
          <p:cNvPr id="17" name="Rectangle 16"/>
          <p:cNvSpPr/>
          <p:nvPr/>
        </p:nvSpPr>
        <p:spPr>
          <a:xfrm>
            <a:off x="335011" y="4209940"/>
            <a:ext cx="3122423" cy="515166"/>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Pembentukan</a:t>
            </a:r>
            <a:r>
              <a:rPr lang="en-US" sz="1662" dirty="0">
                <a:solidFill>
                  <a:srgbClr val="000000"/>
                </a:solidFill>
                <a:latin typeface="Arial Narrow" pitchFamily="34" charset="0"/>
                <a:ea typeface="Tahoma" pitchFamily="34" charset="0"/>
                <a:cs typeface="Tahoma" pitchFamily="34" charset="0"/>
              </a:rPr>
              <a:t> Tim </a:t>
            </a:r>
            <a:r>
              <a:rPr lang="en-US" sz="1662" dirty="0" err="1">
                <a:solidFill>
                  <a:srgbClr val="000000"/>
                </a:solidFill>
                <a:latin typeface="Arial Narrow" pitchFamily="34" charset="0"/>
                <a:ea typeface="Tahoma" pitchFamily="34" charset="0"/>
                <a:cs typeface="Tahoma" pitchFamily="34" charset="0"/>
              </a:rPr>
              <a:t>Investigasi</a:t>
            </a:r>
            <a:endParaRPr lang="en-US" sz="1662" dirty="0">
              <a:latin typeface="Arial Narrow" pitchFamily="34" charset="0"/>
              <a:ea typeface="Tahoma" pitchFamily="34" charset="0"/>
              <a:cs typeface="Tahoma" pitchFamily="34" charset="0"/>
            </a:endParaRPr>
          </a:p>
        </p:txBody>
      </p:sp>
      <p:sp>
        <p:nvSpPr>
          <p:cNvPr id="18" name="Rectangle 17"/>
          <p:cNvSpPr/>
          <p:nvPr/>
        </p:nvSpPr>
        <p:spPr>
          <a:xfrm>
            <a:off x="335011" y="504695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Pelaksanaan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Investigasi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Insiden</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1896223" y="2299964"/>
            <a:ext cx="0" cy="30960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35011" y="1701267"/>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Penanganan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21" name="Straight Arrow Connector 20"/>
          <p:cNvCxnSpPr>
            <a:stCxn id="13" idx="2"/>
            <a:endCxn id="61" idx="0"/>
          </p:cNvCxnSpPr>
          <p:nvPr/>
        </p:nvCxnSpPr>
        <p:spPr>
          <a:xfrm>
            <a:off x="1896223" y="3098510"/>
            <a:ext cx="0" cy="260043"/>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2"/>
            <a:endCxn id="18" idx="0"/>
          </p:cNvCxnSpPr>
          <p:nvPr/>
        </p:nvCxnSpPr>
        <p:spPr>
          <a:xfrm>
            <a:off x="1896223" y="4725106"/>
            <a:ext cx="0" cy="321847"/>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10.2.  </a:t>
            </a:r>
            <a:r>
              <a:rPr lang="en-US" sz="2800" dirty="0" err="1">
                <a:solidFill>
                  <a:schemeClr val="tx1"/>
                </a:solidFill>
                <a:latin typeface="Impact" panose="020B0806030902050204" pitchFamily="34" charset="0"/>
                <a:cs typeface="Arial" panose="020B0604020202020204" pitchFamily="34" charset="0"/>
              </a:rPr>
              <a:t>Pelaporan</a:t>
            </a:r>
            <a:r>
              <a:rPr lang="en-US" sz="2800" dirty="0">
                <a:solidFill>
                  <a:schemeClr val="tx1"/>
                </a:solidFill>
                <a:latin typeface="Impact" panose="020B0806030902050204" pitchFamily="34" charset="0"/>
                <a:cs typeface="Arial" panose="020B0604020202020204" pitchFamily="34" charset="0"/>
              </a:rPr>
              <a:t> &amp; </a:t>
            </a:r>
            <a:r>
              <a:rPr lang="en-US" sz="2800" dirty="0" err="1">
                <a:solidFill>
                  <a:schemeClr val="tx1"/>
                </a:solidFill>
                <a:latin typeface="Impact" panose="020B0806030902050204" pitchFamily="34" charset="0"/>
                <a:cs typeface="Arial" panose="020B0604020202020204" pitchFamily="34" charset="0"/>
              </a:rPr>
              <a:t>Investigasi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Insiden</a:t>
            </a:r>
            <a:endParaRPr lang="en-US" sz="2800" dirty="0">
              <a:solidFill>
                <a:schemeClr val="tx1"/>
              </a:solidFill>
              <a:latin typeface="Impact" panose="020B0806030902050204" pitchFamily="34" charset="0"/>
              <a:cs typeface="Arial" panose="020B0604020202020204" pitchFamily="34" charset="0"/>
            </a:endParaRPr>
          </a:p>
        </p:txBody>
      </p:sp>
      <p:sp>
        <p:nvSpPr>
          <p:cNvPr id="50" name="Rectangle 49"/>
          <p:cNvSpPr/>
          <p:nvPr/>
        </p:nvSpPr>
        <p:spPr>
          <a:xfrm>
            <a:off x="3858481" y="1152576"/>
            <a:ext cx="5082992" cy="1626984"/>
          </a:xfrm>
          <a:prstGeom prst="rect">
            <a:avLst/>
          </a:prstGeom>
          <a:ln w="19050">
            <a:solidFill>
              <a:srgbClr val="FF0000"/>
            </a:solidFill>
            <a:prstDash val="dash"/>
          </a:ln>
        </p:spPr>
        <p:txBody>
          <a:bodyPr wrap="square">
            <a:spAutoFit/>
          </a:bodyPr>
          <a:lstStyle/>
          <a:p>
            <a:r>
              <a:rPr lang="en-US" sz="1662" dirty="0" err="1">
                <a:latin typeface="Arial Narrow" pitchFamily="34" charset="0"/>
              </a:rPr>
              <a:t>Ketika</a:t>
            </a:r>
            <a:r>
              <a:rPr lang="en-US" sz="1662" dirty="0">
                <a:latin typeface="Arial Narrow" pitchFamily="34" charset="0"/>
              </a:rPr>
              <a:t>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perlu</a:t>
            </a:r>
            <a:r>
              <a:rPr lang="en-US" sz="1662" dirty="0">
                <a:latin typeface="Arial Narrow" pitchFamily="34" charset="0"/>
              </a:rPr>
              <a:t>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penanganan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dilihat</a:t>
            </a:r>
            <a:r>
              <a:rPr lang="en-US" sz="1662" dirty="0">
                <a:latin typeface="Arial Narrow" pitchFamily="34" charset="0"/>
              </a:rPr>
              <a:t> di Proses </a:t>
            </a:r>
            <a:r>
              <a:rPr lang="en-US" sz="1662" dirty="0" err="1">
                <a:latin typeface="Arial Narrow" pitchFamily="34" charset="0"/>
              </a:rPr>
              <a:t>Kesiagaan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Tanggap</a:t>
            </a:r>
            <a:r>
              <a:rPr lang="en-US" sz="1662" dirty="0">
                <a:latin typeface="Arial Narrow" pitchFamily="34" charset="0"/>
              </a:rPr>
              <a:t> </a:t>
            </a:r>
            <a:r>
              <a:rPr lang="en-US" sz="1662" dirty="0" err="1">
                <a:latin typeface="Arial Narrow" pitchFamily="34" charset="0"/>
              </a:rPr>
              <a:t>Darurat</a:t>
            </a:r>
            <a:endParaRPr lang="en-US" sz="1662" dirty="0">
              <a:latin typeface="Arial Narrow" pitchFamily="34" charset="0"/>
            </a:endParaRPr>
          </a:p>
          <a:p>
            <a:endParaRPr lang="en-US" sz="1662" dirty="0">
              <a:latin typeface="Arial Narrow" pitchFamily="34" charset="0"/>
            </a:endParaRPr>
          </a:p>
          <a:p>
            <a:r>
              <a:rPr lang="en-US" sz="1662" dirty="0" err="1">
                <a:latin typeface="Arial Narrow" pitchFamily="34" charset="0"/>
              </a:rPr>
              <a:t>Kendalikan</a:t>
            </a:r>
            <a:r>
              <a:rPr lang="en-US" sz="1662" dirty="0">
                <a:latin typeface="Arial Narrow" pitchFamily="34" charset="0"/>
              </a:rPr>
              <a:t> </a:t>
            </a:r>
            <a:r>
              <a:rPr lang="en-US" sz="1662" dirty="0" err="1">
                <a:latin typeface="Arial Narrow" pitchFamily="34" charset="0"/>
              </a:rPr>
              <a:t>dampak</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seperti</a:t>
            </a:r>
            <a:r>
              <a:rPr lang="en-US" sz="1662" dirty="0">
                <a:latin typeface="Arial Narrow" pitchFamily="34" charset="0"/>
              </a:rPr>
              <a:t> </a:t>
            </a:r>
            <a:r>
              <a:rPr lang="en-US" sz="1662" dirty="0" err="1">
                <a:latin typeface="Arial Narrow" pitchFamily="34" charset="0"/>
              </a:rPr>
              <a:t>isolasi</a:t>
            </a:r>
            <a:r>
              <a:rPr lang="en-US" sz="1662" dirty="0">
                <a:latin typeface="Arial Narrow" pitchFamily="34" charset="0"/>
              </a:rPr>
              <a:t>, </a:t>
            </a:r>
            <a:r>
              <a:rPr lang="en-US" sz="1662" dirty="0" err="1">
                <a:latin typeface="Arial Narrow" pitchFamily="34" charset="0"/>
              </a:rPr>
              <a:t>blokade</a:t>
            </a:r>
            <a:r>
              <a:rPr lang="en-US" sz="1662" dirty="0">
                <a:latin typeface="Arial Narrow" pitchFamily="34" charset="0"/>
              </a:rPr>
              <a:t>, </a:t>
            </a:r>
            <a:r>
              <a:rPr lang="en-US" sz="1662" dirty="0" err="1">
                <a:latin typeface="Arial Narrow" pitchFamily="34" charset="0"/>
              </a:rPr>
              <a:t>dll</a:t>
            </a:r>
            <a:endParaRPr lang="en-US" sz="1662" dirty="0">
              <a:latin typeface="Arial Narrow" pitchFamily="34" charset="0"/>
            </a:endParaRPr>
          </a:p>
        </p:txBody>
      </p:sp>
      <p:sp>
        <p:nvSpPr>
          <p:cNvPr id="52" name="Rectangle 51"/>
          <p:cNvSpPr/>
          <p:nvPr/>
        </p:nvSpPr>
        <p:spPr>
          <a:xfrm>
            <a:off x="3858481" y="4129047"/>
            <a:ext cx="5082992" cy="603883"/>
          </a:xfrm>
          <a:prstGeom prst="rect">
            <a:avLst/>
          </a:prstGeom>
          <a:ln w="19050">
            <a:solidFill>
              <a:srgbClr val="FF0000"/>
            </a:solidFill>
            <a:prstDash val="dash"/>
          </a:ln>
        </p:spPr>
        <p:txBody>
          <a:bodyPr wrap="square">
            <a:spAutoFit/>
          </a:bodyPr>
          <a:lstStyle/>
          <a:p>
            <a:r>
              <a:rPr lang="en-US" sz="1662" dirty="0" err="1">
                <a:latin typeface="Arial Narrow" pitchFamily="34" charset="0"/>
              </a:rPr>
              <a:t>Membentuk</a:t>
            </a:r>
            <a:r>
              <a:rPr lang="en-US" sz="1662" dirty="0">
                <a:latin typeface="Arial Narrow" pitchFamily="34" charset="0"/>
              </a:rPr>
              <a:t> </a:t>
            </a:r>
            <a:r>
              <a:rPr lang="en-US" sz="1662" dirty="0" err="1">
                <a:latin typeface="Arial Narrow" pitchFamily="34" charset="0"/>
              </a:rPr>
              <a:t>tim</a:t>
            </a:r>
            <a:r>
              <a:rPr lang="en-US" sz="1662" dirty="0">
                <a:latin typeface="Arial Narrow" pitchFamily="34" charset="0"/>
              </a:rPr>
              <a:t>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terdiri</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penanggungjawab</a:t>
            </a:r>
            <a:r>
              <a:rPr lang="en-US" sz="1662" dirty="0">
                <a:latin typeface="Arial Narrow" pitchFamily="34" charset="0"/>
              </a:rPr>
              <a:t> area, </a:t>
            </a:r>
            <a:r>
              <a:rPr lang="en-US" sz="1662" dirty="0" err="1">
                <a:latin typeface="Arial Narrow" pitchFamily="34" charset="0"/>
              </a:rPr>
              <a:t>tenaga</a:t>
            </a:r>
            <a:r>
              <a:rPr lang="en-US" sz="1662" dirty="0">
                <a:latin typeface="Arial Narrow" pitchFamily="34" charset="0"/>
              </a:rPr>
              <a:t> </a:t>
            </a:r>
            <a:r>
              <a:rPr lang="en-US" sz="1662" dirty="0" err="1">
                <a:latin typeface="Arial Narrow" pitchFamily="34" charset="0"/>
              </a:rPr>
              <a:t>ahli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pihak</a:t>
            </a:r>
            <a:r>
              <a:rPr lang="en-US" sz="1662" dirty="0">
                <a:latin typeface="Arial Narrow" pitchFamily="34" charset="0"/>
              </a:rPr>
              <a:t> </a:t>
            </a:r>
            <a:r>
              <a:rPr lang="en-US" sz="1662" dirty="0" err="1">
                <a:latin typeface="Arial Narrow" pitchFamily="34" charset="0"/>
              </a:rPr>
              <a:t>eksternal</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di </a:t>
            </a:r>
            <a:r>
              <a:rPr lang="en-US" sz="1662" dirty="0" err="1">
                <a:latin typeface="Arial Narrow" pitchFamily="34" charset="0"/>
              </a:rPr>
              <a:t>perlukan</a:t>
            </a:r>
            <a:r>
              <a:rPr lang="en-US" sz="1662" dirty="0">
                <a:latin typeface="Arial Narrow" pitchFamily="34" charset="0"/>
              </a:rPr>
              <a:t>.</a:t>
            </a:r>
          </a:p>
        </p:txBody>
      </p:sp>
      <p:sp>
        <p:nvSpPr>
          <p:cNvPr id="53" name="Rectangle 52"/>
          <p:cNvSpPr/>
          <p:nvPr/>
        </p:nvSpPr>
        <p:spPr>
          <a:xfrm>
            <a:off x="3858481" y="5046953"/>
            <a:ext cx="5082992" cy="1371209"/>
          </a:xfrm>
          <a:prstGeom prst="rect">
            <a:avLst/>
          </a:prstGeom>
          <a:ln w="19050">
            <a:solidFill>
              <a:srgbClr val="FF0000"/>
            </a:solidFill>
            <a:prstDash val="dash"/>
          </a:ln>
        </p:spPr>
        <p:txBody>
          <a:bodyPr wrap="square">
            <a:spAutoFit/>
          </a:bodyPr>
          <a:lstStyle/>
          <a:p>
            <a:r>
              <a:rPr lang="en-US" sz="1662" dirty="0" err="1">
                <a:latin typeface="Arial Narrow" pitchFamily="34" charset="0"/>
              </a:rPr>
              <a:t>Pelaksanaan</a:t>
            </a:r>
            <a:r>
              <a:rPr lang="en-US" sz="1662" dirty="0">
                <a:latin typeface="Arial Narrow" pitchFamily="34" charset="0"/>
              </a:rPr>
              <a:t>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cara</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Isolasi</a:t>
            </a:r>
            <a:r>
              <a:rPr lang="en-US" sz="1662" dirty="0">
                <a:latin typeface="Arial Narrow" pitchFamily="34" charset="0"/>
              </a:rPr>
              <a:t> area</a:t>
            </a:r>
          </a:p>
          <a:p>
            <a:pPr marL="285750" indent="-285750">
              <a:buFont typeface="Arial" panose="020B0604020202020204" pitchFamily="34" charset="0"/>
              <a:buChar char="•"/>
            </a:pPr>
            <a:r>
              <a:rPr lang="en-US" sz="1662" dirty="0" err="1">
                <a:latin typeface="Arial Narrow" pitchFamily="34" charset="0"/>
              </a:rPr>
              <a:t>Pengumpulan</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bukti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saksi-saksi</a:t>
            </a:r>
            <a:endParaRPr lang="en-US" sz="1662" dirty="0">
              <a:latin typeface="Arial Narrow" pitchFamily="34" charset="0"/>
            </a:endParaRPr>
          </a:p>
          <a:p>
            <a:pPr marL="285750" indent="-285750">
              <a:buFont typeface="Arial" panose="020B0604020202020204" pitchFamily="34" charset="0"/>
              <a:buChar char="•"/>
            </a:pPr>
            <a:r>
              <a:rPr lang="en-US" sz="1662" dirty="0">
                <a:latin typeface="Arial Narrow" pitchFamily="34" charset="0"/>
              </a:rPr>
              <a:t>Interview </a:t>
            </a:r>
            <a:r>
              <a:rPr lang="en-US" sz="1662" dirty="0" err="1">
                <a:latin typeface="Arial Narrow" pitchFamily="34" charset="0"/>
              </a:rPr>
              <a:t>saksi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Analisa</a:t>
            </a:r>
            <a:r>
              <a:rPr lang="en-US" sz="1662" dirty="0">
                <a:latin typeface="Arial Narrow" pitchFamily="34" charset="0"/>
              </a:rPr>
              <a:t> </a:t>
            </a:r>
            <a:r>
              <a:rPr lang="en-US" sz="1662" dirty="0" err="1">
                <a:latin typeface="Arial Narrow" pitchFamily="34" charset="0"/>
              </a:rPr>
              <a:t>penyebab</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p>
        </p:txBody>
      </p:sp>
      <p:sp>
        <p:nvSpPr>
          <p:cNvPr id="61" name="Rectangle 60"/>
          <p:cNvSpPr/>
          <p:nvPr/>
        </p:nvSpPr>
        <p:spPr>
          <a:xfrm>
            <a:off x="335011" y="3358553"/>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Pelaporan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66" name="Straight Arrow Connector 65"/>
          <p:cNvCxnSpPr>
            <a:stCxn id="61" idx="2"/>
            <a:endCxn id="17" idx="0"/>
          </p:cNvCxnSpPr>
          <p:nvPr/>
        </p:nvCxnSpPr>
        <p:spPr>
          <a:xfrm>
            <a:off x="1896223" y="3847498"/>
            <a:ext cx="0" cy="36244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858481" y="3097723"/>
            <a:ext cx="5082992" cy="603883"/>
          </a:xfrm>
          <a:prstGeom prst="rect">
            <a:avLst/>
          </a:prstGeom>
          <a:ln w="19050">
            <a:solidFill>
              <a:srgbClr val="FF0000"/>
            </a:solidFill>
            <a:prstDash val="dash"/>
          </a:ln>
        </p:spPr>
        <p:txBody>
          <a:bodyPr wrap="square">
            <a:spAutoFit/>
          </a:bodyPr>
          <a:lstStyle/>
          <a:p>
            <a:r>
              <a:rPr lang="en-US" sz="1662" dirty="0" err="1">
                <a:latin typeface="Arial Narrow" pitchFamily="34" charset="0"/>
              </a:rPr>
              <a:t>Melaporkan</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internal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eksternal</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diperlukan</a:t>
            </a:r>
            <a:r>
              <a:rPr lang="en-US" sz="1662" dirty="0">
                <a:latin typeface="Arial Narrow" pitchFamily="34" charset="0"/>
              </a:rPr>
              <a:t>.</a:t>
            </a:r>
          </a:p>
        </p:txBody>
      </p:sp>
      <p:sp>
        <p:nvSpPr>
          <p:cNvPr id="74" name="Rectangle 73"/>
          <p:cNvSpPr/>
          <p:nvPr/>
        </p:nvSpPr>
        <p:spPr>
          <a:xfrm>
            <a:off x="1586169" y="5951890"/>
            <a:ext cx="620105"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a:solidFill>
                  <a:schemeClr val="tx1"/>
                </a:solidFill>
                <a:latin typeface="Arial Narrow" pitchFamily="34" charset="0"/>
              </a:rPr>
              <a:t>A</a:t>
            </a:r>
          </a:p>
        </p:txBody>
      </p:sp>
      <p:cxnSp>
        <p:nvCxnSpPr>
          <p:cNvPr id="75" name="Straight Arrow Connector 74"/>
          <p:cNvCxnSpPr>
            <a:stCxn id="18" idx="2"/>
            <a:endCxn id="74" idx="0"/>
          </p:cNvCxnSpPr>
          <p:nvPr/>
        </p:nvCxnSpPr>
        <p:spPr>
          <a:xfrm flipH="1">
            <a:off x="1896222" y="5627654"/>
            <a:ext cx="1" cy="32423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8" name="Line 25"/>
          <p:cNvSpPr>
            <a:spLocks noChangeShapeType="1"/>
          </p:cNvSpPr>
          <p:nvPr/>
        </p:nvSpPr>
        <p:spPr bwMode="auto">
          <a:xfrm>
            <a:off x="3467012" y="2067990"/>
            <a:ext cx="391469" cy="2857"/>
          </a:xfrm>
          <a:prstGeom prst="line">
            <a:avLst/>
          </a:prstGeom>
          <a:noFill/>
          <a:ln w="76200" cmpd="tri">
            <a:solidFill>
              <a:schemeClr val="tx1"/>
            </a:solidFill>
            <a:round/>
            <a:headEnd/>
            <a:tailEnd type="triangle" w="med" len="med"/>
          </a:ln>
        </p:spPr>
        <p:txBody>
          <a:bodyPr/>
          <a:lstStyle/>
          <a:p>
            <a:endParaRPr lang="en-US"/>
          </a:p>
        </p:txBody>
      </p:sp>
      <p:sp>
        <p:nvSpPr>
          <p:cNvPr id="79" name="Line 25"/>
          <p:cNvSpPr>
            <a:spLocks noChangeShapeType="1"/>
          </p:cNvSpPr>
          <p:nvPr/>
        </p:nvSpPr>
        <p:spPr bwMode="auto">
          <a:xfrm flipV="1">
            <a:off x="3467012" y="2498288"/>
            <a:ext cx="391469" cy="355749"/>
          </a:xfrm>
          <a:prstGeom prst="line">
            <a:avLst/>
          </a:prstGeom>
          <a:noFill/>
          <a:ln w="76200" cmpd="tri">
            <a:solidFill>
              <a:schemeClr val="tx1"/>
            </a:solidFill>
            <a:round/>
            <a:headEnd/>
            <a:tailEnd type="triangle" w="med" len="med"/>
          </a:ln>
        </p:spPr>
        <p:txBody>
          <a:bodyPr/>
          <a:lstStyle/>
          <a:p>
            <a:endParaRPr lang="en-US"/>
          </a:p>
        </p:txBody>
      </p:sp>
      <p:sp>
        <p:nvSpPr>
          <p:cNvPr id="80" name="Line 25"/>
          <p:cNvSpPr>
            <a:spLocks noChangeShapeType="1"/>
          </p:cNvSpPr>
          <p:nvPr/>
        </p:nvSpPr>
        <p:spPr bwMode="auto">
          <a:xfrm flipV="1">
            <a:off x="3467012" y="3305864"/>
            <a:ext cx="391469" cy="355749"/>
          </a:xfrm>
          <a:prstGeom prst="line">
            <a:avLst/>
          </a:prstGeom>
          <a:noFill/>
          <a:ln w="76200" cmpd="tri">
            <a:solidFill>
              <a:schemeClr val="tx1"/>
            </a:solidFill>
            <a:round/>
            <a:headEnd/>
            <a:tailEnd type="triangle" w="med" len="med"/>
          </a:ln>
        </p:spPr>
        <p:txBody>
          <a:bodyPr/>
          <a:lstStyle/>
          <a:p>
            <a:endParaRPr lang="en-US"/>
          </a:p>
        </p:txBody>
      </p:sp>
      <p:sp>
        <p:nvSpPr>
          <p:cNvPr id="81" name="Line 25"/>
          <p:cNvSpPr>
            <a:spLocks noChangeShapeType="1"/>
          </p:cNvSpPr>
          <p:nvPr/>
        </p:nvSpPr>
        <p:spPr bwMode="auto">
          <a:xfrm flipV="1">
            <a:off x="3467012" y="4491317"/>
            <a:ext cx="391469" cy="17864"/>
          </a:xfrm>
          <a:prstGeom prst="line">
            <a:avLst/>
          </a:prstGeom>
          <a:noFill/>
          <a:ln w="76200" cmpd="tri">
            <a:solidFill>
              <a:schemeClr val="tx1"/>
            </a:solidFill>
            <a:round/>
            <a:headEnd/>
            <a:tailEnd type="triangle" w="med" len="med"/>
          </a:ln>
        </p:spPr>
        <p:txBody>
          <a:bodyPr/>
          <a:lstStyle/>
          <a:p>
            <a:endParaRPr lang="en-US"/>
          </a:p>
        </p:txBody>
      </p:sp>
      <p:sp>
        <p:nvSpPr>
          <p:cNvPr id="82" name="Line 25"/>
          <p:cNvSpPr>
            <a:spLocks noChangeShapeType="1"/>
          </p:cNvSpPr>
          <p:nvPr/>
        </p:nvSpPr>
        <p:spPr bwMode="auto">
          <a:xfrm>
            <a:off x="3467012" y="5355166"/>
            <a:ext cx="391469" cy="207467"/>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D254A6DB-A594-4D4D-B5D7-1086147F49DE}"/>
              </a:ext>
            </a:extLst>
          </p:cNvPr>
          <p:cNvSpPr>
            <a:spLocks noGrp="1"/>
          </p:cNvSpPr>
          <p:nvPr>
            <p:ph type="sldNum" sz="quarter" idx="12"/>
          </p:nvPr>
        </p:nvSpPr>
        <p:spPr/>
        <p:txBody>
          <a:bodyPr/>
          <a:lstStyle/>
          <a:p>
            <a:pPr>
              <a:defRPr/>
            </a:pPr>
            <a:fld id="{2E3D3CF9-A8F0-446F-8AA4-23D2A19D86A0}" type="slidenum">
              <a:rPr lang="en-US" smtClean="0"/>
              <a:pPr>
                <a:defRPr/>
              </a:pPr>
              <a:t>104</a:t>
            </a:fld>
            <a:endParaRPr lang="en-US"/>
          </a:p>
        </p:txBody>
      </p:sp>
      <p:sp>
        <p:nvSpPr>
          <p:cNvPr id="2" name="Footer Placeholder 1">
            <a:extLst>
              <a:ext uri="{FF2B5EF4-FFF2-40B4-BE49-F238E27FC236}">
                <a16:creationId xmlns:a16="http://schemas.microsoft.com/office/drawing/2014/main" id="{4D390436-F38C-4A50-A650-A164FDB31807}"/>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27" name="Title 1">
            <a:extLst>
              <a:ext uri="{FF2B5EF4-FFF2-40B4-BE49-F238E27FC236}">
                <a16:creationId xmlns:a16="http://schemas.microsoft.com/office/drawing/2014/main" id="{3A92DA45-FE36-4E9D-B95F-4F7605F03385}"/>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3429484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a:stCxn id="24" idx="2"/>
            <a:endCxn id="20" idx="0"/>
          </p:cNvCxnSpPr>
          <p:nvPr/>
        </p:nvCxnSpPr>
        <p:spPr>
          <a:xfrm>
            <a:off x="2380316" y="1232269"/>
            <a:ext cx="1" cy="39945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9105" y="2561678"/>
            <a:ext cx="3122423" cy="596889"/>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Penetapan</a:t>
            </a:r>
            <a:r>
              <a:rPr lang="en-US" sz="1662" dirty="0">
                <a:solidFill>
                  <a:schemeClr val="tx1"/>
                </a:solidFill>
                <a:latin typeface="Arial Narrow" pitchFamily="34" charset="0"/>
              </a:rPr>
              <a: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pelaksanaan</a:t>
            </a:r>
            <a:r>
              <a:rPr lang="en-US" sz="1662" dirty="0">
                <a:solidFill>
                  <a:schemeClr val="tx1"/>
                </a:solidFill>
                <a:latin typeface="Arial Narrow" pitchFamily="34" charset="0"/>
              </a:rPr>
              <a:t> </a:t>
            </a:r>
            <a:r>
              <a:rPr lang="en-US" sz="1662" dirty="0" err="1">
                <a:solidFill>
                  <a:schemeClr val="tx1"/>
                </a:solidFill>
                <a:latin typeface="Arial Narrow" pitchFamily="34" charset="0"/>
              </a:rPr>
              <a:t>tindakan</a:t>
            </a:r>
            <a:r>
              <a:rPr lang="en-US" sz="1662" dirty="0">
                <a:solidFill>
                  <a:schemeClr val="tx1"/>
                </a:solidFill>
                <a:latin typeface="Arial Narrow" pitchFamily="34" charset="0"/>
              </a:rPr>
              <a:t> </a:t>
            </a:r>
            <a:r>
              <a:rPr lang="en-US" sz="1662" dirty="0" err="1">
                <a:solidFill>
                  <a:schemeClr val="tx1"/>
                </a:solidFill>
                <a:latin typeface="Arial Narrow" pitchFamily="34" charset="0"/>
              </a:rPr>
              <a:t>korektif</a:t>
            </a:r>
            <a:endParaRPr lang="en-US" sz="1662" dirty="0">
              <a:solidFill>
                <a:schemeClr val="tx1"/>
              </a:solidFill>
              <a:latin typeface="Arial Narrow" pitchFamily="34" charset="0"/>
            </a:endParaRPr>
          </a:p>
        </p:txBody>
      </p:sp>
      <p:sp>
        <p:nvSpPr>
          <p:cNvPr id="18" name="Rectangle 17"/>
          <p:cNvSpPr/>
          <p:nvPr/>
        </p:nvSpPr>
        <p:spPr>
          <a:xfrm>
            <a:off x="819105" y="3482742"/>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a:solidFill>
                  <a:srgbClr val="000000"/>
                </a:solidFill>
                <a:latin typeface="Arial Narrow" pitchFamily="34" charset="0"/>
                <a:ea typeface="Tahoma" pitchFamily="34" charset="0"/>
                <a:cs typeface="Tahoma" pitchFamily="34" charset="0"/>
              </a:rPr>
              <a:t>Monitoring </a:t>
            </a:r>
            <a:r>
              <a:rPr lang="en-US" sz="1662" dirty="0" err="1">
                <a:solidFill>
                  <a:srgbClr val="000000"/>
                </a:solidFill>
                <a:latin typeface="Arial Narrow" pitchFamily="34" charset="0"/>
                <a:ea typeface="Tahoma" pitchFamily="34" charset="0"/>
                <a:cs typeface="Tahoma" pitchFamily="34" charset="0"/>
              </a:rPr>
              <a:t>dan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evaluasi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tindakan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korektif</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2380317" y="2230416"/>
            <a:ext cx="0" cy="33126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19105" y="1631719"/>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Identifikasi</a:t>
            </a:r>
            <a:r>
              <a:rPr lang="en-US" sz="1662" dirty="0">
                <a:solidFill>
                  <a:schemeClr val="tx1"/>
                </a:solidFill>
                <a:latin typeface="Arial Narrow" pitchFamily="34" charset="0"/>
              </a:rPr>
              <a:t> </a:t>
            </a:r>
            <a:r>
              <a:rPr lang="en-US" sz="1662" dirty="0" err="1">
                <a:solidFill>
                  <a:schemeClr val="tx1"/>
                </a:solidFill>
                <a:latin typeface="Arial Narrow" pitchFamily="34" charset="0"/>
              </a:rPr>
              <a:t>pada</a:t>
            </a:r>
            <a:r>
              <a:rPr lang="en-US" sz="1662" dirty="0">
                <a:solidFill>
                  <a:schemeClr val="tx1"/>
                </a:solidFill>
                <a:latin typeface="Arial Narrow" pitchFamily="34" charset="0"/>
              </a:rPr>
              <a:t> proses / area </a:t>
            </a:r>
            <a:r>
              <a:rPr lang="en-US" sz="1662" dirty="0" err="1">
                <a:solidFill>
                  <a:schemeClr val="tx1"/>
                </a:solidFill>
                <a:latin typeface="Arial Narrow" pitchFamily="34" charset="0"/>
              </a:rPr>
              <a:t>sejenis</a:t>
            </a:r>
            <a:r>
              <a:rPr lang="en-US" sz="1662" dirty="0">
                <a:solidFill>
                  <a:schemeClr val="tx1"/>
                </a:solidFill>
                <a:latin typeface="Arial Narrow" pitchFamily="34" charset="0"/>
              </a:rPr>
              <a:t> </a:t>
            </a:r>
            <a:r>
              <a:rPr lang="en-US" sz="1662" dirty="0" err="1">
                <a:solidFill>
                  <a:schemeClr val="tx1"/>
                </a:solidFill>
                <a:latin typeface="Arial Narrow" pitchFamily="34" charset="0"/>
              </a:rPr>
              <a:t>dengan</a:t>
            </a:r>
            <a:r>
              <a:rPr lang="en-US" sz="1662" dirty="0">
                <a:solidFill>
                  <a:schemeClr val="tx1"/>
                </a:solidFill>
                <a:latin typeface="Arial Narrow" pitchFamily="34" charset="0"/>
              </a:rPr>
              <a:t> </a:t>
            </a:r>
            <a:r>
              <a:rPr lang="en-US" sz="1662" dirty="0" err="1">
                <a:solidFill>
                  <a:schemeClr val="tx1"/>
                </a:solidFill>
                <a:latin typeface="Arial Narrow" pitchFamily="34" charset="0"/>
              </a:rPr>
              <a:t>pertimbangan</a:t>
            </a:r>
            <a:r>
              <a:rPr lang="en-US" sz="1662" dirty="0">
                <a:solidFill>
                  <a:schemeClr val="tx1"/>
                </a:solidFill>
                <a:latin typeface="Arial Narrow" pitchFamily="34" charset="0"/>
              </a:rPr>
              <a:t> HIRA / IAD</a:t>
            </a:r>
          </a:p>
        </p:txBody>
      </p:sp>
      <p:cxnSp>
        <p:nvCxnSpPr>
          <p:cNvPr id="23" name="Straight Arrow Connector 22"/>
          <p:cNvCxnSpPr>
            <a:stCxn id="13" idx="2"/>
            <a:endCxn id="18" idx="0"/>
          </p:cNvCxnSpPr>
          <p:nvPr/>
        </p:nvCxnSpPr>
        <p:spPr>
          <a:xfrm>
            <a:off x="2380317" y="3158567"/>
            <a:ext cx="0" cy="32417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19103" y="5239734"/>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Perubahan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terhadap</a:t>
            </a:r>
            <a:r>
              <a:rPr lang="en-US" sz="1662" dirty="0">
                <a:solidFill>
                  <a:srgbClr val="000000"/>
                </a:solidFill>
                <a:latin typeface="Arial Narrow" pitchFamily="34" charset="0"/>
                <a:ea typeface="Tahoma" pitchFamily="34" charset="0"/>
                <a:cs typeface="Tahoma" pitchFamily="34" charset="0"/>
              </a:rPr>
              <a:t> SMK3L (</a:t>
            </a:r>
            <a:r>
              <a:rPr lang="en-US" sz="1662" dirty="0" err="1">
                <a:solidFill>
                  <a:srgbClr val="000000"/>
                </a:solidFill>
                <a:latin typeface="Arial Narrow" pitchFamily="34" charset="0"/>
                <a:ea typeface="Tahoma" pitchFamily="34" charset="0"/>
                <a:cs typeface="Tahoma" pitchFamily="34" charset="0"/>
              </a:rPr>
              <a:t>standarisasi</a:t>
            </a:r>
            <a:r>
              <a:rPr lang="en-US" sz="1662" dirty="0">
                <a:solidFill>
                  <a:srgbClr val="000000"/>
                </a:solidFill>
                <a:latin typeface="Arial Narrow" pitchFamily="34" charset="0"/>
                <a:ea typeface="Tahoma" pitchFamily="34" charset="0"/>
                <a:cs typeface="Tahoma" pitchFamily="34" charset="0"/>
              </a:rPr>
              <a:t>)</a:t>
            </a:r>
            <a:endParaRPr lang="en-US" sz="1662" dirty="0">
              <a:latin typeface="Arial Narrow" pitchFamily="34" charset="0"/>
              <a:ea typeface="Tahoma" pitchFamily="34" charset="0"/>
              <a:cs typeface="Tahoma" pitchFamily="34" charset="0"/>
            </a:endParaRPr>
          </a:p>
        </p:txBody>
      </p:sp>
      <p:sp>
        <p:nvSpPr>
          <p:cNvPr id="28" name="Flowchart: Decision 27"/>
          <p:cNvSpPr/>
          <p:nvPr/>
        </p:nvSpPr>
        <p:spPr>
          <a:xfrm>
            <a:off x="1202057" y="4339185"/>
            <a:ext cx="2356515" cy="639693"/>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Efektif</a:t>
            </a:r>
            <a:r>
              <a:rPr lang="en-US" sz="1662" dirty="0">
                <a:solidFill>
                  <a:schemeClr val="tx1"/>
                </a:solidFill>
                <a:latin typeface="Arial Narrow" pitchFamily="34" charset="0"/>
              </a:rPr>
              <a:t> ?</a:t>
            </a:r>
          </a:p>
        </p:txBody>
      </p:sp>
      <p:cxnSp>
        <p:nvCxnSpPr>
          <p:cNvPr id="29" name="Straight Arrow Connector 28"/>
          <p:cNvCxnSpPr>
            <a:stCxn id="28" idx="1"/>
            <a:endCxn id="13" idx="1"/>
          </p:cNvCxnSpPr>
          <p:nvPr/>
        </p:nvCxnSpPr>
        <p:spPr>
          <a:xfrm rot="10800000">
            <a:off x="819105" y="2860124"/>
            <a:ext cx="382952" cy="1798909"/>
          </a:xfrm>
          <a:prstGeom prst="bentConnector3">
            <a:avLst>
              <a:gd name="adj1" fmla="val 159694"/>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2"/>
            <a:endCxn id="27" idx="0"/>
          </p:cNvCxnSpPr>
          <p:nvPr/>
        </p:nvCxnSpPr>
        <p:spPr>
          <a:xfrm>
            <a:off x="2380315" y="4978878"/>
            <a:ext cx="0" cy="26085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19103" y="6016128"/>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Laporkan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Tinjauan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Manajemen</a:t>
            </a:r>
            <a:endParaRPr lang="en-US" sz="1662" dirty="0">
              <a:latin typeface="Arial Narrow" pitchFamily="34" charset="0"/>
              <a:ea typeface="Tahoma" pitchFamily="34" charset="0"/>
              <a:cs typeface="Tahoma" pitchFamily="34" charset="0"/>
            </a:endParaRPr>
          </a:p>
        </p:txBody>
      </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2616630" y="4947239"/>
            <a:ext cx="293275" cy="292495"/>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819103" y="4239110"/>
            <a:ext cx="297698" cy="297016"/>
          </a:xfrm>
          <a:prstGeom prst="rect">
            <a:avLst/>
          </a:prstGeom>
        </p:spPr>
      </p:pic>
      <p:sp>
        <p:nvSpPr>
          <p:cNvPr id="24" name="Rectangle 23"/>
          <p:cNvSpPr/>
          <p:nvPr/>
        </p:nvSpPr>
        <p:spPr>
          <a:xfrm>
            <a:off x="2070263" y="743324"/>
            <a:ext cx="620105"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a:solidFill>
                  <a:schemeClr val="tx1"/>
                </a:solidFill>
                <a:latin typeface="Arial Narrow" pitchFamily="34" charset="0"/>
              </a:rPr>
              <a:t>A</a:t>
            </a:r>
          </a:p>
        </p:txBody>
      </p:sp>
      <p:cxnSp>
        <p:nvCxnSpPr>
          <p:cNvPr id="30" name="Straight Arrow Connector 29"/>
          <p:cNvCxnSpPr>
            <a:stCxn id="18" idx="2"/>
            <a:endCxn id="28" idx="0"/>
          </p:cNvCxnSpPr>
          <p:nvPr/>
        </p:nvCxnSpPr>
        <p:spPr>
          <a:xfrm flipH="1">
            <a:off x="2380315" y="4063443"/>
            <a:ext cx="2" cy="27574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2"/>
            <a:endCxn id="62" idx="0"/>
          </p:cNvCxnSpPr>
          <p:nvPr/>
        </p:nvCxnSpPr>
        <p:spPr>
          <a:xfrm>
            <a:off x="2380315" y="5820435"/>
            <a:ext cx="0" cy="195693"/>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625788" y="1626533"/>
            <a:ext cx="4437530" cy="859659"/>
          </a:xfrm>
          <a:prstGeom prst="rect">
            <a:avLst/>
          </a:prstGeom>
          <a:ln w="19050">
            <a:solidFill>
              <a:srgbClr val="FF0000"/>
            </a:solidFill>
            <a:prstDash val="dash"/>
          </a:ln>
        </p:spPr>
        <p:txBody>
          <a:bodyPr wrap="square">
            <a:spAutoFit/>
          </a:bodyPr>
          <a:lstStyle/>
          <a:p>
            <a:r>
              <a:rPr lang="en-US" sz="1662" dirty="0" err="1">
                <a:latin typeface="Arial Narrow" pitchFamily="34" charset="0"/>
              </a:rPr>
              <a:t>Identifikasi</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a:t>
            </a:r>
            <a:r>
              <a:rPr lang="en-US" sz="1662" dirty="0" err="1">
                <a:latin typeface="Arial Narrow" pitchFamily="34" charset="0"/>
              </a:rPr>
              <a:t>aktivitas</a:t>
            </a:r>
            <a:r>
              <a:rPr lang="en-US" sz="1662" dirty="0">
                <a:latin typeface="Arial Narrow" pitchFamily="34" charset="0"/>
              </a:rPr>
              <a:t> / proses / area yang </a:t>
            </a:r>
            <a:r>
              <a:rPr lang="en-US" sz="1662" dirty="0" err="1">
                <a:latin typeface="Arial Narrow" pitchFamily="34" charset="0"/>
              </a:rPr>
              <a:t>sejenis</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pertimbangan</a:t>
            </a:r>
            <a:r>
              <a:rPr lang="en-US" sz="1662" dirty="0">
                <a:latin typeface="Arial Narrow" pitchFamily="34" charset="0"/>
              </a:rPr>
              <a:t> risk assessment yang </a:t>
            </a:r>
            <a:r>
              <a:rPr lang="en-US" sz="1662" dirty="0" err="1">
                <a:latin typeface="Arial Narrow" pitchFamily="34" charset="0"/>
              </a:rPr>
              <a:t>sudah</a:t>
            </a:r>
            <a:r>
              <a:rPr lang="en-US" sz="1662" dirty="0">
                <a:latin typeface="Arial Narrow" pitchFamily="34" charset="0"/>
              </a:rPr>
              <a:t> </a:t>
            </a:r>
            <a:r>
              <a:rPr lang="en-US" sz="1662" dirty="0" err="1">
                <a:latin typeface="Arial Narrow" pitchFamily="34" charset="0"/>
              </a:rPr>
              <a:t>ada</a:t>
            </a:r>
            <a:r>
              <a:rPr lang="en-US" sz="1662" dirty="0">
                <a:latin typeface="Arial Narrow" pitchFamily="34" charset="0"/>
              </a:rPr>
              <a:t>.</a:t>
            </a:r>
          </a:p>
        </p:txBody>
      </p:sp>
      <p:sp>
        <p:nvSpPr>
          <p:cNvPr id="49" name="Rectangle 48"/>
          <p:cNvSpPr/>
          <p:nvPr/>
        </p:nvSpPr>
        <p:spPr>
          <a:xfrm>
            <a:off x="4643076" y="2682572"/>
            <a:ext cx="4437530" cy="2138534"/>
          </a:xfrm>
          <a:prstGeom prst="rect">
            <a:avLst/>
          </a:prstGeom>
          <a:ln w="19050">
            <a:solidFill>
              <a:srgbClr val="FF0000"/>
            </a:solidFill>
            <a:prstDash val="dash"/>
          </a:ln>
        </p:spPr>
        <p:txBody>
          <a:bodyPr wrap="square">
            <a:spAutoFit/>
          </a:bodyPr>
          <a:lstStyle/>
          <a:p>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dibutuhkan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melaksanakannya</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diperuntukkan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aktivitas</a:t>
            </a:r>
            <a:r>
              <a:rPr lang="en-US" sz="1662" dirty="0">
                <a:latin typeface="Arial Narrow" pitchFamily="34" charset="0"/>
              </a:rPr>
              <a:t> / proses / area yang </a:t>
            </a:r>
            <a:r>
              <a:rPr lang="en-US" sz="1662" dirty="0" err="1">
                <a:latin typeface="Arial Narrow" pitchFamily="34" charset="0"/>
              </a:rPr>
              <a:t>sejenis</a:t>
            </a:r>
            <a:r>
              <a:rPr lang="en-US" sz="1662" dirty="0">
                <a:latin typeface="Arial Narrow" pitchFamily="34" charset="0"/>
              </a:rPr>
              <a:t>.</a:t>
            </a:r>
          </a:p>
          <a:p>
            <a:endParaRPr lang="en-US" sz="1662" dirty="0">
              <a:latin typeface="Arial Narrow" pitchFamily="34" charset="0"/>
            </a:endParaRPr>
          </a:p>
          <a:p>
            <a:r>
              <a:rPr lang="en-US" sz="1662" dirty="0" err="1">
                <a:latin typeface="Arial Narrow" pitchFamily="34" charset="0"/>
              </a:rPr>
              <a:t>Pantau</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evaluasi</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diperlukan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ditambahkan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a:t>
            </a:r>
            <a:r>
              <a:rPr lang="en-US" sz="1662" dirty="0" err="1">
                <a:latin typeface="Arial Narrow" pitchFamily="34" charset="0"/>
              </a:rPr>
              <a:t>lainnya</a:t>
            </a:r>
            <a:r>
              <a:rPr lang="en-US" sz="1662" dirty="0">
                <a:latin typeface="Arial Narrow" pitchFamily="34" charset="0"/>
              </a:rPr>
              <a:t>.</a:t>
            </a:r>
          </a:p>
        </p:txBody>
      </p:sp>
      <p:sp>
        <p:nvSpPr>
          <p:cNvPr id="50" name="Rectangle 49"/>
          <p:cNvSpPr/>
          <p:nvPr/>
        </p:nvSpPr>
        <p:spPr>
          <a:xfrm>
            <a:off x="4625788" y="5017486"/>
            <a:ext cx="4437530" cy="1626984"/>
          </a:xfrm>
          <a:prstGeom prst="rect">
            <a:avLst/>
          </a:prstGeom>
          <a:ln w="19050">
            <a:solidFill>
              <a:srgbClr val="FF0000"/>
            </a:solidFill>
            <a:prstDash val="dash"/>
          </a:ln>
        </p:spPr>
        <p:txBody>
          <a:bodyPr wrap="square">
            <a:spAutoFit/>
          </a:bodyPr>
          <a:lstStyle/>
          <a:p>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sudah</a:t>
            </a:r>
            <a:r>
              <a:rPr lang="en-US" sz="1662" dirty="0">
                <a:latin typeface="Arial Narrow" pitchFamily="34" charset="0"/>
              </a:rPr>
              <a:t> </a:t>
            </a:r>
            <a:r>
              <a:rPr lang="en-US" sz="1662" dirty="0" err="1">
                <a:latin typeface="Arial Narrow" pitchFamily="34" charset="0"/>
              </a:rPr>
              <a:t>efektif</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ditetapkan</a:t>
            </a:r>
            <a:r>
              <a:rPr lang="en-US" sz="1662" dirty="0">
                <a:latin typeface="Arial Narrow" pitchFamily="34" charset="0"/>
              </a:rPr>
              <a:t> </a:t>
            </a:r>
            <a:r>
              <a:rPr lang="en-US" sz="1662" dirty="0" err="1">
                <a:latin typeface="Arial Narrow" pitchFamily="34" charset="0"/>
              </a:rPr>
              <a:t>sebagai</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a:t>
            </a:r>
            <a:r>
              <a:rPr lang="en-US" sz="1662" dirty="0" err="1">
                <a:latin typeface="Arial Narrow" pitchFamily="34" charset="0"/>
              </a:rPr>
              <a:t>operasional</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melaukan</a:t>
            </a:r>
            <a:r>
              <a:rPr lang="en-US" sz="1662" dirty="0">
                <a:latin typeface="Arial Narrow" pitchFamily="34" charset="0"/>
              </a:rPr>
              <a:t> </a:t>
            </a:r>
            <a:r>
              <a:rPr lang="en-US" sz="1662" dirty="0" err="1">
                <a:latin typeface="Arial Narrow" pitchFamily="34" charset="0"/>
              </a:rPr>
              <a:t>penilaian</a:t>
            </a:r>
            <a:r>
              <a:rPr lang="en-US" sz="1662" dirty="0">
                <a:latin typeface="Arial Narrow" pitchFamily="34" charset="0"/>
              </a:rPr>
              <a:t> </a:t>
            </a:r>
            <a:r>
              <a:rPr lang="en-US" sz="1662" dirty="0" err="1">
                <a:latin typeface="Arial Narrow" pitchFamily="34" charset="0"/>
              </a:rPr>
              <a:t>ulang</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risiko</a:t>
            </a:r>
            <a:r>
              <a:rPr lang="en-US" sz="1662" dirty="0">
                <a:latin typeface="Arial Narrow" pitchFamily="34" charset="0"/>
              </a:rPr>
              <a:t>.</a:t>
            </a:r>
          </a:p>
          <a:p>
            <a:endParaRPr lang="en-US" sz="1662" dirty="0">
              <a:latin typeface="Arial Narrow" pitchFamily="34" charset="0"/>
            </a:endParaRPr>
          </a:p>
          <a:p>
            <a:r>
              <a:rPr lang="en-US" sz="1662" dirty="0" err="1">
                <a:latin typeface="Arial Narrow" pitchFamily="34" charset="0"/>
              </a:rPr>
              <a:t>Laporkan</a:t>
            </a:r>
            <a:r>
              <a:rPr lang="en-US" sz="1662" dirty="0">
                <a:latin typeface="Arial Narrow" pitchFamily="34" charset="0"/>
              </a:rPr>
              <a:t> status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a:t>
            </a:r>
            <a:r>
              <a:rPr lang="en-US" sz="1662" dirty="0" err="1">
                <a:latin typeface="Arial Narrow" pitchFamily="34" charset="0"/>
              </a:rPr>
              <a:t>puncak</a:t>
            </a:r>
            <a:endParaRPr lang="en-US" sz="1662" dirty="0">
              <a:latin typeface="Arial Narrow" pitchFamily="34" charset="0"/>
            </a:endParaRPr>
          </a:p>
        </p:txBody>
      </p:sp>
      <p:sp>
        <p:nvSpPr>
          <p:cNvPr id="51" name="Line 25"/>
          <p:cNvSpPr>
            <a:spLocks noChangeShapeType="1"/>
          </p:cNvSpPr>
          <p:nvPr/>
        </p:nvSpPr>
        <p:spPr bwMode="auto">
          <a:xfrm>
            <a:off x="3978088" y="1966891"/>
            <a:ext cx="647700" cy="9827"/>
          </a:xfrm>
          <a:prstGeom prst="line">
            <a:avLst/>
          </a:prstGeom>
          <a:noFill/>
          <a:ln w="76200" cmpd="tri">
            <a:solidFill>
              <a:schemeClr val="tx1"/>
            </a:solidFill>
            <a:round/>
            <a:headEnd/>
            <a:tailEnd type="triangle" w="med" len="med"/>
          </a:ln>
        </p:spPr>
        <p:txBody>
          <a:bodyPr/>
          <a:lstStyle/>
          <a:p>
            <a:endParaRPr lang="en-US"/>
          </a:p>
        </p:txBody>
      </p:sp>
      <p:sp>
        <p:nvSpPr>
          <p:cNvPr id="52" name="Line 25"/>
          <p:cNvSpPr>
            <a:spLocks noChangeShapeType="1"/>
          </p:cNvSpPr>
          <p:nvPr/>
        </p:nvSpPr>
        <p:spPr bwMode="auto">
          <a:xfrm>
            <a:off x="3978088" y="2893946"/>
            <a:ext cx="647700" cy="9827"/>
          </a:xfrm>
          <a:prstGeom prst="line">
            <a:avLst/>
          </a:prstGeom>
          <a:noFill/>
          <a:ln w="76200" cmpd="tri">
            <a:solidFill>
              <a:schemeClr val="tx1"/>
            </a:solidFill>
            <a:round/>
            <a:headEnd/>
            <a:tailEnd type="triangle" w="med" len="med"/>
          </a:ln>
        </p:spPr>
        <p:txBody>
          <a:bodyPr/>
          <a:lstStyle/>
          <a:p>
            <a:endParaRPr lang="en-US"/>
          </a:p>
        </p:txBody>
      </p:sp>
      <p:sp>
        <p:nvSpPr>
          <p:cNvPr id="53" name="Line 25"/>
          <p:cNvSpPr>
            <a:spLocks noChangeShapeType="1"/>
          </p:cNvSpPr>
          <p:nvPr/>
        </p:nvSpPr>
        <p:spPr bwMode="auto">
          <a:xfrm>
            <a:off x="3978088" y="3793582"/>
            <a:ext cx="647700" cy="9827"/>
          </a:xfrm>
          <a:prstGeom prst="line">
            <a:avLst/>
          </a:prstGeom>
          <a:noFill/>
          <a:ln w="76200" cmpd="tri">
            <a:solidFill>
              <a:schemeClr val="tx1"/>
            </a:solidFill>
            <a:round/>
            <a:headEnd/>
            <a:tailEnd type="triangle" w="med" len="med"/>
          </a:ln>
        </p:spPr>
        <p:txBody>
          <a:bodyPr/>
          <a:lstStyle/>
          <a:p>
            <a:endParaRPr lang="en-US"/>
          </a:p>
        </p:txBody>
      </p:sp>
      <p:sp>
        <p:nvSpPr>
          <p:cNvPr id="55" name="Line 25"/>
          <p:cNvSpPr>
            <a:spLocks noChangeShapeType="1"/>
          </p:cNvSpPr>
          <p:nvPr/>
        </p:nvSpPr>
        <p:spPr bwMode="auto">
          <a:xfrm>
            <a:off x="3967299" y="5571091"/>
            <a:ext cx="647700" cy="9827"/>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C8D1C2DE-44A2-40F2-A766-307E80AF28B2}"/>
              </a:ext>
            </a:extLst>
          </p:cNvPr>
          <p:cNvSpPr>
            <a:spLocks noGrp="1"/>
          </p:cNvSpPr>
          <p:nvPr>
            <p:ph type="sldNum" sz="quarter" idx="12"/>
          </p:nvPr>
        </p:nvSpPr>
        <p:spPr/>
        <p:txBody>
          <a:bodyPr/>
          <a:lstStyle/>
          <a:p>
            <a:pPr>
              <a:defRPr/>
            </a:pPr>
            <a:fld id="{2E3D3CF9-A8F0-446F-8AA4-23D2A19D86A0}" type="slidenum">
              <a:rPr lang="en-US" smtClean="0"/>
              <a:pPr>
                <a:defRPr/>
              </a:pPr>
              <a:t>105</a:t>
            </a:fld>
            <a:endParaRPr lang="en-US" dirty="0"/>
          </a:p>
        </p:txBody>
      </p:sp>
      <p:sp>
        <p:nvSpPr>
          <p:cNvPr id="31" name="Rectangle 30"/>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10.2.  </a:t>
            </a:r>
            <a:r>
              <a:rPr lang="en-US" sz="2800" dirty="0" err="1">
                <a:solidFill>
                  <a:schemeClr val="tx1"/>
                </a:solidFill>
                <a:latin typeface="Impact" panose="020B0806030902050204" pitchFamily="34" charset="0"/>
                <a:cs typeface="Arial" panose="020B0604020202020204" pitchFamily="34" charset="0"/>
              </a:rPr>
              <a:t>Pelaporan</a:t>
            </a:r>
            <a:r>
              <a:rPr lang="en-US" sz="2800" dirty="0">
                <a:solidFill>
                  <a:schemeClr val="tx1"/>
                </a:solidFill>
                <a:latin typeface="Impact" panose="020B0806030902050204" pitchFamily="34" charset="0"/>
                <a:cs typeface="Arial" panose="020B0604020202020204" pitchFamily="34" charset="0"/>
              </a:rPr>
              <a:t> &amp; </a:t>
            </a:r>
            <a:r>
              <a:rPr lang="en-US" sz="2800" dirty="0" err="1">
                <a:solidFill>
                  <a:schemeClr val="tx1"/>
                </a:solidFill>
                <a:latin typeface="Impact" panose="020B0806030902050204" pitchFamily="34" charset="0"/>
                <a:cs typeface="Arial" panose="020B0604020202020204" pitchFamily="34" charset="0"/>
              </a:rPr>
              <a:t>Investigasi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Insiden</a:t>
            </a:r>
            <a:endParaRPr lang="en-US" sz="2800" dirty="0">
              <a:solidFill>
                <a:schemeClr val="tx1"/>
              </a:solidFill>
              <a:latin typeface="Impact" panose="020B080603090205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1FDA2FB8-E06F-40F1-9A40-A3C50E12A16E}"/>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32" name="Title 1">
            <a:extLst>
              <a:ext uri="{FF2B5EF4-FFF2-40B4-BE49-F238E27FC236}">
                <a16:creationId xmlns:a16="http://schemas.microsoft.com/office/drawing/2014/main" id="{940FF04B-6086-4CA8-8575-C14ED1D420CA}"/>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3554763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1D6F36-4237-491C-B5C3-76CA7AE98A1E}"/>
              </a:ext>
            </a:extLst>
          </p:cNvPr>
          <p:cNvSpPr/>
          <p:nvPr/>
        </p:nvSpPr>
        <p:spPr>
          <a:xfrm>
            <a:off x="0" y="2887995"/>
            <a:ext cx="9144000" cy="347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78586" y="3803414"/>
            <a:ext cx="8342946" cy="2364750"/>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memperbaiki</a:t>
            </a:r>
            <a:r>
              <a:rPr lang="en-US" sz="1846" dirty="0">
                <a:latin typeface="Arial Narrow" pitchFamily="34" charset="0"/>
              </a:rPr>
              <a:t> </a:t>
            </a:r>
            <a:r>
              <a:rPr lang="en-US" sz="1846" dirty="0" err="1">
                <a:latin typeface="Arial Narrow" pitchFamily="34" charset="0"/>
              </a:rPr>
              <a:t>secara</a:t>
            </a:r>
            <a:r>
              <a:rPr lang="en-US" sz="1846" dirty="0">
                <a:latin typeface="Arial Narrow" pitchFamily="34" charset="0"/>
              </a:rPr>
              <a:t> </a:t>
            </a:r>
            <a:r>
              <a:rPr lang="en-US" sz="1846" dirty="0" err="1">
                <a:latin typeface="Arial Narrow" pitchFamily="34" charset="0"/>
              </a:rPr>
              <a:t>berkelanjutan</a:t>
            </a:r>
            <a:r>
              <a:rPr lang="en-US" sz="1846" dirty="0">
                <a:latin typeface="Arial Narrow" pitchFamily="34" charset="0"/>
              </a:rPr>
              <a:t> </a:t>
            </a:r>
            <a:r>
              <a:rPr lang="en-US" sz="1846" dirty="0" err="1">
                <a:latin typeface="Arial Narrow" pitchFamily="34" charset="0"/>
              </a:rPr>
              <a:t>kesesuaian</a:t>
            </a:r>
            <a:r>
              <a:rPr lang="en-US" sz="1846" dirty="0">
                <a:latin typeface="Arial Narrow" pitchFamily="34" charset="0"/>
              </a:rPr>
              <a:t>, </a:t>
            </a:r>
            <a:r>
              <a:rPr lang="en-US" sz="1846" dirty="0" err="1">
                <a:latin typeface="Arial Narrow" pitchFamily="34" charset="0"/>
              </a:rPr>
              <a:t>kecukupan</a:t>
            </a:r>
            <a:r>
              <a:rPr lang="en-US" sz="1846" dirty="0">
                <a:latin typeface="Arial Narrow" pitchFamily="34" charset="0"/>
              </a:rPr>
              <a:t>, dan </a:t>
            </a:r>
            <a:r>
              <a:rPr lang="en-US" sz="1846" dirty="0" err="1">
                <a:latin typeface="Arial Narrow" pitchFamily="34" charset="0"/>
              </a:rPr>
              <a:t>keefektifan</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sistem</a:t>
            </a:r>
            <a:r>
              <a:rPr lang="en-US" sz="1846" dirty="0">
                <a:latin typeface="Arial Narrow" pitchFamily="34" charset="0"/>
              </a:rPr>
              <a:t> </a:t>
            </a:r>
            <a:r>
              <a:rPr lang="en-US" sz="1846" dirty="0" err="1">
                <a:latin typeface="Arial Narrow" pitchFamily="34" charset="0"/>
              </a:rPr>
              <a:t>manajemen</a:t>
            </a:r>
            <a:r>
              <a:rPr lang="en-US" sz="1846" dirty="0">
                <a:latin typeface="Arial Narrow" pitchFamily="34" charset="0"/>
              </a:rPr>
              <a:t> MK3L, </a:t>
            </a:r>
            <a:r>
              <a:rPr lang="en-US" sz="1846" dirty="0" err="1">
                <a:latin typeface="Arial Narrow" pitchFamily="34" charset="0"/>
              </a:rPr>
              <a:t>antara</a:t>
            </a:r>
            <a:r>
              <a:rPr lang="en-US" sz="1846" dirty="0">
                <a:latin typeface="Arial Narrow" pitchFamily="34" charset="0"/>
              </a:rPr>
              <a:t> lain :</a:t>
            </a:r>
          </a:p>
          <a:p>
            <a:pPr marL="342900" indent="-342900">
              <a:buFont typeface="Arial" panose="020B0604020202020204" pitchFamily="34" charset="0"/>
              <a:buChar char="•"/>
            </a:pPr>
            <a:r>
              <a:rPr lang="en-US" sz="1846" dirty="0" err="1">
                <a:latin typeface="Arial Narrow" pitchFamily="34" charset="0"/>
              </a:rPr>
              <a:t>Peningkatan</a:t>
            </a:r>
            <a:r>
              <a:rPr lang="en-US" sz="1846" dirty="0">
                <a:latin typeface="Arial Narrow" pitchFamily="34" charset="0"/>
              </a:rPr>
              <a:t> </a:t>
            </a:r>
            <a:r>
              <a:rPr lang="en-US" sz="1846" dirty="0" err="1">
                <a:latin typeface="Arial Narrow" pitchFamily="34" charset="0"/>
              </a:rPr>
              <a:t>kinerja</a:t>
            </a:r>
            <a:r>
              <a:rPr lang="en-US" sz="1846" dirty="0">
                <a:latin typeface="Arial Narrow" pitchFamily="34" charset="0"/>
              </a:rPr>
              <a:t> MK3L</a:t>
            </a:r>
          </a:p>
          <a:p>
            <a:pPr marL="342900" indent="-342900">
              <a:buFont typeface="Arial" panose="020B0604020202020204" pitchFamily="34" charset="0"/>
              <a:buChar char="•"/>
            </a:pPr>
            <a:r>
              <a:rPr lang="en-US" sz="1846" b="1" u="sng" dirty="0" err="1">
                <a:solidFill>
                  <a:srgbClr val="FF0000"/>
                </a:solidFill>
                <a:latin typeface="Arial Narrow" pitchFamily="34" charset="0"/>
              </a:rPr>
              <a:t>Mempromosikan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budaya</a:t>
            </a:r>
            <a:r>
              <a:rPr lang="en-US" sz="1846" b="1" u="sng" dirty="0">
                <a:solidFill>
                  <a:srgbClr val="FF0000"/>
                </a:solidFill>
                <a:latin typeface="Arial Narrow" pitchFamily="34" charset="0"/>
              </a:rPr>
              <a:t> yang </a:t>
            </a:r>
            <a:r>
              <a:rPr lang="en-US" sz="1846" b="1" u="sng" dirty="0" err="1">
                <a:solidFill>
                  <a:srgbClr val="FF0000"/>
                </a:solidFill>
                <a:latin typeface="Arial Narrow" pitchFamily="34" charset="0"/>
              </a:rPr>
              <a:t>mendukung</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sistem</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manajemen</a:t>
            </a:r>
            <a:r>
              <a:rPr lang="en-US" sz="1846" b="1" u="sng" dirty="0">
                <a:solidFill>
                  <a:srgbClr val="FF0000"/>
                </a:solidFill>
                <a:latin typeface="Arial Narrow" pitchFamily="34" charset="0"/>
              </a:rPr>
              <a:t> K3 (</a:t>
            </a:r>
            <a:r>
              <a:rPr lang="en-US" sz="1846" b="1" u="sng" dirty="0" err="1">
                <a:solidFill>
                  <a:srgbClr val="FF0000"/>
                </a:solidFill>
                <a:latin typeface="Arial Narrow" pitchFamily="34" charset="0"/>
              </a:rPr>
              <a:t>Budaya</a:t>
            </a:r>
            <a:r>
              <a:rPr lang="en-US" sz="1846" b="1" u="sng" dirty="0">
                <a:solidFill>
                  <a:srgbClr val="FF0000"/>
                </a:solidFill>
                <a:latin typeface="Arial Narrow" pitchFamily="34" charset="0"/>
              </a:rPr>
              <a:t> K3)</a:t>
            </a:r>
          </a:p>
          <a:p>
            <a:pPr marL="342900" indent="-342900">
              <a:buFont typeface="Arial" panose="020B0604020202020204" pitchFamily="34" charset="0"/>
              <a:buChar char="•"/>
            </a:pPr>
            <a:r>
              <a:rPr lang="en-US" sz="1846" b="1" u="sng" dirty="0" err="1">
                <a:solidFill>
                  <a:srgbClr val="FF0000"/>
                </a:solidFill>
                <a:latin typeface="Arial Narrow" pitchFamily="34" charset="0"/>
              </a:rPr>
              <a:t>Mempromosikan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partisipasi</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pekerja</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dalam</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melaksanakan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perbaikan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berkelanjutan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sistem</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manajemen</a:t>
            </a:r>
            <a:r>
              <a:rPr lang="en-US" sz="1846" b="1" u="sng" dirty="0">
                <a:solidFill>
                  <a:srgbClr val="FF0000"/>
                </a:solidFill>
                <a:latin typeface="Arial Narrow" pitchFamily="34" charset="0"/>
              </a:rPr>
              <a:t> K3</a:t>
            </a:r>
          </a:p>
          <a:p>
            <a:pPr marL="342900" indent="-342900">
              <a:buFont typeface="Arial" panose="020B0604020202020204" pitchFamily="34" charset="0"/>
              <a:buChar char="•"/>
            </a:pPr>
            <a:r>
              <a:rPr lang="en-US" sz="1846" dirty="0" err="1">
                <a:latin typeface="Arial Narrow" pitchFamily="34" charset="0"/>
              </a:rPr>
              <a:t>Mengkomunikasikan</a:t>
            </a:r>
            <a:r>
              <a:rPr lang="en-US" sz="1846" dirty="0">
                <a:latin typeface="Arial Narrow" pitchFamily="34" charset="0"/>
              </a:rPr>
              <a:t> </a:t>
            </a:r>
            <a:r>
              <a:rPr lang="en-US" sz="1846" dirty="0" err="1">
                <a:latin typeface="Arial Narrow" pitchFamily="34" charset="0"/>
              </a:rPr>
              <a:t>hasil</a:t>
            </a:r>
            <a:r>
              <a:rPr lang="en-US" sz="1846" dirty="0">
                <a:latin typeface="Arial Narrow" pitchFamily="34" charset="0"/>
              </a:rPr>
              <a:t> </a:t>
            </a:r>
            <a:r>
              <a:rPr lang="en-US" sz="1846" dirty="0" err="1">
                <a:latin typeface="Arial Narrow" pitchFamily="34" charset="0"/>
              </a:rPr>
              <a:t>perbaikan</a:t>
            </a:r>
            <a:r>
              <a:rPr lang="en-US" sz="1846" dirty="0">
                <a:latin typeface="Arial Narrow" pitchFamily="34" charset="0"/>
              </a:rPr>
              <a:t> </a:t>
            </a:r>
            <a:r>
              <a:rPr lang="en-US" sz="1846" dirty="0" err="1">
                <a:latin typeface="Arial Narrow" pitchFamily="34" charset="0"/>
              </a:rPr>
              <a:t>berkelanjutan</a:t>
            </a:r>
            <a:r>
              <a:rPr lang="en-US" sz="1846" dirty="0">
                <a:latin typeface="Arial Narrow" pitchFamily="34" charset="0"/>
              </a:rPr>
              <a:t> </a:t>
            </a:r>
            <a:r>
              <a:rPr lang="en-US" sz="1846" dirty="0" err="1">
                <a:latin typeface="Arial Narrow" pitchFamily="34" charset="0"/>
              </a:rPr>
              <a:t>kepada</a:t>
            </a:r>
            <a:r>
              <a:rPr lang="en-US" sz="1846" dirty="0">
                <a:latin typeface="Arial Narrow" pitchFamily="34" charset="0"/>
              </a:rPr>
              <a:t> </a:t>
            </a:r>
            <a:r>
              <a:rPr lang="en-US" sz="1846" dirty="0" err="1">
                <a:latin typeface="Arial Narrow" pitchFamily="34" charset="0"/>
              </a:rPr>
              <a:t>seluruh</a:t>
            </a:r>
            <a:r>
              <a:rPr lang="en-US" sz="1846" dirty="0">
                <a:latin typeface="Arial Narrow" pitchFamily="34" charset="0"/>
              </a:rPr>
              <a:t> </a:t>
            </a:r>
            <a:r>
              <a:rPr lang="en-US" sz="1846" dirty="0" err="1">
                <a:latin typeface="Arial Narrow" pitchFamily="34" charset="0"/>
              </a:rPr>
              <a:t>pekerja</a:t>
            </a:r>
            <a:endParaRPr lang="en-US" sz="1846" dirty="0">
              <a:latin typeface="Arial Narrow" pitchFamily="34" charset="0"/>
            </a:endParaRPr>
          </a:p>
          <a:p>
            <a:pPr marL="342900" indent="-342900">
              <a:buFont typeface="Arial" panose="020B0604020202020204" pitchFamily="34" charset="0"/>
              <a:buChar char="•"/>
            </a:pPr>
            <a:r>
              <a:rPr lang="en-US" sz="1846" dirty="0" err="1">
                <a:latin typeface="Arial Narrow" pitchFamily="34" charset="0"/>
              </a:rPr>
              <a:t>Menjaga</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a:t>
            </a:r>
            <a:r>
              <a:rPr lang="en-US" sz="1846" dirty="0" err="1">
                <a:latin typeface="Arial Narrow" pitchFamily="34" charset="0"/>
              </a:rPr>
              <a:t>informasi</a:t>
            </a:r>
            <a:r>
              <a:rPr lang="en-US" sz="1846" dirty="0">
                <a:latin typeface="Arial Narrow" pitchFamily="34" charset="0"/>
              </a:rPr>
              <a:t> </a:t>
            </a:r>
            <a:r>
              <a:rPr lang="en-US" sz="1846" dirty="0" err="1">
                <a:latin typeface="Arial Narrow" pitchFamily="34" charset="0"/>
              </a:rPr>
              <a:t>terdokumentasi</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bukti</a:t>
            </a:r>
            <a:r>
              <a:rPr lang="en-US" sz="1846" dirty="0">
                <a:latin typeface="Arial Narrow" pitchFamily="34" charset="0"/>
              </a:rPr>
              <a:t> </a:t>
            </a:r>
            <a:r>
              <a:rPr lang="en-US" sz="1846" dirty="0" err="1">
                <a:latin typeface="Arial Narrow" pitchFamily="34" charset="0"/>
              </a:rPr>
              <a:t>perbaikan</a:t>
            </a:r>
            <a:r>
              <a:rPr lang="en-US" sz="1846" dirty="0">
                <a:latin typeface="Arial Narrow" pitchFamily="34" charset="0"/>
              </a:rPr>
              <a:t> </a:t>
            </a:r>
            <a:r>
              <a:rPr lang="en-US" sz="1846" dirty="0" err="1">
                <a:latin typeface="Arial Narrow" pitchFamily="34" charset="0"/>
              </a:rPr>
              <a:t>berkelanjutan</a:t>
            </a:r>
            <a:endParaRPr lang="en-US" sz="1846" dirty="0">
              <a:latin typeface="Arial Narrow" pitchFamily="34" charset="0"/>
            </a:endParaRPr>
          </a:p>
        </p:txBody>
      </p:sp>
      <p:sp>
        <p:nvSpPr>
          <p:cNvPr id="10" name="Rectangle 9"/>
          <p:cNvSpPr/>
          <p:nvPr/>
        </p:nvSpPr>
        <p:spPr>
          <a:xfrm>
            <a:off x="383832" y="3124546"/>
            <a:ext cx="7236168" cy="58477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3200" dirty="0">
                <a:solidFill>
                  <a:schemeClr val="tx1"/>
                </a:solidFill>
                <a:latin typeface="Arial" panose="020B0604020202020204" pitchFamily="34" charset="0"/>
                <a:cs typeface="Arial" panose="020B0604020202020204" pitchFamily="34" charset="0"/>
              </a:rPr>
              <a:t>10.3 </a:t>
            </a:r>
            <a:r>
              <a:rPr lang="en-US" sz="3200" dirty="0" err="1">
                <a:solidFill>
                  <a:schemeClr val="tx1"/>
                </a:solidFill>
                <a:latin typeface="Arial" panose="020B0604020202020204" pitchFamily="34" charset="0"/>
                <a:cs typeface="Arial" panose="020B0604020202020204" pitchFamily="34" charset="0"/>
              </a:rPr>
              <a:t>Perbaikan</a:t>
            </a:r>
            <a:r>
              <a:rPr lang="en-US" sz="3200" dirty="0">
                <a:solidFill>
                  <a:schemeClr val="tx1"/>
                </a:solidFill>
                <a:latin typeface="Arial" panose="020B0604020202020204" pitchFamily="34" charset="0"/>
                <a:cs typeface="Arial" panose="020B0604020202020204" pitchFamily="34" charset="0"/>
              </a:rPr>
              <a:t> </a:t>
            </a:r>
            <a:r>
              <a:rPr lang="en-US" sz="3200" dirty="0" err="1">
                <a:solidFill>
                  <a:schemeClr val="tx1"/>
                </a:solidFill>
                <a:latin typeface="Arial" panose="020B0604020202020204" pitchFamily="34" charset="0"/>
                <a:cs typeface="Arial" panose="020B0604020202020204" pitchFamily="34" charset="0"/>
              </a:rPr>
              <a:t>Berkelanjutan</a:t>
            </a:r>
            <a:endParaRPr lang="en-US" sz="3200" dirty="0">
              <a:solidFill>
                <a:schemeClr val="tx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9445974-216D-448E-B1E2-2A9C572C8F00}"/>
              </a:ext>
            </a:extLst>
          </p:cNvPr>
          <p:cNvSpPr>
            <a:spLocks noGrp="1"/>
          </p:cNvSpPr>
          <p:nvPr>
            <p:ph type="sldNum" sz="quarter" idx="12"/>
          </p:nvPr>
        </p:nvSpPr>
        <p:spPr/>
        <p:txBody>
          <a:bodyPr/>
          <a:lstStyle/>
          <a:p>
            <a:pPr>
              <a:defRPr/>
            </a:pPr>
            <a:fld id="{2E3D3CF9-A8F0-446F-8AA4-23D2A19D86A0}" type="slidenum">
              <a:rPr lang="en-US" smtClean="0"/>
              <a:pPr>
                <a:defRPr/>
              </a:pPr>
              <a:t>106</a:t>
            </a:fld>
            <a:endParaRPr lang="en-US"/>
          </a:p>
        </p:txBody>
      </p:sp>
      <p:pic>
        <p:nvPicPr>
          <p:cNvPr id="2" name="Picture 1">
            <a:extLst>
              <a:ext uri="{FF2B5EF4-FFF2-40B4-BE49-F238E27FC236}">
                <a16:creationId xmlns:a16="http://schemas.microsoft.com/office/drawing/2014/main" id="{0979DC27-68A0-4142-93F3-9676EDF0795E}"/>
              </a:ext>
            </a:extLst>
          </p:cNvPr>
          <p:cNvPicPr>
            <a:picLocks noChangeAspect="1"/>
          </p:cNvPicPr>
          <p:nvPr/>
        </p:nvPicPr>
        <p:blipFill>
          <a:blip r:embed="rId3"/>
          <a:stretch>
            <a:fillRect/>
          </a:stretch>
        </p:blipFill>
        <p:spPr>
          <a:xfrm>
            <a:off x="0" y="-1"/>
            <a:ext cx="9144000" cy="2785573"/>
          </a:xfrm>
          <a:prstGeom prst="rect">
            <a:avLst/>
          </a:prstGeom>
        </p:spPr>
      </p:pic>
      <p:sp>
        <p:nvSpPr>
          <p:cNvPr id="4" name="Footer Placeholder 3">
            <a:extLst>
              <a:ext uri="{FF2B5EF4-FFF2-40B4-BE49-F238E27FC236}">
                <a16:creationId xmlns:a16="http://schemas.microsoft.com/office/drawing/2014/main" id="{A1403B1F-0342-4DAF-AF4E-1C404764C22F}"/>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8" name="Title 1">
            <a:extLst>
              <a:ext uri="{FF2B5EF4-FFF2-40B4-BE49-F238E27FC236}">
                <a16:creationId xmlns:a16="http://schemas.microsoft.com/office/drawing/2014/main" id="{13E66DD3-6054-4B78-934A-A7118984F1E5}"/>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033486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9" name="Picture 3" descr="D:\tpt.png"/>
          <p:cNvPicPr>
            <a:picLocks noChangeAspect="1" noChangeArrowheads="1"/>
          </p:cNvPicPr>
          <p:nvPr/>
        </p:nvPicPr>
        <p:blipFill>
          <a:blip r:embed="rId2" cstate="print"/>
          <a:srcRect/>
          <a:stretch>
            <a:fillRect/>
          </a:stretch>
        </p:blipFill>
        <p:spPr bwMode="auto">
          <a:xfrm flipH="1">
            <a:off x="-2" y="272253"/>
            <a:ext cx="5627085" cy="6321978"/>
          </a:xfrm>
          <a:prstGeom prst="rect">
            <a:avLst/>
          </a:prstGeom>
          <a:noFill/>
        </p:spPr>
      </p:pic>
      <p:sp>
        <p:nvSpPr>
          <p:cNvPr id="53251" name="Rectangle 7"/>
          <p:cNvSpPr>
            <a:spLocks noGrp="1" noChangeArrowheads="1"/>
          </p:cNvSpPr>
          <p:nvPr>
            <p:ph idx="1"/>
          </p:nvPr>
        </p:nvSpPr>
        <p:spPr>
          <a:xfrm>
            <a:off x="3912572" y="1648545"/>
            <a:ext cx="5046790" cy="4418166"/>
          </a:xfrm>
          <a:solidFill>
            <a:schemeClr val="tx1">
              <a:alpha val="48000"/>
            </a:schemeClr>
          </a:solidFill>
        </p:spPr>
        <p:txBody>
          <a:bodyPr/>
          <a:lstStyle/>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45000"/>
              </a:spcBef>
              <a:buFontTx/>
              <a:buNone/>
            </a:pPr>
            <a:r>
              <a:rPr lang="en-US" sz="1477" b="1" dirty="0">
                <a:solidFill>
                  <a:schemeClr val="bg1"/>
                </a:solidFill>
              </a:rPr>
              <a:t>JANGAN LUPA :</a:t>
            </a:r>
          </a:p>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85000"/>
              </a:spcBef>
            </a:pPr>
            <a:r>
              <a:rPr lang="en-US" sz="1477" b="1" dirty="0">
                <a:solidFill>
                  <a:schemeClr val="bg1"/>
                </a:solidFill>
              </a:rPr>
              <a:t>ISI SURVEY KEPUASAN PELANGGAN</a:t>
            </a:r>
          </a:p>
          <a:p>
            <a:pPr eaLnBrk="1" hangingPunct="1">
              <a:lnSpc>
                <a:spcPct val="65000"/>
              </a:lnSpc>
              <a:spcBef>
                <a:spcPct val="85000"/>
              </a:spcBef>
            </a:pPr>
            <a:r>
              <a:rPr lang="en-US" sz="1477" b="1" dirty="0">
                <a:solidFill>
                  <a:schemeClr val="bg1"/>
                </a:solidFill>
              </a:rPr>
              <a:t>COPY DAFTAR HADIR PESERTA UNTUK SERTIFIKAT</a:t>
            </a:r>
          </a:p>
          <a:p>
            <a:pPr eaLnBrk="1" hangingPunct="1">
              <a:lnSpc>
                <a:spcPct val="65000"/>
              </a:lnSpc>
              <a:spcBef>
                <a:spcPct val="85000"/>
              </a:spcBef>
            </a:pPr>
            <a:r>
              <a:rPr lang="en-US" sz="1477" b="1" dirty="0">
                <a:solidFill>
                  <a:schemeClr val="bg1"/>
                </a:solidFill>
              </a:rPr>
              <a:t>DAFTAR KE MAILING LIST Sentral Sistem </a:t>
            </a:r>
            <a:r>
              <a:rPr lang="en-US" sz="1477" b="1" dirty="0" err="1">
                <a:solidFill>
                  <a:schemeClr val="bg1"/>
                </a:solidFill>
              </a:rPr>
              <a:t>untuk</a:t>
            </a:r>
            <a:r>
              <a:rPr lang="en-US" sz="1477" b="1" dirty="0">
                <a:solidFill>
                  <a:schemeClr val="bg1"/>
                </a:solidFill>
              </a:rPr>
              <a:t> </a:t>
            </a:r>
            <a:r>
              <a:rPr lang="en-US" sz="1477" b="1" dirty="0" err="1">
                <a:solidFill>
                  <a:schemeClr val="bg1"/>
                </a:solidFill>
              </a:rPr>
              <a:t>berdiskusi</a:t>
            </a:r>
            <a:r>
              <a:rPr lang="en-US" sz="1477" b="1" dirty="0">
                <a:solidFill>
                  <a:schemeClr val="bg1"/>
                </a:solidFill>
              </a:rPr>
              <a:t> </a:t>
            </a:r>
            <a:r>
              <a:rPr lang="en-US" sz="1477" b="1" dirty="0" err="1">
                <a:solidFill>
                  <a:schemeClr val="bg1"/>
                </a:solidFill>
              </a:rPr>
              <a:t>dengan</a:t>
            </a:r>
            <a:r>
              <a:rPr lang="en-US" sz="1477" b="1" dirty="0">
                <a:solidFill>
                  <a:schemeClr val="bg1"/>
                </a:solidFill>
              </a:rPr>
              <a:t> </a:t>
            </a:r>
            <a:r>
              <a:rPr lang="en-US" sz="1477" b="1" dirty="0" err="1">
                <a:solidFill>
                  <a:schemeClr val="bg1"/>
                </a:solidFill>
              </a:rPr>
              <a:t>para</a:t>
            </a:r>
            <a:endParaRPr lang="en-US" sz="1477" b="1" dirty="0">
              <a:solidFill>
                <a:schemeClr val="bg1"/>
              </a:solidFill>
            </a:endParaRPr>
          </a:p>
          <a:p>
            <a:pPr eaLnBrk="1" hangingPunct="1">
              <a:lnSpc>
                <a:spcPct val="65000"/>
              </a:lnSpc>
              <a:spcBef>
                <a:spcPct val="85000"/>
              </a:spcBef>
              <a:buFontTx/>
              <a:buNone/>
            </a:pPr>
            <a:r>
              <a:rPr lang="en-US" sz="1477" b="1" dirty="0">
                <a:solidFill>
                  <a:schemeClr val="bg1"/>
                </a:solidFill>
              </a:rPr>
              <a:t>	</a:t>
            </a:r>
            <a:r>
              <a:rPr lang="en-US" sz="1477" b="1" dirty="0" err="1">
                <a:solidFill>
                  <a:schemeClr val="bg1"/>
                </a:solidFill>
              </a:rPr>
              <a:t>profesional</a:t>
            </a:r>
            <a:r>
              <a:rPr lang="en-US" sz="1477" b="1" dirty="0">
                <a:solidFill>
                  <a:schemeClr val="bg1"/>
                </a:solidFill>
              </a:rPr>
              <a:t>, </a:t>
            </a:r>
            <a:r>
              <a:rPr lang="en-US" sz="1477" b="1" dirty="0" err="1">
                <a:solidFill>
                  <a:schemeClr val="bg1"/>
                </a:solidFill>
              </a:rPr>
              <a:t>konsultan</a:t>
            </a:r>
            <a:r>
              <a:rPr lang="en-US" sz="1477" b="1" dirty="0">
                <a:solidFill>
                  <a:schemeClr val="bg1"/>
                </a:solidFill>
              </a:rPr>
              <a:t> </a:t>
            </a:r>
            <a:r>
              <a:rPr lang="en-US" sz="1477" b="1" dirty="0" err="1">
                <a:solidFill>
                  <a:schemeClr val="bg1"/>
                </a:solidFill>
              </a:rPr>
              <a:t>dan</a:t>
            </a:r>
            <a:r>
              <a:rPr lang="en-US" sz="1477" b="1" dirty="0">
                <a:solidFill>
                  <a:schemeClr val="bg1"/>
                </a:solidFill>
              </a:rPr>
              <a:t> </a:t>
            </a:r>
            <a:r>
              <a:rPr lang="en-US" sz="1477" b="1" dirty="0" err="1">
                <a:solidFill>
                  <a:schemeClr val="bg1"/>
                </a:solidFill>
              </a:rPr>
              <a:t>berbagai</a:t>
            </a:r>
            <a:r>
              <a:rPr lang="en-US" sz="1477" b="1" dirty="0">
                <a:solidFill>
                  <a:schemeClr val="bg1"/>
                </a:solidFill>
              </a:rPr>
              <a:t> </a:t>
            </a:r>
            <a:r>
              <a:rPr lang="en-US" sz="1477" b="1" dirty="0" err="1">
                <a:solidFill>
                  <a:schemeClr val="bg1"/>
                </a:solidFill>
              </a:rPr>
              <a:t>pihak</a:t>
            </a:r>
            <a:r>
              <a:rPr lang="en-US" sz="1477" b="1" dirty="0">
                <a:solidFill>
                  <a:schemeClr val="bg1"/>
                </a:solidFill>
              </a:rPr>
              <a:t> </a:t>
            </a:r>
            <a:r>
              <a:rPr lang="en-US" sz="1477" b="1" dirty="0" err="1">
                <a:solidFill>
                  <a:schemeClr val="bg1"/>
                </a:solidFill>
              </a:rPr>
              <a:t>terkait</a:t>
            </a:r>
            <a:r>
              <a:rPr lang="en-US" sz="1477" b="1" dirty="0">
                <a:solidFill>
                  <a:schemeClr val="bg1"/>
                </a:solidFill>
              </a:rPr>
              <a:t> </a:t>
            </a:r>
          </a:p>
          <a:p>
            <a:pPr lvl="1" eaLnBrk="1" hangingPunct="1">
              <a:lnSpc>
                <a:spcPct val="65000"/>
              </a:lnSpc>
              <a:spcBef>
                <a:spcPct val="85000"/>
              </a:spcBef>
            </a:pPr>
            <a:r>
              <a:rPr lang="en-US" sz="1477" b="1" dirty="0">
                <a:solidFill>
                  <a:srgbClr val="FFFF00"/>
                </a:solidFill>
              </a:rPr>
              <a:t>hse-community@sentral-sistem.com </a:t>
            </a:r>
          </a:p>
          <a:p>
            <a:pPr lvl="1" eaLnBrk="1" hangingPunct="1">
              <a:lnSpc>
                <a:spcPct val="65000"/>
              </a:lnSpc>
              <a:spcBef>
                <a:spcPct val="85000"/>
              </a:spcBef>
            </a:pPr>
            <a:r>
              <a:rPr lang="en-US" sz="1477" b="1" dirty="0">
                <a:solidFill>
                  <a:srgbClr val="FFFF00"/>
                </a:solidFill>
              </a:rPr>
              <a:t>quality-technique@sentral-sistem.com </a:t>
            </a:r>
          </a:p>
          <a:p>
            <a:pPr lvl="1" eaLnBrk="1" hangingPunct="1">
              <a:lnSpc>
                <a:spcPct val="65000"/>
              </a:lnSpc>
              <a:spcBef>
                <a:spcPct val="85000"/>
              </a:spcBef>
            </a:pPr>
            <a:r>
              <a:rPr lang="en-US" sz="1477" b="1" dirty="0">
                <a:solidFill>
                  <a:srgbClr val="FFFF00"/>
                </a:solidFill>
              </a:rPr>
              <a:t>business-improvement@sentral-sistem.com  </a:t>
            </a:r>
            <a:endParaRPr lang="en-US" sz="738" b="1" dirty="0">
              <a:solidFill>
                <a:srgbClr val="FFFF00"/>
              </a:solidFill>
            </a:endParaRPr>
          </a:p>
          <a:p>
            <a:pPr eaLnBrk="1" hangingPunct="1">
              <a:lnSpc>
                <a:spcPct val="65000"/>
              </a:lnSpc>
              <a:spcBef>
                <a:spcPct val="85000"/>
              </a:spcBef>
            </a:pPr>
            <a:r>
              <a:rPr lang="en-US" sz="1477" b="1" dirty="0">
                <a:solidFill>
                  <a:schemeClr val="bg1"/>
                </a:solidFill>
              </a:rPr>
              <a:t>SEGERA IMPLEMENTASIKAN PELATIHAN INI DI PERUSAHAAN ANDA</a:t>
            </a:r>
          </a:p>
          <a:p>
            <a:pPr eaLnBrk="1" hangingPunct="1">
              <a:lnSpc>
                <a:spcPct val="65000"/>
              </a:lnSpc>
              <a:spcBef>
                <a:spcPct val="85000"/>
              </a:spcBef>
            </a:pPr>
            <a:r>
              <a:rPr lang="en-US" sz="1477" b="1" dirty="0">
                <a:solidFill>
                  <a:schemeClr val="bg1"/>
                </a:solidFill>
              </a:rPr>
              <a:t>KUNJUNGI WEBSITE  </a:t>
            </a:r>
            <a:r>
              <a:rPr lang="en-US" sz="1477" b="1" dirty="0">
                <a:solidFill>
                  <a:srgbClr val="FFFF00"/>
                </a:solidFill>
              </a:rPr>
              <a:t>http://www.sentralsistem.com </a:t>
            </a:r>
            <a:r>
              <a:rPr lang="en-US" sz="1477" b="1" dirty="0" err="1">
                <a:solidFill>
                  <a:schemeClr val="bg1"/>
                </a:solidFill>
              </a:rPr>
              <a:t>untuk</a:t>
            </a:r>
            <a:r>
              <a:rPr lang="en-US" sz="1477" b="1" dirty="0">
                <a:solidFill>
                  <a:schemeClr val="bg1"/>
                </a:solidFill>
              </a:rPr>
              <a:t> 	</a:t>
            </a:r>
            <a:r>
              <a:rPr lang="en-US" sz="1477" b="1" dirty="0" err="1">
                <a:solidFill>
                  <a:schemeClr val="bg1"/>
                </a:solidFill>
              </a:rPr>
              <a:t>informasi</a:t>
            </a:r>
            <a:r>
              <a:rPr lang="en-US" sz="1477" b="1" dirty="0">
                <a:solidFill>
                  <a:schemeClr val="bg1"/>
                </a:solidFill>
              </a:rPr>
              <a:t> </a:t>
            </a:r>
            <a:r>
              <a:rPr lang="en-US" sz="1477" b="1" dirty="0" err="1">
                <a:solidFill>
                  <a:schemeClr val="bg1"/>
                </a:solidFill>
              </a:rPr>
              <a:t>lainnya</a:t>
            </a:r>
            <a:endParaRPr lang="en-US" sz="1477" b="1" dirty="0">
              <a:solidFill>
                <a:schemeClr val="bg1"/>
              </a:solidFill>
            </a:endParaRPr>
          </a:p>
        </p:txBody>
      </p:sp>
      <p:sp>
        <p:nvSpPr>
          <p:cNvPr id="7" name="TextBox 6"/>
          <p:cNvSpPr txBox="1"/>
          <p:nvPr/>
        </p:nvSpPr>
        <p:spPr>
          <a:xfrm>
            <a:off x="3912573" y="664355"/>
            <a:ext cx="5011650" cy="859466"/>
          </a:xfrm>
          <a:prstGeom prst="rect">
            <a:avLst/>
          </a:prstGeom>
          <a:solidFill>
            <a:schemeClr val="tx1">
              <a:alpha val="60000"/>
            </a:schemeClr>
          </a:solidFill>
        </p:spPr>
        <p:txBody>
          <a:bodyPr wrap="square" rtlCol="0">
            <a:spAutoFit/>
          </a:bodyPr>
          <a:lstStyle/>
          <a:p>
            <a:pPr algn="ctr"/>
            <a:r>
              <a:rPr lang="en-US" sz="4985" b="1" dirty="0">
                <a:solidFill>
                  <a:srgbClr val="FFFF00"/>
                </a:solidFill>
              </a:rPr>
              <a:t>TERIMAKASIH</a:t>
            </a:r>
          </a:p>
        </p:txBody>
      </p:sp>
      <p:sp>
        <p:nvSpPr>
          <p:cNvPr id="3" name="Slide Number Placeholder 2">
            <a:extLst>
              <a:ext uri="{FF2B5EF4-FFF2-40B4-BE49-F238E27FC236}">
                <a16:creationId xmlns:a16="http://schemas.microsoft.com/office/drawing/2014/main" id="{BABBA9A4-7A31-4DAE-B125-BF0D65D5DE20}"/>
              </a:ext>
            </a:extLst>
          </p:cNvPr>
          <p:cNvSpPr>
            <a:spLocks noGrp="1"/>
          </p:cNvSpPr>
          <p:nvPr>
            <p:ph type="sldNum" sz="quarter" idx="12"/>
          </p:nvPr>
        </p:nvSpPr>
        <p:spPr/>
        <p:txBody>
          <a:bodyPr/>
          <a:lstStyle/>
          <a:p>
            <a:pPr>
              <a:defRPr/>
            </a:pPr>
            <a:fld id="{76B483EA-79FC-4CFB-9D49-A6CB5216843E}" type="slidenum">
              <a:rPr lang="en-US" smtClean="0"/>
              <a:pPr>
                <a:defRPr/>
              </a:pPr>
              <a:t>107</a:t>
            </a:fld>
            <a:endParaRPr lang="en-US"/>
          </a:p>
        </p:txBody>
      </p:sp>
      <p:sp>
        <p:nvSpPr>
          <p:cNvPr id="2" name="Footer Placeholder 1">
            <a:extLst>
              <a:ext uri="{FF2B5EF4-FFF2-40B4-BE49-F238E27FC236}">
                <a16:creationId xmlns:a16="http://schemas.microsoft.com/office/drawing/2014/main" id="{D07D5179-C3ED-4970-BE8F-5FD8BF1418B0}"/>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540016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F50E8-F4C9-46D9-8943-2757AEDB1D16}"/>
              </a:ext>
            </a:extLst>
          </p:cNvPr>
          <p:cNvPicPr>
            <a:picLocks noChangeAspect="1"/>
          </p:cNvPicPr>
          <p:nvPr/>
        </p:nvPicPr>
        <p:blipFill>
          <a:blip r:embed="rId2"/>
          <a:stretch>
            <a:fillRect/>
          </a:stretch>
        </p:blipFill>
        <p:spPr>
          <a:xfrm>
            <a:off x="0" y="4948"/>
            <a:ext cx="9144000" cy="2337503"/>
          </a:xfrm>
          <a:prstGeom prst="rect">
            <a:avLst/>
          </a:prstGeom>
        </p:spPr>
      </p:pic>
      <p:sp>
        <p:nvSpPr>
          <p:cNvPr id="5" name="TextBox 4"/>
          <p:cNvSpPr txBox="1"/>
          <p:nvPr/>
        </p:nvSpPr>
        <p:spPr>
          <a:xfrm>
            <a:off x="609256" y="2587918"/>
            <a:ext cx="3361818" cy="646331"/>
          </a:xfrm>
          <a:prstGeom prst="rect">
            <a:avLst/>
          </a:prstGeom>
          <a:noFill/>
        </p:spPr>
        <p:txBody>
          <a:bodyPr wrap="none" rtlCol="0">
            <a:spAutoFit/>
          </a:bodyPr>
          <a:lstStyle/>
          <a:p>
            <a:r>
              <a:rPr lang="en-US" sz="3600" dirty="0"/>
              <a:t>ISO 14001 : 2015</a:t>
            </a:r>
          </a:p>
        </p:txBody>
      </p:sp>
      <p:cxnSp>
        <p:nvCxnSpPr>
          <p:cNvPr id="7" name="Straight Arrow Connector 6"/>
          <p:cNvCxnSpPr>
            <a:stCxn id="5" idx="3"/>
          </p:cNvCxnSpPr>
          <p:nvPr/>
        </p:nvCxnSpPr>
        <p:spPr>
          <a:xfrm>
            <a:off x="3971074" y="2911084"/>
            <a:ext cx="93434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5018541" y="2452770"/>
            <a:ext cx="3815034" cy="830997"/>
          </a:xfrm>
          <a:prstGeom prst="rect">
            <a:avLst/>
          </a:prstGeom>
          <a:noFill/>
        </p:spPr>
        <p:txBody>
          <a:bodyPr wrap="square" rtlCol="0">
            <a:spAutoFit/>
          </a:bodyPr>
          <a:lstStyle/>
          <a:p>
            <a:r>
              <a:rPr lang="en-US" sz="2400" dirty="0" err="1"/>
              <a:t>Persyaratan</a:t>
            </a:r>
            <a:r>
              <a:rPr lang="en-US" sz="2400" dirty="0"/>
              <a:t> Sistem </a:t>
            </a:r>
            <a:r>
              <a:rPr lang="en-US" sz="2400" dirty="0" err="1"/>
              <a:t>Manajemen</a:t>
            </a:r>
            <a:r>
              <a:rPr lang="en-US" sz="2400" dirty="0"/>
              <a:t> </a:t>
            </a:r>
            <a:r>
              <a:rPr lang="en-US" sz="2400" dirty="0" err="1"/>
              <a:t>Lingkungan</a:t>
            </a:r>
            <a:endParaRPr lang="en-US" sz="2400" dirty="0"/>
          </a:p>
        </p:txBody>
      </p:sp>
      <p:sp>
        <p:nvSpPr>
          <p:cNvPr id="12" name="TextBox 11"/>
          <p:cNvSpPr txBox="1"/>
          <p:nvPr/>
        </p:nvSpPr>
        <p:spPr>
          <a:xfrm>
            <a:off x="616451" y="3479716"/>
            <a:ext cx="2866844" cy="707886"/>
          </a:xfrm>
          <a:prstGeom prst="rect">
            <a:avLst/>
          </a:prstGeom>
          <a:noFill/>
        </p:spPr>
        <p:txBody>
          <a:bodyPr wrap="square" rtlCol="0">
            <a:spAutoFit/>
          </a:bodyPr>
          <a:lstStyle/>
          <a:p>
            <a:r>
              <a:rPr lang="en-US" sz="2000" dirty="0" err="1">
                <a:solidFill>
                  <a:srgbClr val="002060"/>
                </a:solidFill>
              </a:rPr>
              <a:t>Mencegah</a:t>
            </a:r>
            <a:r>
              <a:rPr lang="en-US" sz="2000" dirty="0">
                <a:solidFill>
                  <a:srgbClr val="002060"/>
                </a:solidFill>
              </a:rPr>
              <a:t> </a:t>
            </a:r>
            <a:r>
              <a:rPr lang="en-US" sz="2000" dirty="0" err="1">
                <a:solidFill>
                  <a:srgbClr val="002060"/>
                </a:solidFill>
              </a:rPr>
              <a:t>terjadinya</a:t>
            </a:r>
            <a:r>
              <a:rPr lang="en-US" sz="2000" dirty="0">
                <a:solidFill>
                  <a:srgbClr val="002060"/>
                </a:solidFill>
              </a:rPr>
              <a:t> </a:t>
            </a:r>
            <a:r>
              <a:rPr lang="en-US" sz="2000" dirty="0" err="1">
                <a:solidFill>
                  <a:srgbClr val="002060"/>
                </a:solidFill>
              </a:rPr>
              <a:t>pencemaran</a:t>
            </a:r>
            <a:r>
              <a:rPr lang="en-US" sz="2000" dirty="0">
                <a:solidFill>
                  <a:srgbClr val="002060"/>
                </a:solidFill>
              </a:rPr>
              <a:t> </a:t>
            </a:r>
            <a:r>
              <a:rPr lang="en-US" sz="2000" dirty="0" err="1">
                <a:solidFill>
                  <a:srgbClr val="002060"/>
                </a:solidFill>
              </a:rPr>
              <a:t>lingkungan</a:t>
            </a:r>
            <a:endParaRPr lang="en-US" sz="2000" dirty="0">
              <a:solidFill>
                <a:srgbClr val="002060"/>
              </a:solidFill>
            </a:endParaRPr>
          </a:p>
        </p:txBody>
      </p:sp>
      <p:sp>
        <p:nvSpPr>
          <p:cNvPr id="13" name="Striped Right Arrow 12"/>
          <p:cNvSpPr/>
          <p:nvPr/>
        </p:nvSpPr>
        <p:spPr>
          <a:xfrm rot="5400000">
            <a:off x="6173551" y="3496824"/>
            <a:ext cx="875912" cy="522736"/>
          </a:xfrm>
          <a:prstGeom prst="stripedRightArrow">
            <a:avLst>
              <a:gd name="adj1" fmla="val 50000"/>
              <a:gd name="adj2" fmla="val 12354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TextBox 13"/>
          <p:cNvSpPr txBox="1"/>
          <p:nvPr/>
        </p:nvSpPr>
        <p:spPr>
          <a:xfrm>
            <a:off x="5598291" y="4122240"/>
            <a:ext cx="2866844" cy="707886"/>
          </a:xfrm>
          <a:prstGeom prst="rect">
            <a:avLst/>
          </a:prstGeom>
          <a:noFill/>
        </p:spPr>
        <p:txBody>
          <a:bodyPr wrap="square" rtlCol="0">
            <a:spAutoFit/>
          </a:bodyPr>
          <a:lstStyle/>
          <a:p>
            <a:r>
              <a:rPr lang="en-US" sz="2000" dirty="0" err="1">
                <a:solidFill>
                  <a:srgbClr val="002060"/>
                </a:solidFill>
              </a:rPr>
              <a:t>Mampu</a:t>
            </a:r>
            <a:r>
              <a:rPr lang="en-US" sz="2000" dirty="0">
                <a:solidFill>
                  <a:srgbClr val="002060"/>
                </a:solidFill>
              </a:rPr>
              <a:t> </a:t>
            </a:r>
            <a:r>
              <a:rPr lang="en-US" sz="2000" dirty="0" err="1">
                <a:solidFill>
                  <a:srgbClr val="002060"/>
                </a:solidFill>
              </a:rPr>
              <a:t>melindungi</a:t>
            </a:r>
            <a:r>
              <a:rPr lang="en-US" sz="2000" dirty="0">
                <a:solidFill>
                  <a:srgbClr val="002060"/>
                </a:solidFill>
              </a:rPr>
              <a:t> </a:t>
            </a:r>
            <a:r>
              <a:rPr lang="en-US" sz="2000" dirty="0" err="1">
                <a:solidFill>
                  <a:srgbClr val="002060"/>
                </a:solidFill>
              </a:rPr>
              <a:t>lingkungan</a:t>
            </a:r>
            <a:endParaRPr lang="en-US" sz="2000" dirty="0">
              <a:solidFill>
                <a:srgbClr val="002060"/>
              </a:solidFill>
            </a:endParaRPr>
          </a:p>
        </p:txBody>
      </p:sp>
      <p:sp>
        <p:nvSpPr>
          <p:cNvPr id="15" name="TextBox 14"/>
          <p:cNvSpPr txBox="1"/>
          <p:nvPr/>
        </p:nvSpPr>
        <p:spPr>
          <a:xfrm>
            <a:off x="616451" y="4483719"/>
            <a:ext cx="3217684" cy="707886"/>
          </a:xfrm>
          <a:prstGeom prst="rect">
            <a:avLst/>
          </a:prstGeom>
          <a:noFill/>
        </p:spPr>
        <p:txBody>
          <a:bodyPr wrap="square" rtlCol="0">
            <a:spAutoFit/>
          </a:bodyPr>
          <a:lstStyle/>
          <a:p>
            <a:r>
              <a:rPr lang="en-US" sz="2000" dirty="0" err="1">
                <a:solidFill>
                  <a:srgbClr val="002060"/>
                </a:solidFill>
              </a:rPr>
              <a:t>Secara</a:t>
            </a:r>
            <a:r>
              <a:rPr lang="en-US" sz="2000" dirty="0">
                <a:solidFill>
                  <a:srgbClr val="002060"/>
                </a:solidFill>
              </a:rPr>
              <a:t> </a:t>
            </a:r>
            <a:r>
              <a:rPr lang="en-US" sz="2000" dirty="0" err="1">
                <a:solidFill>
                  <a:srgbClr val="002060"/>
                </a:solidFill>
              </a:rPr>
              <a:t>berkesinambungan</a:t>
            </a:r>
            <a:r>
              <a:rPr lang="en-US" sz="2000" dirty="0">
                <a:solidFill>
                  <a:srgbClr val="002060"/>
                </a:solidFill>
              </a:rPr>
              <a:t> </a:t>
            </a:r>
            <a:r>
              <a:rPr lang="en-US" sz="2000" dirty="0" err="1">
                <a:solidFill>
                  <a:srgbClr val="002060"/>
                </a:solidFill>
              </a:rPr>
              <a:t>menjaga</a:t>
            </a:r>
            <a:r>
              <a:rPr lang="en-US" sz="2000" dirty="0">
                <a:solidFill>
                  <a:srgbClr val="002060"/>
                </a:solidFill>
              </a:rPr>
              <a:t> </a:t>
            </a:r>
            <a:r>
              <a:rPr lang="en-US" sz="2000" dirty="0" err="1">
                <a:solidFill>
                  <a:srgbClr val="002060"/>
                </a:solidFill>
              </a:rPr>
              <a:t>sumber</a:t>
            </a:r>
            <a:r>
              <a:rPr lang="en-US" sz="2000" dirty="0">
                <a:solidFill>
                  <a:srgbClr val="002060"/>
                </a:solidFill>
              </a:rPr>
              <a:t> </a:t>
            </a:r>
            <a:r>
              <a:rPr lang="en-US" sz="2000" dirty="0" err="1">
                <a:solidFill>
                  <a:srgbClr val="002060"/>
                </a:solidFill>
              </a:rPr>
              <a:t>daya</a:t>
            </a:r>
            <a:r>
              <a:rPr lang="en-US" sz="2000" dirty="0">
                <a:solidFill>
                  <a:srgbClr val="002060"/>
                </a:solidFill>
              </a:rPr>
              <a:t> </a:t>
            </a:r>
            <a:r>
              <a:rPr lang="en-US" sz="2000" dirty="0" err="1">
                <a:solidFill>
                  <a:srgbClr val="002060"/>
                </a:solidFill>
              </a:rPr>
              <a:t>alam</a:t>
            </a:r>
            <a:endParaRPr lang="en-US" sz="2000" dirty="0">
              <a:solidFill>
                <a:srgbClr val="002060"/>
              </a:solidFill>
            </a:endParaRPr>
          </a:p>
        </p:txBody>
      </p:sp>
      <p:cxnSp>
        <p:nvCxnSpPr>
          <p:cNvPr id="16" name="Straight Arrow Connector 15"/>
          <p:cNvCxnSpPr>
            <a:stCxn id="14" idx="1"/>
            <a:endCxn id="12" idx="3"/>
          </p:cNvCxnSpPr>
          <p:nvPr/>
        </p:nvCxnSpPr>
        <p:spPr>
          <a:xfrm flipH="1" flipV="1">
            <a:off x="3483295" y="3833659"/>
            <a:ext cx="2114996" cy="64252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4" idx="1"/>
          </p:cNvCxnSpPr>
          <p:nvPr/>
        </p:nvCxnSpPr>
        <p:spPr>
          <a:xfrm flipH="1">
            <a:off x="3775989" y="4476183"/>
            <a:ext cx="1822302" cy="30870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1"/>
          </p:cNvCxnSpPr>
          <p:nvPr/>
        </p:nvCxnSpPr>
        <p:spPr>
          <a:xfrm flipH="1">
            <a:off x="3937355" y="4476183"/>
            <a:ext cx="1660936" cy="121492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06587" y="5498199"/>
            <a:ext cx="3330768" cy="923330"/>
          </a:xfrm>
          <a:prstGeom prst="rect">
            <a:avLst/>
          </a:prstGeom>
          <a:noFill/>
        </p:spPr>
        <p:txBody>
          <a:bodyPr wrap="square" rtlCol="0">
            <a:spAutoFit/>
          </a:bodyPr>
          <a:lstStyle/>
          <a:p>
            <a:r>
              <a:rPr lang="en-US" dirty="0" err="1">
                <a:solidFill>
                  <a:srgbClr val="002060"/>
                </a:solidFill>
              </a:rPr>
              <a:t>Meningkatkan</a:t>
            </a:r>
            <a:r>
              <a:rPr lang="en-US" dirty="0">
                <a:solidFill>
                  <a:srgbClr val="002060"/>
                </a:solidFill>
              </a:rPr>
              <a:t> </a:t>
            </a:r>
            <a:r>
              <a:rPr lang="en-US" dirty="0" err="1">
                <a:solidFill>
                  <a:srgbClr val="002060"/>
                </a:solidFill>
              </a:rPr>
              <a:t>kinerja</a:t>
            </a:r>
            <a:r>
              <a:rPr lang="en-US" dirty="0">
                <a:solidFill>
                  <a:srgbClr val="002060"/>
                </a:solidFill>
              </a:rPr>
              <a:t> </a:t>
            </a:r>
            <a:r>
              <a:rPr lang="en-US" dirty="0" err="1">
                <a:solidFill>
                  <a:srgbClr val="002060"/>
                </a:solidFill>
              </a:rPr>
              <a:t>lingkungan</a:t>
            </a:r>
            <a:r>
              <a:rPr lang="en-US" dirty="0">
                <a:solidFill>
                  <a:srgbClr val="002060"/>
                </a:solidFill>
              </a:rPr>
              <a:t> &amp; </a:t>
            </a:r>
            <a:r>
              <a:rPr lang="en-US" dirty="0" err="1">
                <a:solidFill>
                  <a:srgbClr val="002060"/>
                </a:solidFill>
              </a:rPr>
              <a:t>pemenuhan</a:t>
            </a:r>
            <a:r>
              <a:rPr lang="en-US" dirty="0">
                <a:solidFill>
                  <a:srgbClr val="002060"/>
                </a:solidFill>
              </a:rPr>
              <a:t> </a:t>
            </a:r>
            <a:r>
              <a:rPr lang="en-US" dirty="0" err="1">
                <a:solidFill>
                  <a:srgbClr val="002060"/>
                </a:solidFill>
              </a:rPr>
              <a:t>persyaratan</a:t>
            </a:r>
            <a:r>
              <a:rPr lang="en-US" dirty="0">
                <a:solidFill>
                  <a:srgbClr val="002060"/>
                </a:solidFill>
              </a:rPr>
              <a:t> </a:t>
            </a:r>
            <a:r>
              <a:rPr lang="en-US" dirty="0" err="1">
                <a:solidFill>
                  <a:srgbClr val="002060"/>
                </a:solidFill>
              </a:rPr>
              <a:t>hukum</a:t>
            </a:r>
            <a:r>
              <a:rPr lang="en-US" dirty="0">
                <a:solidFill>
                  <a:srgbClr val="002060"/>
                </a:solidFill>
              </a:rPr>
              <a:t> </a:t>
            </a:r>
            <a:r>
              <a:rPr lang="en-US" dirty="0" err="1">
                <a:solidFill>
                  <a:srgbClr val="002060"/>
                </a:solidFill>
              </a:rPr>
              <a:t>dan</a:t>
            </a:r>
            <a:r>
              <a:rPr lang="en-US" dirty="0">
                <a:solidFill>
                  <a:srgbClr val="002060"/>
                </a:solidFill>
              </a:rPr>
              <a:t> </a:t>
            </a:r>
            <a:r>
              <a:rPr lang="en-US" dirty="0" err="1">
                <a:solidFill>
                  <a:srgbClr val="002060"/>
                </a:solidFill>
              </a:rPr>
              <a:t>pesyaratan</a:t>
            </a:r>
            <a:r>
              <a:rPr lang="en-US" dirty="0">
                <a:solidFill>
                  <a:srgbClr val="002060"/>
                </a:solidFill>
              </a:rPr>
              <a:t> lain</a:t>
            </a:r>
          </a:p>
        </p:txBody>
      </p:sp>
      <p:sp>
        <p:nvSpPr>
          <p:cNvPr id="22" name="TextBox 21">
            <a:extLst>
              <a:ext uri="{FF2B5EF4-FFF2-40B4-BE49-F238E27FC236}">
                <a16:creationId xmlns:a16="http://schemas.microsoft.com/office/drawing/2014/main" id="{6354A39E-1C15-4D65-915E-46F9F7C3ADB5}"/>
              </a:ext>
            </a:extLst>
          </p:cNvPr>
          <p:cNvSpPr txBox="1"/>
          <p:nvPr/>
        </p:nvSpPr>
        <p:spPr>
          <a:xfrm>
            <a:off x="487249" y="1491180"/>
            <a:ext cx="2182956" cy="769441"/>
          </a:xfrm>
          <a:prstGeom prst="rect">
            <a:avLst/>
          </a:prstGeom>
          <a:noFill/>
        </p:spPr>
        <p:txBody>
          <a:bodyPr wrap="square" rtlCol="0">
            <a:spAutoFit/>
          </a:bodyPr>
          <a:lstStyle/>
          <a:p>
            <a:r>
              <a:rPr lang="en-US" sz="4400" b="1" u="sng" dirty="0" err="1">
                <a:solidFill>
                  <a:schemeClr val="bg1"/>
                </a:solidFill>
              </a:rPr>
              <a:t>Tujuan</a:t>
            </a:r>
            <a:endParaRPr lang="en-US" sz="4400" b="1" u="sng" dirty="0">
              <a:solidFill>
                <a:schemeClr val="bg1"/>
              </a:solidFill>
            </a:endParaRPr>
          </a:p>
        </p:txBody>
      </p:sp>
      <p:sp>
        <p:nvSpPr>
          <p:cNvPr id="23" name="Rectangle 22">
            <a:extLst>
              <a:ext uri="{FF2B5EF4-FFF2-40B4-BE49-F238E27FC236}">
                <a16:creationId xmlns:a16="http://schemas.microsoft.com/office/drawing/2014/main" id="{4E3C75B6-B2CC-4910-9650-1AA8ADCBE286}"/>
              </a:ext>
            </a:extLst>
          </p:cNvPr>
          <p:cNvSpPr/>
          <p:nvPr/>
        </p:nvSpPr>
        <p:spPr>
          <a:xfrm>
            <a:off x="0" y="2317966"/>
            <a:ext cx="9144000" cy="68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91BEBAF-ACA3-461F-9F1B-C0DB84F2F530}"/>
              </a:ext>
            </a:extLst>
          </p:cNvPr>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6" name="Slide Number Placeholder 5">
            <a:extLst>
              <a:ext uri="{FF2B5EF4-FFF2-40B4-BE49-F238E27FC236}">
                <a16:creationId xmlns:a16="http://schemas.microsoft.com/office/drawing/2014/main" id="{5ABCA78F-3B32-4AE9-BDAF-4B4ABFE27D23}"/>
              </a:ext>
            </a:extLst>
          </p:cNvPr>
          <p:cNvSpPr>
            <a:spLocks noGrp="1"/>
          </p:cNvSpPr>
          <p:nvPr>
            <p:ph type="sldNum" sz="quarter" idx="12"/>
          </p:nvPr>
        </p:nvSpPr>
        <p:spPr/>
        <p:txBody>
          <a:bodyPr/>
          <a:lstStyle/>
          <a:p>
            <a:fld id="{D1B71AAA-B9E7-4449-836C-07686E34B3E0}" type="slidenum">
              <a:rPr lang="en-US" smtClean="0"/>
              <a:t>11</a:t>
            </a:fld>
            <a:endParaRPr lang="en-US"/>
          </a:p>
        </p:txBody>
      </p:sp>
    </p:spTree>
    <p:extLst>
      <p:ext uri="{BB962C8B-B14F-4D97-AF65-F5344CB8AC3E}">
        <p14:creationId xmlns:p14="http://schemas.microsoft.com/office/powerpoint/2010/main" val="92959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796" y="2749547"/>
            <a:ext cx="3361818" cy="646331"/>
          </a:xfrm>
          <a:prstGeom prst="rect">
            <a:avLst/>
          </a:prstGeom>
          <a:noFill/>
        </p:spPr>
        <p:txBody>
          <a:bodyPr wrap="none" rtlCol="0">
            <a:spAutoFit/>
          </a:bodyPr>
          <a:lstStyle/>
          <a:p>
            <a:r>
              <a:rPr lang="en-US" sz="3600" dirty="0"/>
              <a:t>ISO 45001 : 2018</a:t>
            </a:r>
          </a:p>
        </p:txBody>
      </p:sp>
      <p:cxnSp>
        <p:nvCxnSpPr>
          <p:cNvPr id="7" name="Straight Arrow Connector 6"/>
          <p:cNvCxnSpPr>
            <a:cxnSpLocks/>
          </p:cNvCxnSpPr>
          <p:nvPr/>
        </p:nvCxnSpPr>
        <p:spPr>
          <a:xfrm flipV="1">
            <a:off x="4045797" y="3109990"/>
            <a:ext cx="934345"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5054326" y="2472547"/>
            <a:ext cx="3666667" cy="1200329"/>
          </a:xfrm>
          <a:prstGeom prst="rect">
            <a:avLst/>
          </a:prstGeom>
          <a:noFill/>
        </p:spPr>
        <p:txBody>
          <a:bodyPr wrap="square" rtlCol="0">
            <a:spAutoFit/>
          </a:bodyPr>
          <a:lstStyle/>
          <a:p>
            <a:r>
              <a:rPr lang="en-US" sz="2400" dirty="0" err="1"/>
              <a:t>Persyaratan</a:t>
            </a:r>
            <a:r>
              <a:rPr lang="en-US" sz="2400" dirty="0"/>
              <a:t> Sistem </a:t>
            </a:r>
            <a:r>
              <a:rPr lang="en-US" sz="2400" dirty="0" err="1"/>
              <a:t>Manajemen</a:t>
            </a:r>
            <a:r>
              <a:rPr lang="en-US" sz="2400" dirty="0"/>
              <a:t> </a:t>
            </a:r>
            <a:r>
              <a:rPr lang="en-US" sz="2400" dirty="0" err="1"/>
              <a:t>Keselamatan</a:t>
            </a:r>
            <a:r>
              <a:rPr lang="en-US" sz="2400" dirty="0"/>
              <a:t> </a:t>
            </a:r>
            <a:r>
              <a:rPr lang="en-US" sz="2400" dirty="0" err="1"/>
              <a:t>dan</a:t>
            </a:r>
            <a:r>
              <a:rPr lang="en-US" sz="2400" dirty="0"/>
              <a:t> </a:t>
            </a:r>
            <a:r>
              <a:rPr lang="en-US" sz="2400" dirty="0" err="1"/>
              <a:t>Kesehatan</a:t>
            </a:r>
            <a:r>
              <a:rPr lang="en-US" sz="2400" dirty="0"/>
              <a:t> </a:t>
            </a:r>
            <a:r>
              <a:rPr lang="en-US" sz="2400" dirty="0" err="1"/>
              <a:t>Kerja</a:t>
            </a:r>
            <a:endParaRPr lang="en-US" sz="2400" dirty="0"/>
          </a:p>
        </p:txBody>
      </p:sp>
      <p:sp>
        <p:nvSpPr>
          <p:cNvPr id="12" name="TextBox 11"/>
          <p:cNvSpPr txBox="1"/>
          <p:nvPr/>
        </p:nvSpPr>
        <p:spPr>
          <a:xfrm>
            <a:off x="857283" y="4110833"/>
            <a:ext cx="2866844" cy="1015663"/>
          </a:xfrm>
          <a:prstGeom prst="rect">
            <a:avLst/>
          </a:prstGeom>
          <a:noFill/>
        </p:spPr>
        <p:txBody>
          <a:bodyPr wrap="square" rtlCol="0">
            <a:spAutoFit/>
          </a:bodyPr>
          <a:lstStyle/>
          <a:p>
            <a:r>
              <a:rPr lang="en-US" sz="2000" dirty="0" err="1">
                <a:solidFill>
                  <a:srgbClr val="002060"/>
                </a:solidFill>
              </a:rPr>
              <a:t>Mencegah</a:t>
            </a:r>
            <a:r>
              <a:rPr lang="en-US" sz="2000" dirty="0">
                <a:solidFill>
                  <a:srgbClr val="002060"/>
                </a:solidFill>
              </a:rPr>
              <a:t> </a:t>
            </a:r>
            <a:r>
              <a:rPr lang="en-US" sz="2000" dirty="0" err="1">
                <a:solidFill>
                  <a:srgbClr val="002060"/>
                </a:solidFill>
              </a:rPr>
              <a:t>terjadinya</a:t>
            </a:r>
            <a:r>
              <a:rPr lang="en-US" sz="2000" dirty="0">
                <a:solidFill>
                  <a:srgbClr val="002060"/>
                </a:solidFill>
              </a:rPr>
              <a:t> </a:t>
            </a:r>
            <a:r>
              <a:rPr lang="en-US" sz="2000" dirty="0" err="1">
                <a:solidFill>
                  <a:srgbClr val="002060"/>
                </a:solidFill>
              </a:rPr>
              <a:t>kecelakaan</a:t>
            </a:r>
            <a:r>
              <a:rPr lang="en-US" sz="2000" dirty="0">
                <a:solidFill>
                  <a:srgbClr val="002060"/>
                </a:solidFill>
              </a:rPr>
              <a:t> </a:t>
            </a:r>
            <a:r>
              <a:rPr lang="en-US" sz="2000" dirty="0" err="1">
                <a:solidFill>
                  <a:srgbClr val="002060"/>
                </a:solidFill>
              </a:rPr>
              <a:t>dan</a:t>
            </a:r>
            <a:r>
              <a:rPr lang="en-US" sz="2000" dirty="0">
                <a:solidFill>
                  <a:srgbClr val="002060"/>
                </a:solidFill>
              </a:rPr>
              <a:t> </a:t>
            </a:r>
            <a:r>
              <a:rPr lang="en-US" sz="2000" dirty="0" err="1">
                <a:solidFill>
                  <a:srgbClr val="002060"/>
                </a:solidFill>
              </a:rPr>
              <a:t>penyakit</a:t>
            </a:r>
            <a:r>
              <a:rPr lang="en-US" sz="2000" dirty="0">
                <a:solidFill>
                  <a:srgbClr val="002060"/>
                </a:solidFill>
              </a:rPr>
              <a:t> </a:t>
            </a:r>
            <a:r>
              <a:rPr lang="en-US" sz="2000" dirty="0" err="1">
                <a:solidFill>
                  <a:srgbClr val="002060"/>
                </a:solidFill>
              </a:rPr>
              <a:t>akibat</a:t>
            </a:r>
            <a:r>
              <a:rPr lang="en-US" sz="2000" dirty="0">
                <a:solidFill>
                  <a:srgbClr val="002060"/>
                </a:solidFill>
              </a:rPr>
              <a:t> </a:t>
            </a:r>
            <a:r>
              <a:rPr lang="en-US" sz="2000" dirty="0" err="1">
                <a:solidFill>
                  <a:srgbClr val="002060"/>
                </a:solidFill>
              </a:rPr>
              <a:t>kerja</a:t>
            </a:r>
            <a:endParaRPr lang="en-US" sz="2000" dirty="0">
              <a:solidFill>
                <a:srgbClr val="002060"/>
              </a:solidFill>
            </a:endParaRPr>
          </a:p>
        </p:txBody>
      </p:sp>
      <p:sp>
        <p:nvSpPr>
          <p:cNvPr id="13" name="Striped Right Arrow 12"/>
          <p:cNvSpPr/>
          <p:nvPr/>
        </p:nvSpPr>
        <p:spPr>
          <a:xfrm rot="5400000">
            <a:off x="5927858" y="3849465"/>
            <a:ext cx="875912" cy="522736"/>
          </a:xfrm>
          <a:prstGeom prst="stripedRightArrow">
            <a:avLst>
              <a:gd name="adj1" fmla="val 50000"/>
              <a:gd name="adj2" fmla="val 12354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TextBox 13"/>
          <p:cNvSpPr txBox="1"/>
          <p:nvPr/>
        </p:nvSpPr>
        <p:spPr>
          <a:xfrm>
            <a:off x="5074272" y="4548789"/>
            <a:ext cx="2866844" cy="1015663"/>
          </a:xfrm>
          <a:prstGeom prst="rect">
            <a:avLst/>
          </a:prstGeom>
          <a:noFill/>
        </p:spPr>
        <p:txBody>
          <a:bodyPr wrap="square" rtlCol="0">
            <a:spAutoFit/>
          </a:bodyPr>
          <a:lstStyle/>
          <a:p>
            <a:r>
              <a:rPr lang="en-US" sz="2000" dirty="0" err="1">
                <a:solidFill>
                  <a:srgbClr val="002060"/>
                </a:solidFill>
              </a:rPr>
              <a:t>Mampu</a:t>
            </a:r>
            <a:r>
              <a:rPr lang="en-US" sz="2000" dirty="0">
                <a:solidFill>
                  <a:srgbClr val="002060"/>
                </a:solidFill>
              </a:rPr>
              <a:t> </a:t>
            </a:r>
            <a:r>
              <a:rPr lang="en-US" sz="2000" dirty="0" err="1">
                <a:solidFill>
                  <a:srgbClr val="002060"/>
                </a:solidFill>
              </a:rPr>
              <a:t>menyediakan</a:t>
            </a:r>
            <a:r>
              <a:rPr lang="en-US" sz="2000" dirty="0">
                <a:solidFill>
                  <a:srgbClr val="002060"/>
                </a:solidFill>
              </a:rPr>
              <a:t> </a:t>
            </a:r>
            <a:r>
              <a:rPr lang="en-US" sz="2000" dirty="0" err="1">
                <a:solidFill>
                  <a:srgbClr val="002060"/>
                </a:solidFill>
              </a:rPr>
              <a:t>tempat</a:t>
            </a:r>
            <a:r>
              <a:rPr lang="en-US" sz="2000" dirty="0">
                <a:solidFill>
                  <a:srgbClr val="002060"/>
                </a:solidFill>
              </a:rPr>
              <a:t> </a:t>
            </a:r>
            <a:r>
              <a:rPr lang="en-US" sz="2000" dirty="0" err="1">
                <a:solidFill>
                  <a:srgbClr val="002060"/>
                </a:solidFill>
              </a:rPr>
              <a:t>kerja</a:t>
            </a:r>
            <a:r>
              <a:rPr lang="en-US" sz="2000" dirty="0">
                <a:solidFill>
                  <a:srgbClr val="002060"/>
                </a:solidFill>
              </a:rPr>
              <a:t> yang </a:t>
            </a:r>
            <a:r>
              <a:rPr lang="en-US" sz="2000" dirty="0" err="1">
                <a:solidFill>
                  <a:srgbClr val="002060"/>
                </a:solidFill>
              </a:rPr>
              <a:t>aman</a:t>
            </a:r>
            <a:r>
              <a:rPr lang="en-US" sz="2000" dirty="0">
                <a:solidFill>
                  <a:srgbClr val="002060"/>
                </a:solidFill>
              </a:rPr>
              <a:t> </a:t>
            </a:r>
            <a:r>
              <a:rPr lang="en-US" sz="2000" dirty="0" err="1">
                <a:solidFill>
                  <a:srgbClr val="002060"/>
                </a:solidFill>
              </a:rPr>
              <a:t>dan</a:t>
            </a:r>
            <a:r>
              <a:rPr lang="en-US" sz="2000" dirty="0">
                <a:solidFill>
                  <a:srgbClr val="002060"/>
                </a:solidFill>
              </a:rPr>
              <a:t> </a:t>
            </a:r>
            <a:r>
              <a:rPr lang="en-US" sz="2000" dirty="0" err="1">
                <a:solidFill>
                  <a:srgbClr val="002060"/>
                </a:solidFill>
              </a:rPr>
              <a:t>sehat</a:t>
            </a:r>
            <a:endParaRPr lang="en-US" sz="2000" dirty="0">
              <a:solidFill>
                <a:srgbClr val="002060"/>
              </a:solidFill>
            </a:endParaRPr>
          </a:p>
        </p:txBody>
      </p:sp>
      <p:sp>
        <p:nvSpPr>
          <p:cNvPr id="15" name="TextBox 14"/>
          <p:cNvSpPr txBox="1"/>
          <p:nvPr/>
        </p:nvSpPr>
        <p:spPr>
          <a:xfrm>
            <a:off x="857283" y="5648465"/>
            <a:ext cx="2866844" cy="707886"/>
          </a:xfrm>
          <a:prstGeom prst="rect">
            <a:avLst/>
          </a:prstGeom>
          <a:noFill/>
        </p:spPr>
        <p:txBody>
          <a:bodyPr wrap="square" rtlCol="0">
            <a:spAutoFit/>
          </a:bodyPr>
          <a:lstStyle/>
          <a:p>
            <a:r>
              <a:rPr lang="en-US" sz="2000" dirty="0" err="1">
                <a:solidFill>
                  <a:srgbClr val="002060"/>
                </a:solidFill>
              </a:rPr>
              <a:t>Secara</a:t>
            </a:r>
            <a:r>
              <a:rPr lang="en-US" sz="2000" dirty="0">
                <a:solidFill>
                  <a:srgbClr val="002060"/>
                </a:solidFill>
              </a:rPr>
              <a:t> </a:t>
            </a:r>
            <a:r>
              <a:rPr lang="en-US" sz="2000" dirty="0" err="1">
                <a:solidFill>
                  <a:srgbClr val="002060"/>
                </a:solidFill>
              </a:rPr>
              <a:t>proaktif</a:t>
            </a:r>
            <a:r>
              <a:rPr lang="en-US" sz="2000" dirty="0">
                <a:solidFill>
                  <a:srgbClr val="002060"/>
                </a:solidFill>
              </a:rPr>
              <a:t> </a:t>
            </a:r>
            <a:r>
              <a:rPr lang="en-US" sz="2000" dirty="0" err="1">
                <a:solidFill>
                  <a:srgbClr val="002060"/>
                </a:solidFill>
              </a:rPr>
              <a:t>meningkatkan</a:t>
            </a:r>
            <a:r>
              <a:rPr lang="en-US" sz="2000" dirty="0">
                <a:solidFill>
                  <a:srgbClr val="002060"/>
                </a:solidFill>
              </a:rPr>
              <a:t> </a:t>
            </a:r>
            <a:r>
              <a:rPr lang="en-US" sz="2000" dirty="0" err="1">
                <a:solidFill>
                  <a:srgbClr val="002060"/>
                </a:solidFill>
              </a:rPr>
              <a:t>kinerja</a:t>
            </a:r>
            <a:r>
              <a:rPr lang="en-US" sz="2000" dirty="0">
                <a:solidFill>
                  <a:srgbClr val="002060"/>
                </a:solidFill>
              </a:rPr>
              <a:t> K3</a:t>
            </a:r>
          </a:p>
        </p:txBody>
      </p:sp>
      <p:cxnSp>
        <p:nvCxnSpPr>
          <p:cNvPr id="16" name="Straight Arrow Connector 15"/>
          <p:cNvCxnSpPr/>
          <p:nvPr/>
        </p:nvCxnSpPr>
        <p:spPr>
          <a:xfrm flipH="1" flipV="1">
            <a:off x="3724127" y="4739712"/>
            <a:ext cx="1330200" cy="316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4" idx="1"/>
          </p:cNvCxnSpPr>
          <p:nvPr/>
        </p:nvCxnSpPr>
        <p:spPr>
          <a:xfrm flipH="1">
            <a:off x="3413336" y="5056621"/>
            <a:ext cx="1660936" cy="87552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Slide Number Placeholder 7">
            <a:extLst>
              <a:ext uri="{FF2B5EF4-FFF2-40B4-BE49-F238E27FC236}">
                <a16:creationId xmlns:a16="http://schemas.microsoft.com/office/drawing/2014/main" id="{1232F1C6-F99C-4D12-96EE-F31E872B2E2E}"/>
              </a:ext>
            </a:extLst>
          </p:cNvPr>
          <p:cNvSpPr>
            <a:spLocks noGrp="1"/>
          </p:cNvSpPr>
          <p:nvPr>
            <p:ph type="sldNum" sz="quarter" idx="12"/>
          </p:nvPr>
        </p:nvSpPr>
        <p:spPr/>
        <p:txBody>
          <a:bodyPr/>
          <a:lstStyle/>
          <a:p>
            <a:fld id="{D1B71AAA-B9E7-4449-836C-07686E34B3E0}" type="slidenum">
              <a:rPr lang="en-US" smtClean="0"/>
              <a:t>12</a:t>
            </a:fld>
            <a:endParaRPr lang="en-US"/>
          </a:p>
        </p:txBody>
      </p:sp>
      <p:pic>
        <p:nvPicPr>
          <p:cNvPr id="2" name="Picture 1">
            <a:extLst>
              <a:ext uri="{FF2B5EF4-FFF2-40B4-BE49-F238E27FC236}">
                <a16:creationId xmlns:a16="http://schemas.microsoft.com/office/drawing/2014/main" id="{C5A6F4B4-CEA4-4623-8A49-CD055348BA69}"/>
              </a:ext>
            </a:extLst>
          </p:cNvPr>
          <p:cNvPicPr>
            <a:picLocks noChangeAspect="1"/>
          </p:cNvPicPr>
          <p:nvPr/>
        </p:nvPicPr>
        <p:blipFill rotWithShape="1">
          <a:blip r:embed="rId2"/>
          <a:srcRect b="9907"/>
          <a:stretch/>
        </p:blipFill>
        <p:spPr>
          <a:xfrm>
            <a:off x="0" y="0"/>
            <a:ext cx="9144000" cy="2472539"/>
          </a:xfrm>
          <a:prstGeom prst="rect">
            <a:avLst/>
          </a:prstGeom>
        </p:spPr>
      </p:pic>
      <p:sp>
        <p:nvSpPr>
          <p:cNvPr id="17" name="TextBox 16"/>
          <p:cNvSpPr txBox="1"/>
          <p:nvPr/>
        </p:nvSpPr>
        <p:spPr>
          <a:xfrm>
            <a:off x="185591" y="1405713"/>
            <a:ext cx="2182956" cy="769441"/>
          </a:xfrm>
          <a:prstGeom prst="rect">
            <a:avLst/>
          </a:prstGeom>
          <a:noFill/>
        </p:spPr>
        <p:txBody>
          <a:bodyPr wrap="square" rtlCol="0">
            <a:spAutoFit/>
          </a:bodyPr>
          <a:lstStyle/>
          <a:p>
            <a:r>
              <a:rPr lang="en-US" sz="4400" b="1" u="sng" dirty="0" err="1">
                <a:solidFill>
                  <a:schemeClr val="bg1"/>
                </a:solidFill>
              </a:rPr>
              <a:t>Tujuan</a:t>
            </a:r>
            <a:endParaRPr lang="en-US" sz="4400" b="1" u="sng" dirty="0">
              <a:solidFill>
                <a:schemeClr val="bg1"/>
              </a:solidFill>
            </a:endParaRPr>
          </a:p>
        </p:txBody>
      </p:sp>
      <p:sp>
        <p:nvSpPr>
          <p:cNvPr id="4" name="Rectangle 3">
            <a:extLst>
              <a:ext uri="{FF2B5EF4-FFF2-40B4-BE49-F238E27FC236}">
                <a16:creationId xmlns:a16="http://schemas.microsoft.com/office/drawing/2014/main" id="{399B8306-9410-4378-BB1E-C2734F5B5683}"/>
              </a:ext>
            </a:extLst>
          </p:cNvPr>
          <p:cNvSpPr/>
          <p:nvPr/>
        </p:nvSpPr>
        <p:spPr>
          <a:xfrm>
            <a:off x="0" y="2403835"/>
            <a:ext cx="9144000" cy="68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5B1F41-B3C8-4F6A-B04B-7059B9915219}"/>
              </a:ext>
            </a:extLst>
          </p:cNvPr>
          <p:cNvSpPr>
            <a:spLocks noGrp="1"/>
          </p:cNvSpPr>
          <p:nvPr>
            <p:ph type="ftr" sz="quarter" idx="11"/>
          </p:nvPr>
        </p:nvSpPr>
        <p:spPr/>
        <p:txBody>
          <a:bodyPr/>
          <a:lstStyle/>
          <a:p>
            <a:r>
              <a:rPr lang="pt-BR"/>
              <a:t>Integrasi ISO 9001,ISO 45001 &amp; ISO 14001 1/rev.00 (c)Copyright, Sentral Sistem. May 2018</a:t>
            </a:r>
            <a:endParaRPr lang="en-US"/>
          </a:p>
        </p:txBody>
      </p:sp>
    </p:spTree>
    <p:extLst>
      <p:ext uri="{BB962C8B-B14F-4D97-AF65-F5344CB8AC3E}">
        <p14:creationId xmlns:p14="http://schemas.microsoft.com/office/powerpoint/2010/main" val="1555441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83AC9-C6AE-4356-9B78-ECCAC65AF5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90000">
                        <a14:foregroundMark x1="889" y1="97033" x2="889" y2="97033"/>
                        <a14:foregroundMark x1="11111" y1="74481" x2="11111" y2="74481"/>
                        <a14:foregroundMark x1="3111" y1="39763" x2="3111" y2="39763"/>
                        <a14:foregroundMark x1="3556" y1="55193" x2="3556" y2="55193"/>
                        <a14:foregroundMark x1="3333" y1="48961" x2="3333" y2="48961"/>
                        <a14:foregroundMark x1="5333" y1="62611" x2="5333" y2="62611"/>
                        <a14:foregroundMark x1="8889" y1="73591" x2="8889" y2="73591"/>
                        <a14:foregroundMark x1="18444" y1="85757" x2="18444" y2="85757"/>
                        <a14:foregroundMark x1="13111" y1="82493" x2="13111" y2="82493"/>
                        <a14:foregroundMark x1="10667" y1="78932" x2="10667" y2="78932"/>
                        <a14:foregroundMark x1="14889" y1="85757" x2="14889" y2="85757"/>
                        <a14:foregroundMark x1="21333" y1="91988" x2="21333" y2="91988"/>
                        <a14:foregroundMark x1="6444" y1="92285" x2="6444" y2="92285"/>
                        <a14:foregroundMark x1="2889" y1="88724" x2="2889" y2="88724"/>
                        <a14:foregroundMark x1="1333" y1="83976" x2="1333" y2="83976"/>
                        <a14:foregroundMark x1="58444" y1="82493" x2="58444" y2="82493"/>
                        <a14:foregroundMark x1="58000" y1="79525" x2="58000" y2="79525"/>
                        <a14:foregroundMark x1="58000" y1="76558" x2="58000" y2="76558"/>
                        <a14:foregroundMark x1="38667" y1="97626" x2="38667" y2="97626"/>
                        <a14:backgroundMark x1="62000" y1="51039" x2="62000" y2="51039"/>
                        <a14:backgroundMark x1="51778" y1="17804" x2="51778" y2="17804"/>
                      </a14:backgroundRemoval>
                    </a14:imgEffect>
                  </a14:imgLayer>
                </a14:imgProps>
              </a:ext>
            </a:extLst>
          </a:blip>
          <a:stretch>
            <a:fillRect/>
          </a:stretch>
        </p:blipFill>
        <p:spPr>
          <a:xfrm>
            <a:off x="47045" y="833077"/>
            <a:ext cx="4934327" cy="5897720"/>
          </a:xfrm>
          <a:prstGeom prst="rect">
            <a:avLst/>
          </a:prstGeom>
        </p:spPr>
      </p:pic>
      <p:sp>
        <p:nvSpPr>
          <p:cNvPr id="10" name="TextBox 9"/>
          <p:cNvSpPr txBox="1"/>
          <p:nvPr/>
        </p:nvSpPr>
        <p:spPr>
          <a:xfrm>
            <a:off x="5085679" y="2128147"/>
            <a:ext cx="3815034" cy="1200329"/>
          </a:xfrm>
          <a:prstGeom prst="rect">
            <a:avLst/>
          </a:prstGeom>
          <a:noFill/>
        </p:spPr>
        <p:txBody>
          <a:bodyPr wrap="square" rtlCol="0">
            <a:spAutoFit/>
          </a:bodyPr>
          <a:lstStyle/>
          <a:p>
            <a:r>
              <a:rPr lang="en-US" sz="2400" dirty="0" err="1"/>
              <a:t>Peningkatan</a:t>
            </a:r>
            <a:r>
              <a:rPr lang="en-US" sz="2400" dirty="0"/>
              <a:t> dan </a:t>
            </a:r>
            <a:r>
              <a:rPr lang="en-US" sz="2400" dirty="0" err="1"/>
              <a:t>perbaikan</a:t>
            </a:r>
            <a:r>
              <a:rPr lang="en-US" sz="2400" dirty="0"/>
              <a:t> </a:t>
            </a:r>
            <a:r>
              <a:rPr lang="en-US" sz="2400" dirty="0" err="1"/>
              <a:t>berkelanjutan</a:t>
            </a:r>
            <a:r>
              <a:rPr lang="en-US" sz="2400" dirty="0"/>
              <a:t> </a:t>
            </a:r>
            <a:r>
              <a:rPr lang="en-US" sz="2400" dirty="0" err="1"/>
              <a:t>kinerja</a:t>
            </a:r>
            <a:r>
              <a:rPr lang="en-US" sz="2400" dirty="0"/>
              <a:t> SM-MLK3</a:t>
            </a:r>
          </a:p>
        </p:txBody>
      </p:sp>
      <p:sp>
        <p:nvSpPr>
          <p:cNvPr id="18" name="TextBox 17"/>
          <p:cNvSpPr txBox="1"/>
          <p:nvPr/>
        </p:nvSpPr>
        <p:spPr>
          <a:xfrm>
            <a:off x="5085679" y="3320272"/>
            <a:ext cx="3815034" cy="1200329"/>
          </a:xfrm>
          <a:prstGeom prst="rect">
            <a:avLst/>
          </a:prstGeom>
          <a:noFill/>
        </p:spPr>
        <p:txBody>
          <a:bodyPr wrap="square" rtlCol="0">
            <a:spAutoFit/>
          </a:bodyPr>
          <a:lstStyle/>
          <a:p>
            <a:r>
              <a:rPr lang="en-US" sz="2400" dirty="0" err="1"/>
              <a:t>Pemenuhan</a:t>
            </a:r>
            <a:r>
              <a:rPr lang="en-US" sz="2400" dirty="0"/>
              <a:t> </a:t>
            </a:r>
            <a:r>
              <a:rPr lang="en-US" sz="2400" dirty="0" err="1"/>
              <a:t>persyaratan</a:t>
            </a:r>
            <a:r>
              <a:rPr lang="en-US" sz="2400" dirty="0"/>
              <a:t> </a:t>
            </a:r>
            <a:r>
              <a:rPr lang="en-US" sz="2400" dirty="0" err="1"/>
              <a:t>hukum</a:t>
            </a:r>
            <a:r>
              <a:rPr lang="en-US" sz="2400" dirty="0"/>
              <a:t> </a:t>
            </a:r>
            <a:r>
              <a:rPr lang="en-US" sz="2400" dirty="0" err="1"/>
              <a:t>dan</a:t>
            </a:r>
            <a:r>
              <a:rPr lang="en-US" sz="2400" dirty="0"/>
              <a:t> </a:t>
            </a:r>
            <a:r>
              <a:rPr lang="en-US" sz="2400" dirty="0" err="1"/>
              <a:t>persyaratan</a:t>
            </a:r>
            <a:r>
              <a:rPr lang="en-US" sz="2400" dirty="0"/>
              <a:t> </a:t>
            </a:r>
            <a:r>
              <a:rPr lang="en-US" sz="2400" dirty="0" err="1"/>
              <a:t>lainnya</a:t>
            </a:r>
            <a:endParaRPr lang="en-US" sz="2400" dirty="0"/>
          </a:p>
        </p:txBody>
      </p:sp>
      <p:sp>
        <p:nvSpPr>
          <p:cNvPr id="21" name="TextBox 20"/>
          <p:cNvSpPr txBox="1"/>
          <p:nvPr/>
        </p:nvSpPr>
        <p:spPr>
          <a:xfrm>
            <a:off x="5085679" y="4881729"/>
            <a:ext cx="3815034" cy="830997"/>
          </a:xfrm>
          <a:prstGeom prst="rect">
            <a:avLst/>
          </a:prstGeom>
          <a:noFill/>
        </p:spPr>
        <p:txBody>
          <a:bodyPr wrap="square" rtlCol="0">
            <a:spAutoFit/>
          </a:bodyPr>
          <a:lstStyle/>
          <a:p>
            <a:r>
              <a:rPr lang="en-US" sz="2400" dirty="0" err="1"/>
              <a:t>Pencapaian</a:t>
            </a:r>
            <a:r>
              <a:rPr lang="en-US" sz="2400" dirty="0"/>
              <a:t> </a:t>
            </a:r>
            <a:r>
              <a:rPr lang="en-US" sz="2400" dirty="0" err="1"/>
              <a:t>sasaran</a:t>
            </a:r>
            <a:r>
              <a:rPr lang="en-US" sz="2400" dirty="0"/>
              <a:t> SM-MLK3</a:t>
            </a:r>
          </a:p>
        </p:txBody>
      </p:sp>
      <p:sp>
        <p:nvSpPr>
          <p:cNvPr id="27" name="TextBox 26"/>
          <p:cNvSpPr txBox="1"/>
          <p:nvPr/>
        </p:nvSpPr>
        <p:spPr>
          <a:xfrm>
            <a:off x="5085679" y="5749673"/>
            <a:ext cx="3815034" cy="461665"/>
          </a:xfrm>
          <a:prstGeom prst="rect">
            <a:avLst/>
          </a:prstGeom>
          <a:noFill/>
        </p:spPr>
        <p:txBody>
          <a:bodyPr wrap="square" rtlCol="0">
            <a:spAutoFit/>
          </a:bodyPr>
          <a:lstStyle/>
          <a:p>
            <a:r>
              <a:rPr lang="en-US" sz="2400" dirty="0"/>
              <a:t>…………… ????</a:t>
            </a:r>
          </a:p>
        </p:txBody>
      </p:sp>
      <p:sp>
        <p:nvSpPr>
          <p:cNvPr id="14" name="Rectangle 2">
            <a:extLst>
              <a:ext uri="{FF2B5EF4-FFF2-40B4-BE49-F238E27FC236}">
                <a16:creationId xmlns:a16="http://schemas.microsoft.com/office/drawing/2014/main" id="{B08304AE-7DF1-43C6-B3F6-EC83581220AC}"/>
              </a:ext>
            </a:extLst>
          </p:cNvPr>
          <p:cNvSpPr>
            <a:spLocks noGrp="1" noChangeArrowheads="1"/>
          </p:cNvSpPr>
          <p:nvPr>
            <p:ph type="title"/>
          </p:nvPr>
        </p:nvSpPr>
        <p:spPr>
          <a:xfrm>
            <a:off x="2390274" y="194411"/>
            <a:ext cx="6296526" cy="1394609"/>
          </a:xfrm>
        </p:spPr>
        <p:txBody>
          <a:bodyPr>
            <a:normAutofit/>
          </a:bodyPr>
          <a:lstStyle/>
          <a:p>
            <a:pPr eaLnBrk="1" hangingPunct="1"/>
            <a:r>
              <a:rPr lang="en-US" altLang="en-US" sz="4000" dirty="0"/>
              <a:t>GOAL ISO 9001 &amp; ISO 14001 &amp; ISO 45001</a:t>
            </a:r>
          </a:p>
        </p:txBody>
      </p:sp>
      <p:pic>
        <p:nvPicPr>
          <p:cNvPr id="6146" name="Picture 2" descr="Image result for goal">
            <a:extLst>
              <a:ext uri="{FF2B5EF4-FFF2-40B4-BE49-F238E27FC236}">
                <a16:creationId xmlns:a16="http://schemas.microsoft.com/office/drawing/2014/main" id="{34431BC9-D7F0-4019-A936-CE1AC11BF5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2142806"/>
            <a:ext cx="821350" cy="4616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goal">
            <a:extLst>
              <a:ext uri="{FF2B5EF4-FFF2-40B4-BE49-F238E27FC236}">
                <a16:creationId xmlns:a16="http://schemas.microsoft.com/office/drawing/2014/main" id="{885B290A-9927-4B52-9B04-00389A5C2A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3320272"/>
            <a:ext cx="821350" cy="4616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al">
            <a:extLst>
              <a:ext uri="{FF2B5EF4-FFF2-40B4-BE49-F238E27FC236}">
                <a16:creationId xmlns:a16="http://schemas.microsoft.com/office/drawing/2014/main" id="{9BC3F64B-1F3D-47D1-8961-0B5833B21D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4885734"/>
            <a:ext cx="821350" cy="4616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goal">
            <a:extLst>
              <a:ext uri="{FF2B5EF4-FFF2-40B4-BE49-F238E27FC236}">
                <a16:creationId xmlns:a16="http://schemas.microsoft.com/office/drawing/2014/main" id="{8A502B21-0E0C-4028-BC0B-90892A173E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5749673"/>
            <a:ext cx="821350" cy="461665"/>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Pentagon 10">
            <a:extLst>
              <a:ext uri="{FF2B5EF4-FFF2-40B4-BE49-F238E27FC236}">
                <a16:creationId xmlns:a16="http://schemas.microsoft.com/office/drawing/2014/main" id="{063F97F5-C19D-48E7-AEA0-8A2D970DA015}"/>
              </a:ext>
            </a:extLst>
          </p:cNvPr>
          <p:cNvSpPr/>
          <p:nvPr/>
        </p:nvSpPr>
        <p:spPr>
          <a:xfrm>
            <a:off x="4761770" y="2249768"/>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Pentagon 25">
            <a:extLst>
              <a:ext uri="{FF2B5EF4-FFF2-40B4-BE49-F238E27FC236}">
                <a16:creationId xmlns:a16="http://schemas.microsoft.com/office/drawing/2014/main" id="{74291747-A2C3-43E0-A2BF-134C4A29E532}"/>
              </a:ext>
            </a:extLst>
          </p:cNvPr>
          <p:cNvSpPr/>
          <p:nvPr/>
        </p:nvSpPr>
        <p:spPr>
          <a:xfrm>
            <a:off x="4737224" y="3435687"/>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Pentagon 28">
            <a:extLst>
              <a:ext uri="{FF2B5EF4-FFF2-40B4-BE49-F238E27FC236}">
                <a16:creationId xmlns:a16="http://schemas.microsoft.com/office/drawing/2014/main" id="{8D40AD01-7CE4-40FF-948C-A62C3EB91052}"/>
              </a:ext>
            </a:extLst>
          </p:cNvPr>
          <p:cNvSpPr/>
          <p:nvPr/>
        </p:nvSpPr>
        <p:spPr>
          <a:xfrm>
            <a:off x="4736676" y="4997144"/>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Pentagon 29">
            <a:extLst>
              <a:ext uri="{FF2B5EF4-FFF2-40B4-BE49-F238E27FC236}">
                <a16:creationId xmlns:a16="http://schemas.microsoft.com/office/drawing/2014/main" id="{457D4625-852E-4B1C-9715-E8EE8D51D6A1}"/>
              </a:ext>
            </a:extLst>
          </p:cNvPr>
          <p:cNvSpPr/>
          <p:nvPr/>
        </p:nvSpPr>
        <p:spPr>
          <a:xfrm>
            <a:off x="4731050" y="5926773"/>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83F5CAD-050F-4CEA-8650-84FD08268121}"/>
              </a:ext>
            </a:extLst>
          </p:cNvPr>
          <p:cNvSpPr>
            <a:spLocks noGrp="1"/>
          </p:cNvSpPr>
          <p:nvPr>
            <p:ph type="sldNum" sz="quarter" idx="12"/>
          </p:nvPr>
        </p:nvSpPr>
        <p:spPr/>
        <p:txBody>
          <a:bodyPr/>
          <a:lstStyle/>
          <a:p>
            <a:pPr>
              <a:defRPr/>
            </a:pPr>
            <a:fld id="{76B483EA-79FC-4CFB-9D49-A6CB5216843E}" type="slidenum">
              <a:rPr lang="en-US" smtClean="0"/>
              <a:pPr>
                <a:defRPr/>
              </a:pPr>
              <a:t>13</a:t>
            </a:fld>
            <a:endParaRPr lang="en-US"/>
          </a:p>
        </p:txBody>
      </p:sp>
      <p:sp>
        <p:nvSpPr>
          <p:cNvPr id="2" name="Footer Placeholder 1">
            <a:extLst>
              <a:ext uri="{FF2B5EF4-FFF2-40B4-BE49-F238E27FC236}">
                <a16:creationId xmlns:a16="http://schemas.microsoft.com/office/drawing/2014/main" id="{799A32AA-CDA0-4E0E-B052-CC1CC95AFC8C}"/>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780379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a:xfrm>
            <a:off x="716574" y="333375"/>
            <a:ext cx="7665426" cy="1143000"/>
          </a:xfrm>
          <a:prstGeom prst="downArrowCallout">
            <a:avLst>
              <a:gd name="adj1" fmla="val 207599"/>
              <a:gd name="adj2" fmla="val 165521"/>
              <a:gd name="adj3" fmla="val 28333"/>
              <a:gd name="adj4" fmla="val 58333"/>
            </a:avLst>
          </a:prstGeom>
          <a:noFill/>
          <a:ln>
            <a:solidFill>
              <a:schemeClr val="tx1"/>
            </a:solidFill>
            <a:miter lim="800000"/>
            <a:headEnd type="none" w="med" len="med"/>
            <a:tailEnd type="none" w="med" len="med"/>
          </a:ln>
        </p:spPr>
        <p:txBody>
          <a:bodyPr lIns="92075" tIns="46038" rIns="92075" bIns="46038"/>
          <a:lstStyle/>
          <a:p>
            <a:pPr eaLnBrk="1" hangingPunct="1"/>
            <a:r>
              <a:rPr lang="en-US" altLang="en-US" sz="2800" b="1">
                <a:latin typeface="CG Omega" pitchFamily="34" charset="0"/>
              </a:rPr>
              <a:t>Penjelasan Training</a:t>
            </a:r>
          </a:p>
        </p:txBody>
      </p:sp>
      <p:sp>
        <p:nvSpPr>
          <p:cNvPr id="31748" name="Rectangle 3"/>
          <p:cNvSpPr>
            <a:spLocks noGrp="1" noChangeArrowheads="1"/>
          </p:cNvSpPr>
          <p:nvPr>
            <p:ph type="body" idx="1"/>
          </p:nvPr>
        </p:nvSpPr>
        <p:spPr>
          <a:xfrm>
            <a:off x="716573" y="1557338"/>
            <a:ext cx="7716715" cy="1368425"/>
          </a:xfrm>
          <a:noFill/>
        </p:spPr>
        <p:txBody>
          <a:bodyPr lIns="92075" tIns="46038" rIns="92075" bIns="46038"/>
          <a:lstStyle/>
          <a:p>
            <a:pPr marL="0" indent="0" eaLnBrk="1" hangingPunct="1">
              <a:lnSpc>
                <a:spcPct val="80000"/>
              </a:lnSpc>
              <a:buNone/>
            </a:pPr>
            <a:r>
              <a:rPr lang="en-US" altLang="en-US" sz="2000" dirty="0" err="1"/>
              <a:t>Bentuk</a:t>
            </a:r>
            <a:r>
              <a:rPr lang="en-US" altLang="en-US" sz="2000" dirty="0"/>
              <a:t> </a:t>
            </a:r>
            <a:r>
              <a:rPr lang="en-US" altLang="en-US" sz="2000" dirty="0" err="1"/>
              <a:t>tulisan</a:t>
            </a:r>
            <a:r>
              <a:rPr lang="en-US" altLang="en-US" sz="2000" dirty="0"/>
              <a:t> </a:t>
            </a:r>
            <a:r>
              <a:rPr lang="en-US" altLang="en-US" sz="2000" dirty="0" err="1"/>
              <a:t>dan</a:t>
            </a:r>
            <a:r>
              <a:rPr lang="en-US" altLang="en-US" sz="2000" dirty="0"/>
              <a:t> </a:t>
            </a:r>
            <a:r>
              <a:rPr lang="en-US" altLang="en-US" sz="2000" dirty="0" err="1"/>
              <a:t>warna</a:t>
            </a:r>
            <a:r>
              <a:rPr lang="en-US" altLang="en-US" sz="2000" dirty="0"/>
              <a:t> </a:t>
            </a:r>
            <a:r>
              <a:rPr lang="en-US" altLang="en-US" sz="2000" dirty="0" err="1"/>
              <a:t>pada</a:t>
            </a:r>
            <a:r>
              <a:rPr lang="en-US" altLang="en-US" sz="2000" dirty="0"/>
              <a:t> </a:t>
            </a:r>
            <a:r>
              <a:rPr lang="en-US" altLang="en-US" sz="2000" dirty="0" err="1"/>
              <a:t>materi</a:t>
            </a:r>
            <a:r>
              <a:rPr lang="en-US" altLang="en-US" sz="2000" dirty="0"/>
              <a:t> </a:t>
            </a:r>
            <a:r>
              <a:rPr lang="en-US" altLang="en-US" sz="2000" dirty="0" err="1"/>
              <a:t>memberikan</a:t>
            </a:r>
            <a:r>
              <a:rPr lang="en-US" altLang="en-US" sz="2000" dirty="0"/>
              <a:t> </a:t>
            </a:r>
            <a:r>
              <a:rPr lang="en-US" altLang="en-US" sz="2000" dirty="0" err="1"/>
              <a:t>beberapa</a:t>
            </a:r>
            <a:r>
              <a:rPr lang="en-US" altLang="en-US" sz="2000" dirty="0"/>
              <a:t> </a:t>
            </a:r>
            <a:r>
              <a:rPr lang="en-US" altLang="en-US" sz="2000" dirty="0" err="1"/>
              <a:t>penjelasan</a:t>
            </a:r>
            <a:r>
              <a:rPr lang="en-US" altLang="en-US" sz="2000" dirty="0"/>
              <a:t> </a:t>
            </a:r>
            <a:r>
              <a:rPr lang="en-US" altLang="en-US" sz="2000" dirty="0" err="1"/>
              <a:t>yaitu</a:t>
            </a:r>
            <a:r>
              <a:rPr lang="en-US" altLang="en-US" sz="2000" dirty="0"/>
              <a:t> :</a:t>
            </a:r>
          </a:p>
        </p:txBody>
      </p:sp>
      <p:sp>
        <p:nvSpPr>
          <p:cNvPr id="31750" name="Text Box 5"/>
          <p:cNvSpPr txBox="1">
            <a:spLocks noChangeArrowheads="1"/>
          </p:cNvSpPr>
          <p:nvPr/>
        </p:nvSpPr>
        <p:spPr bwMode="auto">
          <a:xfrm>
            <a:off x="3020625" y="2444704"/>
            <a:ext cx="58801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i="1" dirty="0" err="1"/>
              <a:t>Persyaratan</a:t>
            </a:r>
            <a:r>
              <a:rPr lang="en-US" altLang="en-US" sz="2000" b="1" i="1" dirty="0"/>
              <a:t> ISO 9001:2015, ISO 14001 : 2015 &amp;</a:t>
            </a:r>
          </a:p>
          <a:p>
            <a:pPr eaLnBrk="1" hangingPunct="1"/>
            <a:r>
              <a:rPr lang="en-US" altLang="en-US" sz="2000" b="1" i="1" dirty="0"/>
              <a:t>ISO 45001:2018</a:t>
            </a:r>
          </a:p>
        </p:txBody>
      </p:sp>
      <p:sp>
        <p:nvSpPr>
          <p:cNvPr id="31752" name="Line 7"/>
          <p:cNvSpPr>
            <a:spLocks noChangeShapeType="1"/>
          </p:cNvSpPr>
          <p:nvPr/>
        </p:nvSpPr>
        <p:spPr bwMode="auto">
          <a:xfrm>
            <a:off x="2223456" y="2636791"/>
            <a:ext cx="731226" cy="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3" name="Line 8"/>
          <p:cNvSpPr>
            <a:spLocks noChangeShapeType="1"/>
          </p:cNvSpPr>
          <p:nvPr/>
        </p:nvSpPr>
        <p:spPr bwMode="auto">
          <a:xfrm>
            <a:off x="2223456" y="4365579"/>
            <a:ext cx="665285" cy="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4" name="Line 10"/>
          <p:cNvSpPr>
            <a:spLocks noChangeShapeType="1"/>
          </p:cNvSpPr>
          <p:nvPr/>
        </p:nvSpPr>
        <p:spPr bwMode="auto">
          <a:xfrm>
            <a:off x="2227890" y="3553316"/>
            <a:ext cx="665285" cy="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Text Box 6"/>
          <p:cNvSpPr txBox="1">
            <a:spLocks noChangeArrowheads="1"/>
          </p:cNvSpPr>
          <p:nvPr/>
        </p:nvSpPr>
        <p:spPr bwMode="auto">
          <a:xfrm>
            <a:off x="838200" y="2437922"/>
            <a:ext cx="14405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i="1" dirty="0"/>
              <a:t>SM-MLK3</a:t>
            </a:r>
            <a:endParaRPr lang="en-US" altLang="en-US" sz="2000" b="1" i="1" u="sng" dirty="0"/>
          </a:p>
        </p:txBody>
      </p:sp>
      <p:sp>
        <p:nvSpPr>
          <p:cNvPr id="21" name="Text Box 5"/>
          <p:cNvSpPr txBox="1">
            <a:spLocks noChangeArrowheads="1"/>
          </p:cNvSpPr>
          <p:nvPr/>
        </p:nvSpPr>
        <p:spPr bwMode="auto">
          <a:xfrm>
            <a:off x="3020625" y="3353261"/>
            <a:ext cx="44454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err="1">
                <a:solidFill>
                  <a:srgbClr val="0066CC"/>
                </a:solidFill>
              </a:rPr>
              <a:t>Hanya</a:t>
            </a:r>
            <a:r>
              <a:rPr lang="en-US" altLang="en-US" sz="2000" b="1" dirty="0">
                <a:solidFill>
                  <a:srgbClr val="0066CC"/>
                </a:solidFill>
              </a:rPr>
              <a:t> </a:t>
            </a:r>
            <a:r>
              <a:rPr lang="en-US" altLang="en-US" sz="2000" b="1" dirty="0" err="1">
                <a:solidFill>
                  <a:srgbClr val="0066CC"/>
                </a:solidFill>
              </a:rPr>
              <a:t>Persyaratan</a:t>
            </a:r>
            <a:r>
              <a:rPr lang="en-US" altLang="en-US" sz="2000" b="1" dirty="0">
                <a:solidFill>
                  <a:srgbClr val="0066CC"/>
                </a:solidFill>
              </a:rPr>
              <a:t> ISO 9001:2015</a:t>
            </a:r>
          </a:p>
        </p:txBody>
      </p:sp>
      <p:sp>
        <p:nvSpPr>
          <p:cNvPr id="22" name="Text Box 6"/>
          <p:cNvSpPr txBox="1">
            <a:spLocks noChangeArrowheads="1"/>
          </p:cNvSpPr>
          <p:nvPr/>
        </p:nvSpPr>
        <p:spPr bwMode="auto">
          <a:xfrm>
            <a:off x="1052269" y="3373367"/>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solidFill>
                  <a:srgbClr val="0066CC"/>
                </a:solidFill>
              </a:rPr>
              <a:t>SMM</a:t>
            </a:r>
            <a:endParaRPr lang="en-US" altLang="en-US" sz="2000" b="1" i="1" u="sng" dirty="0">
              <a:solidFill>
                <a:srgbClr val="0066CC"/>
              </a:solidFill>
            </a:endParaRPr>
          </a:p>
        </p:txBody>
      </p:sp>
      <p:sp>
        <p:nvSpPr>
          <p:cNvPr id="23" name="Text Box 5"/>
          <p:cNvSpPr txBox="1">
            <a:spLocks noChangeArrowheads="1"/>
          </p:cNvSpPr>
          <p:nvPr/>
        </p:nvSpPr>
        <p:spPr bwMode="auto">
          <a:xfrm>
            <a:off x="3122229" y="4186390"/>
            <a:ext cx="45865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u="sng" dirty="0" err="1">
                <a:solidFill>
                  <a:srgbClr val="00B050"/>
                </a:solidFill>
              </a:rPr>
              <a:t>Hanya</a:t>
            </a:r>
            <a:r>
              <a:rPr lang="en-US" altLang="en-US" sz="2000" b="1" u="sng" dirty="0">
                <a:solidFill>
                  <a:srgbClr val="00B050"/>
                </a:solidFill>
              </a:rPr>
              <a:t> </a:t>
            </a:r>
            <a:r>
              <a:rPr lang="en-US" altLang="en-US" sz="2000" b="1" u="sng" dirty="0" err="1">
                <a:solidFill>
                  <a:srgbClr val="00B050"/>
                </a:solidFill>
              </a:rPr>
              <a:t>Persyaratan</a:t>
            </a:r>
            <a:r>
              <a:rPr lang="en-US" altLang="en-US" sz="2000" b="1" u="sng" dirty="0">
                <a:solidFill>
                  <a:srgbClr val="00B050"/>
                </a:solidFill>
              </a:rPr>
              <a:t> ISO 14001 : 2015</a:t>
            </a:r>
          </a:p>
        </p:txBody>
      </p:sp>
      <p:sp>
        <p:nvSpPr>
          <p:cNvPr id="24" name="Text Box 6"/>
          <p:cNvSpPr txBox="1">
            <a:spLocks noChangeArrowheads="1"/>
          </p:cNvSpPr>
          <p:nvPr/>
        </p:nvSpPr>
        <p:spPr bwMode="auto">
          <a:xfrm>
            <a:off x="1093595" y="4195370"/>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u="sng" dirty="0">
                <a:solidFill>
                  <a:srgbClr val="00B050"/>
                </a:solidFill>
              </a:rPr>
              <a:t>SML</a:t>
            </a:r>
          </a:p>
        </p:txBody>
      </p:sp>
      <p:sp>
        <p:nvSpPr>
          <p:cNvPr id="14" name="Line 8"/>
          <p:cNvSpPr>
            <a:spLocks noChangeShapeType="1"/>
          </p:cNvSpPr>
          <p:nvPr/>
        </p:nvSpPr>
        <p:spPr bwMode="auto">
          <a:xfrm>
            <a:off x="2189384" y="5207687"/>
            <a:ext cx="665285" cy="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5"/>
          <p:cNvSpPr txBox="1">
            <a:spLocks noChangeArrowheads="1"/>
          </p:cNvSpPr>
          <p:nvPr/>
        </p:nvSpPr>
        <p:spPr bwMode="auto">
          <a:xfrm>
            <a:off x="3088157" y="5028498"/>
            <a:ext cx="45865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i="1" u="sng" dirty="0" err="1">
                <a:solidFill>
                  <a:srgbClr val="FF0000"/>
                </a:solidFill>
              </a:rPr>
              <a:t>Hanya</a:t>
            </a:r>
            <a:r>
              <a:rPr lang="en-US" altLang="en-US" sz="2000" b="1" i="1" u="sng" dirty="0">
                <a:solidFill>
                  <a:srgbClr val="FF0000"/>
                </a:solidFill>
              </a:rPr>
              <a:t> </a:t>
            </a:r>
            <a:r>
              <a:rPr lang="en-US" altLang="en-US" sz="2000" b="1" i="1" u="sng" dirty="0" err="1">
                <a:solidFill>
                  <a:srgbClr val="FF0000"/>
                </a:solidFill>
              </a:rPr>
              <a:t>Persyaratan</a:t>
            </a:r>
            <a:r>
              <a:rPr lang="en-US" altLang="en-US" sz="2000" b="1" i="1" u="sng" dirty="0">
                <a:solidFill>
                  <a:srgbClr val="FF0000"/>
                </a:solidFill>
              </a:rPr>
              <a:t> ISO 45001 : 2018</a:t>
            </a:r>
          </a:p>
        </p:txBody>
      </p:sp>
      <p:sp>
        <p:nvSpPr>
          <p:cNvPr id="16" name="Text Box 6"/>
          <p:cNvSpPr txBox="1">
            <a:spLocks noChangeArrowheads="1"/>
          </p:cNvSpPr>
          <p:nvPr/>
        </p:nvSpPr>
        <p:spPr bwMode="auto">
          <a:xfrm>
            <a:off x="1059523" y="5037478"/>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i="1" u="sng" dirty="0">
                <a:solidFill>
                  <a:srgbClr val="FF0000"/>
                </a:solidFill>
              </a:rPr>
              <a:t>SMK3</a:t>
            </a:r>
          </a:p>
        </p:txBody>
      </p:sp>
      <p:sp>
        <p:nvSpPr>
          <p:cNvPr id="2" name="Footer Placeholder 1">
            <a:extLst>
              <a:ext uri="{FF2B5EF4-FFF2-40B4-BE49-F238E27FC236}">
                <a16:creationId xmlns:a16="http://schemas.microsoft.com/office/drawing/2014/main" id="{D74C39D1-F16A-4C14-85F1-A25A766EE7D7}"/>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BB3455C7-9FD7-4302-ADCC-65B410AFEA0F}"/>
              </a:ext>
            </a:extLst>
          </p:cNvPr>
          <p:cNvSpPr>
            <a:spLocks noGrp="1"/>
          </p:cNvSpPr>
          <p:nvPr>
            <p:ph type="sldNum" sz="quarter" idx="12"/>
          </p:nvPr>
        </p:nvSpPr>
        <p:spPr/>
        <p:txBody>
          <a:bodyPr/>
          <a:lstStyle/>
          <a:p>
            <a:pPr>
              <a:defRPr/>
            </a:pPr>
            <a:fld id="{76B483EA-79FC-4CFB-9D49-A6CB5216843E}" type="slidenum">
              <a:rPr lang="en-US" smtClean="0"/>
              <a:pPr>
                <a:defRPr/>
              </a:pPr>
              <a:t>14</a:t>
            </a:fld>
            <a:endParaRPr lang="en-US"/>
          </a:p>
        </p:txBody>
      </p:sp>
    </p:spTree>
    <p:extLst>
      <p:ext uri="{BB962C8B-B14F-4D97-AF65-F5344CB8AC3E}">
        <p14:creationId xmlns:p14="http://schemas.microsoft.com/office/powerpoint/2010/main" val="467453121"/>
      </p:ext>
    </p:extLst>
  </p:cSld>
  <p:clrMapOvr>
    <a:masterClrMapping/>
  </p:clrMapOvr>
  <p:transition spd="med">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652611239"/>
              </p:ext>
            </p:extLst>
          </p:nvPr>
        </p:nvGraphicFramePr>
        <p:xfrm>
          <a:off x="107951" y="642181"/>
          <a:ext cx="4494213" cy="5484280"/>
        </p:xfrm>
        <a:graphic>
          <a:graphicData uri="http://schemas.openxmlformats.org/drawingml/2006/table">
            <a:tbl>
              <a:tblPr/>
              <a:tblGrid>
                <a:gridCol w="366701">
                  <a:extLst>
                    <a:ext uri="{9D8B030D-6E8A-4147-A177-3AD203B41FA5}">
                      <a16:colId xmlns:a16="http://schemas.microsoft.com/office/drawing/2014/main" val="20000"/>
                    </a:ext>
                  </a:extLst>
                </a:gridCol>
                <a:gridCol w="434924">
                  <a:extLst>
                    <a:ext uri="{9D8B030D-6E8A-4147-A177-3AD203B41FA5}">
                      <a16:colId xmlns:a16="http://schemas.microsoft.com/office/drawing/2014/main" val="20001"/>
                    </a:ext>
                  </a:extLst>
                </a:gridCol>
                <a:gridCol w="400812">
                  <a:extLst>
                    <a:ext uri="{9D8B030D-6E8A-4147-A177-3AD203B41FA5}">
                      <a16:colId xmlns:a16="http://schemas.microsoft.com/office/drawing/2014/main" val="20002"/>
                    </a:ext>
                  </a:extLst>
                </a:gridCol>
                <a:gridCol w="3291776">
                  <a:extLst>
                    <a:ext uri="{9D8B030D-6E8A-4147-A177-3AD203B41FA5}">
                      <a16:colId xmlns:a16="http://schemas.microsoft.com/office/drawing/2014/main" val="20003"/>
                    </a:ext>
                  </a:extLst>
                </a:gridCol>
              </a:tblGrid>
              <a:tr h="246910">
                <a:tc>
                  <a:txBody>
                    <a:bodyPr/>
                    <a:lstStyle/>
                    <a:p>
                      <a:pPr algn="ctr" fontAlgn="b"/>
                      <a:r>
                        <a:rPr lang="en-US" sz="1200" b="1" i="0" u="none" strike="noStrike" dirty="0">
                          <a:solidFill>
                            <a:srgbClr val="000000"/>
                          </a:solidFill>
                          <a:latin typeface="Arial Narrow" pitchFamily="34" charset="0"/>
                        </a:rPr>
                        <a:t>4</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200" b="1" i="0" u="none" strike="noStrike" dirty="0">
                          <a:solidFill>
                            <a:srgbClr val="000000"/>
                          </a:solidFill>
                          <a:latin typeface="Arial Narrow" pitchFamily="34" charset="0"/>
                        </a:rPr>
                        <a:t>Context of The Organization</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4.1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Understanding the organization and its context</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1"/>
                  </a:ext>
                </a:extLst>
              </a:tr>
              <a:tr h="385934">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4.2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Understanding the needs and expectations of</a:t>
                      </a:r>
                      <a:r>
                        <a:rPr lang="en-US" sz="1200" b="1" i="1" u="sng" strike="noStrike" dirty="0">
                          <a:solidFill>
                            <a:srgbClr val="FF0000"/>
                          </a:solidFill>
                          <a:latin typeface="Arial Narrow" pitchFamily="34" charset="0"/>
                        </a:rPr>
                        <a:t> workers </a:t>
                      </a:r>
                      <a:r>
                        <a:rPr lang="en-US" sz="1200" b="1" i="1" u="none" strike="noStrike" dirty="0">
                          <a:solidFill>
                            <a:srgbClr val="000000"/>
                          </a:solidFill>
                          <a:latin typeface="Arial Narrow" pitchFamily="34" charset="0"/>
                        </a:rPr>
                        <a:t>and other interested parties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2"/>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4.3</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Determining the scope of the QHSE management system</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3"/>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4.4</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QHSE management system</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i="1" u="none" strike="noStrike" dirty="0">
                          <a:solidFill>
                            <a:srgbClr val="0000FF"/>
                          </a:solidFill>
                          <a:latin typeface="Arial Narrow" pitchFamily="34" charset="0"/>
                        </a:rPr>
                        <a:t>4.4.1 </a:t>
                      </a:r>
                      <a:r>
                        <a:rPr lang="en-US" sz="1200" b="1" u="none" kern="1200" dirty="0">
                          <a:solidFill>
                            <a:srgbClr val="0000FF"/>
                          </a:solidFill>
                          <a:effectLst/>
                          <a:latin typeface="Arial Narrow" panose="020B0606020202030204" pitchFamily="34" charset="0"/>
                          <a:ea typeface="+mn-ea"/>
                          <a:cs typeface="+mn-cs"/>
                        </a:rPr>
                        <a:t>General</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u="none" kern="1200" dirty="0">
                          <a:solidFill>
                            <a:srgbClr val="0000FF"/>
                          </a:solidFill>
                          <a:effectLst/>
                          <a:latin typeface="Arial Narrow" panose="020B0606020202030204" pitchFamily="34" charset="0"/>
                          <a:ea typeface="+mn-ea"/>
                          <a:cs typeface="+mn-cs"/>
                        </a:rPr>
                        <a:t>4.4.2 To the extent necessary</a:t>
                      </a:r>
                      <a:endParaRPr lang="en-US" sz="1200" b="1" i="1" u="none" strike="noStrike" dirty="0">
                        <a:solidFill>
                          <a:srgbClr val="000000"/>
                        </a:solidFill>
                        <a:latin typeface="Arial Narrow" pitchFamily="34" charset="0"/>
                      </a:endParaRPr>
                    </a:p>
                    <a:p>
                      <a:pPr algn="l" fontAlgn="b"/>
                      <a:endParaRPr lang="en-US" sz="1200" b="1" i="1"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4"/>
                  </a:ext>
                </a:extLst>
              </a:tr>
              <a:tr h="246910">
                <a:tc>
                  <a:txBody>
                    <a:bodyPr/>
                    <a:lstStyle/>
                    <a:p>
                      <a:pPr algn="ctr" fontAlgn="b"/>
                      <a:r>
                        <a:rPr lang="en-US" sz="1200" b="1" i="0" u="none" strike="noStrike" dirty="0">
                          <a:solidFill>
                            <a:srgbClr val="000000"/>
                          </a:solidFill>
                          <a:latin typeface="Arial Narrow" pitchFamily="34" charset="0"/>
                        </a:rPr>
                        <a:t>5</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200" b="1" i="0" u="none" strike="noStrike" dirty="0">
                          <a:solidFill>
                            <a:srgbClr val="000000"/>
                          </a:solidFill>
                          <a:latin typeface="Arial Narrow" pitchFamily="34" charset="0"/>
                        </a:rPr>
                        <a:t>Leadership and </a:t>
                      </a:r>
                      <a:r>
                        <a:rPr lang="en-US" sz="1200" b="1" i="0" u="sng" strike="noStrike" dirty="0">
                          <a:solidFill>
                            <a:srgbClr val="FF0000"/>
                          </a:solidFill>
                          <a:latin typeface="Arial Narrow" pitchFamily="34" charset="0"/>
                        </a:rPr>
                        <a:t>worker participation</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10005"/>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5.1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Leadership and commitment</a:t>
                      </a:r>
                    </a:p>
                    <a:p>
                      <a:pPr algn="l" fontAlgn="b"/>
                      <a:r>
                        <a:rPr lang="en-US" sz="1200" b="1" i="1" u="none" strike="noStrike" dirty="0">
                          <a:solidFill>
                            <a:srgbClr val="0000FF"/>
                          </a:solidFill>
                          <a:latin typeface="Arial Narrow" pitchFamily="34" charset="0"/>
                        </a:rPr>
                        <a:t>5.1.1 </a:t>
                      </a:r>
                      <a:r>
                        <a:rPr lang="en-US" sz="1200" b="1" kern="1200" dirty="0">
                          <a:solidFill>
                            <a:srgbClr val="0000FF"/>
                          </a:solidFill>
                          <a:effectLst/>
                          <a:latin typeface="Arial Narrow" panose="020B0606020202030204" pitchFamily="34" charset="0"/>
                          <a:ea typeface="+mn-ea"/>
                          <a:cs typeface="+mn-cs"/>
                        </a:rPr>
                        <a:t>General</a:t>
                      </a:r>
                    </a:p>
                    <a:p>
                      <a:pPr algn="l" fontAlgn="b"/>
                      <a:r>
                        <a:rPr lang="en-US" sz="1200" b="1" i="1" u="none" strike="noStrike" kern="1200" dirty="0">
                          <a:solidFill>
                            <a:srgbClr val="0000FF"/>
                          </a:solidFill>
                          <a:effectLst/>
                          <a:latin typeface="Arial Narrow" panose="020B0606020202030204" pitchFamily="34" charset="0"/>
                          <a:ea typeface="+mn-ea"/>
                          <a:cs typeface="+mn-cs"/>
                        </a:rPr>
                        <a:t>5.1.2 </a:t>
                      </a:r>
                      <a:r>
                        <a:rPr lang="en-US" sz="1200" b="1" kern="1200" dirty="0">
                          <a:solidFill>
                            <a:srgbClr val="0000FF"/>
                          </a:solidFill>
                          <a:effectLst/>
                          <a:latin typeface="Arial Narrow" panose="020B0606020202030204" pitchFamily="34" charset="0"/>
                          <a:ea typeface="+mn-ea"/>
                          <a:cs typeface="+mn-cs"/>
                        </a:rPr>
                        <a:t>Customer Focus</a:t>
                      </a:r>
                      <a:endParaRPr lang="en-US" sz="1200" b="1" i="1"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6"/>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5.2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QHSE policy</a:t>
                      </a:r>
                    </a:p>
                    <a:p>
                      <a:pPr algn="l" fontAlgn="b"/>
                      <a:r>
                        <a:rPr lang="en-US" sz="1200" b="1" i="1" u="none" strike="noStrike" dirty="0">
                          <a:solidFill>
                            <a:srgbClr val="0000FF"/>
                          </a:solidFill>
                          <a:latin typeface="Arial Narrow" pitchFamily="34" charset="0"/>
                        </a:rPr>
                        <a:t>5.2.1 </a:t>
                      </a:r>
                      <a:r>
                        <a:rPr lang="en-US" sz="1200" b="1" kern="1200" dirty="0">
                          <a:solidFill>
                            <a:srgbClr val="0000FF"/>
                          </a:solidFill>
                          <a:effectLst/>
                          <a:latin typeface="Arial Narrow" panose="020B0606020202030204" pitchFamily="34" charset="0"/>
                          <a:ea typeface="+mn-ea"/>
                          <a:cs typeface="+mn-cs"/>
                        </a:rPr>
                        <a:t>Establishing the quality policy</a:t>
                      </a:r>
                    </a:p>
                    <a:p>
                      <a:pPr algn="l" fontAlgn="b"/>
                      <a:r>
                        <a:rPr lang="en-US" sz="1200" b="1" i="1" u="none" strike="noStrike" kern="1200" dirty="0">
                          <a:solidFill>
                            <a:srgbClr val="0000FF"/>
                          </a:solidFill>
                          <a:effectLst/>
                          <a:latin typeface="Arial Narrow" panose="020B0606020202030204" pitchFamily="34" charset="0"/>
                          <a:ea typeface="+mn-ea"/>
                          <a:cs typeface="+mn-cs"/>
                        </a:rPr>
                        <a:t>5.1.2 </a:t>
                      </a:r>
                      <a:r>
                        <a:rPr lang="en-US" sz="1200" b="1" kern="1200" dirty="0">
                          <a:solidFill>
                            <a:srgbClr val="0000FF"/>
                          </a:solidFill>
                          <a:effectLst/>
                          <a:latin typeface="Arial Narrow" panose="020B0606020202030204" pitchFamily="34" charset="0"/>
                          <a:ea typeface="+mn-ea"/>
                          <a:cs typeface="+mn-cs"/>
                        </a:rPr>
                        <a:t>Communicating the quality policy</a:t>
                      </a:r>
                      <a:endParaRPr lang="en-US" sz="1200" b="1" i="1"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7"/>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5.3</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Organizational roles, responsibilities and authorities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8"/>
                  </a:ext>
                </a:extLst>
              </a:tr>
              <a:tr h="246910">
                <a:tc>
                  <a:txBody>
                    <a:bodyPr/>
                    <a:lstStyle/>
                    <a:p>
                      <a:pPr algn="ctr" fontAlgn="b"/>
                      <a:endParaRPr lang="en-US" sz="1200" b="0" i="0" u="sng" strike="noStrike">
                        <a:solidFill>
                          <a:srgbClr val="FF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sng" strike="noStrike" dirty="0">
                          <a:solidFill>
                            <a:srgbClr val="FF0000"/>
                          </a:solidFill>
                          <a:latin typeface="Arial Narrow" pitchFamily="34" charset="0"/>
                        </a:rPr>
                        <a:t>5.4</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sng" strike="noStrike" dirty="0">
                          <a:solidFill>
                            <a:srgbClr val="FF0000"/>
                          </a:solidFill>
                          <a:latin typeface="Arial Narrow" pitchFamily="34" charset="0"/>
                        </a:rPr>
                        <a:t>Consultation and participation of workers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9"/>
                  </a:ext>
                </a:extLst>
              </a:tr>
              <a:tr h="246910">
                <a:tc>
                  <a:txBody>
                    <a:bodyPr/>
                    <a:lstStyle/>
                    <a:p>
                      <a:pPr algn="ctr" fontAlgn="b"/>
                      <a:r>
                        <a:rPr lang="en-US" sz="1200" b="1" i="0" u="none" strike="noStrike" dirty="0">
                          <a:solidFill>
                            <a:srgbClr val="000000"/>
                          </a:solidFill>
                          <a:latin typeface="Arial Narrow" pitchFamily="34" charset="0"/>
                        </a:rPr>
                        <a:t>6</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200" b="1" i="0" u="none" strike="noStrike" dirty="0">
                          <a:solidFill>
                            <a:srgbClr val="000000"/>
                          </a:solidFill>
                          <a:latin typeface="Arial Narrow" pitchFamily="34" charset="0"/>
                        </a:rPr>
                        <a:t>Planning </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latin typeface="Arial Narrow" pitchFamily="34" charset="0"/>
                        </a:rPr>
                        <a:t>6.1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0" u="none" strike="noStrike" dirty="0">
                          <a:solidFill>
                            <a:srgbClr val="000000"/>
                          </a:solidFill>
                          <a:latin typeface="Arial Narrow" pitchFamily="34" charset="0"/>
                        </a:rPr>
                        <a:t>Actions to address risks and opportunities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6.1.1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000000"/>
                          </a:solidFill>
                          <a:latin typeface="Arial Narrow" pitchFamily="34" charset="0"/>
                        </a:rPr>
                        <a:t>General</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385934">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6.1.2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0" u="none" strike="noStrike" dirty="0">
                          <a:solidFill>
                            <a:srgbClr val="0000FF"/>
                          </a:solidFill>
                          <a:latin typeface="Arial Narrow" pitchFamily="34" charset="0"/>
                        </a:rPr>
                        <a:t>Activity plan / </a:t>
                      </a:r>
                      <a:r>
                        <a:rPr lang="en-US" sz="1200" b="1" i="1" u="sng" strike="noStrike" dirty="0">
                          <a:solidFill>
                            <a:srgbClr val="FF0000"/>
                          </a:solidFill>
                          <a:latin typeface="Arial Narrow" pitchFamily="34" charset="0"/>
                        </a:rPr>
                        <a:t>Hazard identification and assessment of risks and opportunities</a:t>
                      </a:r>
                      <a:r>
                        <a:rPr lang="en-US" sz="1200" b="1" i="1" u="none" strike="noStrike" baseline="0" dirty="0">
                          <a:solidFill>
                            <a:schemeClr val="tx1"/>
                          </a:solidFill>
                          <a:latin typeface="Arial Narrow" pitchFamily="34" charset="0"/>
                        </a:rPr>
                        <a:t> / </a:t>
                      </a:r>
                      <a:r>
                        <a:rPr lang="en-US" sz="1200" b="1" i="0" u="sng" strike="noStrike" baseline="0" dirty="0">
                          <a:solidFill>
                            <a:srgbClr val="00B050"/>
                          </a:solidFill>
                          <a:latin typeface="Arial Narrow" pitchFamily="34" charset="0"/>
                        </a:rPr>
                        <a:t>Environmental Aspects</a:t>
                      </a:r>
                      <a:endParaRPr lang="en-US" sz="1200" b="1" i="0" u="sng" strike="noStrike" dirty="0">
                        <a:solidFill>
                          <a:srgbClr val="00B05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385934">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6.1.3</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FF0000"/>
                          </a:solidFill>
                          <a:latin typeface="Arial Narrow" pitchFamily="34" charset="0"/>
                        </a:rPr>
                        <a:t>Determination</a:t>
                      </a:r>
                      <a:r>
                        <a:rPr lang="en-US" sz="1200" b="1" i="1" u="none" strike="noStrike" baseline="0" dirty="0">
                          <a:solidFill>
                            <a:srgbClr val="FF0000"/>
                          </a:solidFill>
                          <a:latin typeface="Arial Narrow" pitchFamily="34" charset="0"/>
                        </a:rPr>
                        <a:t> of legal requirements and other requirements</a:t>
                      </a:r>
                      <a:r>
                        <a:rPr lang="en-US" sz="1200" b="1" i="1" u="none" strike="noStrike" baseline="0" dirty="0">
                          <a:solidFill>
                            <a:srgbClr val="000000"/>
                          </a:solidFill>
                          <a:latin typeface="Arial Narrow" pitchFamily="34" charset="0"/>
                        </a:rPr>
                        <a:t> / </a:t>
                      </a:r>
                      <a:r>
                        <a:rPr lang="en-US" sz="1200" b="1" i="0" u="sng" strike="noStrike" baseline="0" dirty="0">
                          <a:solidFill>
                            <a:srgbClr val="00B050"/>
                          </a:solidFill>
                          <a:latin typeface="Arial Narrow" pitchFamily="34" charset="0"/>
                        </a:rPr>
                        <a:t>Compliance Obligations</a:t>
                      </a:r>
                      <a:endParaRPr lang="en-US" sz="1200" b="1" i="0" u="sng" strike="noStrike" dirty="0">
                        <a:solidFill>
                          <a:srgbClr val="00B05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6.1.4</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000000"/>
                          </a:solidFill>
                          <a:latin typeface="Arial Narrow" pitchFamily="34" charset="0"/>
                        </a:rPr>
                        <a:t>Planning action</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bl>
          </a:graphicData>
        </a:graphic>
      </p:graphicFrame>
      <p:cxnSp>
        <p:nvCxnSpPr>
          <p:cNvPr id="15" name="Straight Connector 14"/>
          <p:cNvCxnSpPr/>
          <p:nvPr/>
        </p:nvCxnSpPr>
        <p:spPr>
          <a:xfrm>
            <a:off x="4572000" y="701675"/>
            <a:ext cx="15875" cy="5867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20679" y="27659"/>
            <a:ext cx="8502649" cy="584775"/>
          </a:xfrm>
          <a:prstGeom prst="rect">
            <a:avLst/>
          </a:prstGeom>
        </p:spPr>
        <p:txBody>
          <a:bodyPr wrap="none">
            <a:spAutoFit/>
          </a:bodyPr>
          <a:lstStyle/>
          <a:p>
            <a:pPr algn="ctr"/>
            <a:r>
              <a:rPr lang="en-US" sz="3200" dirty="0">
                <a:solidFill>
                  <a:srgbClr val="0000FF"/>
                </a:solidFill>
                <a:latin typeface="Impact" panose="020B0806030902050204" pitchFamily="34" charset="0"/>
              </a:rPr>
              <a:t>ISO 9001:2015</a:t>
            </a:r>
            <a:r>
              <a:rPr lang="en-US" sz="3200" dirty="0">
                <a:solidFill>
                  <a:srgbClr val="FF0000"/>
                </a:solidFill>
                <a:latin typeface="Impact" panose="020B0806030902050204" pitchFamily="34" charset="0"/>
              </a:rPr>
              <a:t> </a:t>
            </a:r>
            <a:r>
              <a:rPr lang="en-US" sz="3200" dirty="0">
                <a:latin typeface="Impact" panose="020B0806030902050204" pitchFamily="34" charset="0"/>
              </a:rPr>
              <a:t>&amp; </a:t>
            </a:r>
            <a:r>
              <a:rPr lang="en-US" sz="3200" u="sng" dirty="0">
                <a:solidFill>
                  <a:srgbClr val="00B050"/>
                </a:solidFill>
                <a:latin typeface="Impact" panose="020B0806030902050204" pitchFamily="34" charset="0"/>
              </a:rPr>
              <a:t>ISO 14001:2015 </a:t>
            </a:r>
            <a:r>
              <a:rPr lang="en-US" sz="3200" dirty="0">
                <a:latin typeface="Impact" panose="020B0806030902050204" pitchFamily="34" charset="0"/>
              </a:rPr>
              <a:t>&amp; </a:t>
            </a:r>
            <a:r>
              <a:rPr lang="en-US" sz="3200" i="1" u="sng" dirty="0">
                <a:solidFill>
                  <a:srgbClr val="FF0000"/>
                </a:solidFill>
                <a:latin typeface="Impact" panose="020B0806030902050204" pitchFamily="34" charset="0"/>
              </a:rPr>
              <a:t>ISO 45001 : 2018 </a:t>
            </a:r>
          </a:p>
        </p:txBody>
      </p:sp>
      <p:cxnSp>
        <p:nvCxnSpPr>
          <p:cNvPr id="3" name="Straight Connector 2">
            <a:extLst>
              <a:ext uri="{FF2B5EF4-FFF2-40B4-BE49-F238E27FC236}">
                <a16:creationId xmlns:a16="http://schemas.microsoft.com/office/drawing/2014/main" id="{7763538B-0AD4-4B18-8B27-E250FA20F28E}"/>
              </a:ext>
            </a:extLst>
          </p:cNvPr>
          <p:cNvCxnSpPr/>
          <p:nvPr/>
        </p:nvCxnSpPr>
        <p:spPr>
          <a:xfrm>
            <a:off x="179109" y="631598"/>
            <a:ext cx="863495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BDAFFD-CD2D-49DF-9D39-229FD8BED89B}"/>
              </a:ext>
            </a:extLst>
          </p:cNvPr>
          <p:cNvSpPr>
            <a:spLocks noGrp="1"/>
          </p:cNvSpPr>
          <p:nvPr>
            <p:ph type="sldNum" sz="quarter" idx="12"/>
          </p:nvPr>
        </p:nvSpPr>
        <p:spPr/>
        <p:txBody>
          <a:bodyPr/>
          <a:lstStyle/>
          <a:p>
            <a:pPr>
              <a:defRPr/>
            </a:pPr>
            <a:fld id="{76B483EA-79FC-4CFB-9D49-A6CB5216843E}" type="slidenum">
              <a:rPr lang="en-US" smtClean="0"/>
              <a:pPr>
                <a:defRPr/>
              </a:pPr>
              <a:t>15</a:t>
            </a:fld>
            <a:endParaRPr lang="en-US"/>
          </a:p>
        </p:txBody>
      </p:sp>
      <p:sp>
        <p:nvSpPr>
          <p:cNvPr id="2" name="Footer Placeholder 1">
            <a:extLst>
              <a:ext uri="{FF2B5EF4-FFF2-40B4-BE49-F238E27FC236}">
                <a16:creationId xmlns:a16="http://schemas.microsoft.com/office/drawing/2014/main" id="{752A44B1-9625-4615-88E7-22C25F67C36A}"/>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graphicFrame>
        <p:nvGraphicFramePr>
          <p:cNvPr id="9" name="Table 8">
            <a:extLst>
              <a:ext uri="{FF2B5EF4-FFF2-40B4-BE49-F238E27FC236}">
                <a16:creationId xmlns:a16="http://schemas.microsoft.com/office/drawing/2014/main" id="{A096CB93-CD06-42C7-92E2-6F31481E2AAD}"/>
              </a:ext>
            </a:extLst>
          </p:cNvPr>
          <p:cNvGraphicFramePr>
            <a:graphicFrameLocks noGrp="1"/>
          </p:cNvGraphicFramePr>
          <p:nvPr>
            <p:extLst>
              <p:ext uri="{D42A27DB-BD31-4B8C-83A1-F6EECF244321}">
                <p14:modId xmlns:p14="http://schemas.microsoft.com/office/powerpoint/2010/main" val="3178290619"/>
              </p:ext>
            </p:extLst>
          </p:nvPr>
        </p:nvGraphicFramePr>
        <p:xfrm>
          <a:off x="4592121" y="709686"/>
          <a:ext cx="4494213" cy="740730"/>
        </p:xfrm>
        <a:graphic>
          <a:graphicData uri="http://schemas.openxmlformats.org/drawingml/2006/table">
            <a:tbl>
              <a:tblPr/>
              <a:tblGrid>
                <a:gridCol w="366701">
                  <a:extLst>
                    <a:ext uri="{9D8B030D-6E8A-4147-A177-3AD203B41FA5}">
                      <a16:colId xmlns:a16="http://schemas.microsoft.com/office/drawing/2014/main" val="20000"/>
                    </a:ext>
                  </a:extLst>
                </a:gridCol>
                <a:gridCol w="434924">
                  <a:extLst>
                    <a:ext uri="{9D8B030D-6E8A-4147-A177-3AD203B41FA5}">
                      <a16:colId xmlns:a16="http://schemas.microsoft.com/office/drawing/2014/main" val="20001"/>
                    </a:ext>
                  </a:extLst>
                </a:gridCol>
                <a:gridCol w="400812">
                  <a:extLst>
                    <a:ext uri="{9D8B030D-6E8A-4147-A177-3AD203B41FA5}">
                      <a16:colId xmlns:a16="http://schemas.microsoft.com/office/drawing/2014/main" val="20002"/>
                    </a:ext>
                  </a:extLst>
                </a:gridCol>
                <a:gridCol w="3291776">
                  <a:extLst>
                    <a:ext uri="{9D8B030D-6E8A-4147-A177-3AD203B41FA5}">
                      <a16:colId xmlns:a16="http://schemas.microsoft.com/office/drawing/2014/main" val="20003"/>
                    </a:ext>
                  </a:extLst>
                </a:gridCol>
              </a:tblGrid>
              <a:tr h="246910">
                <a:tc>
                  <a:txBody>
                    <a:bodyPr/>
                    <a:lstStyle/>
                    <a:p>
                      <a:pPr algn="ctr" fontAlgn="b"/>
                      <a:endParaRPr lang="en-US" sz="1200" b="0" i="0" u="none" strike="noStrike" dirty="0">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latin typeface="Arial Narrow" pitchFamily="34" charset="0"/>
                        </a:rPr>
                        <a:t>6.2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0" u="none" strike="noStrike" dirty="0">
                          <a:solidFill>
                            <a:srgbClr val="000000"/>
                          </a:solidFill>
                          <a:latin typeface="Arial Narrow" pitchFamily="34" charset="0"/>
                        </a:rPr>
                        <a:t>QHSE</a:t>
                      </a:r>
                      <a:r>
                        <a:rPr lang="en-US" sz="1200" b="1" i="0" u="none" strike="noStrike" baseline="0" dirty="0">
                          <a:solidFill>
                            <a:srgbClr val="000000"/>
                          </a:solidFill>
                          <a:latin typeface="Arial Narrow" pitchFamily="34" charset="0"/>
                        </a:rPr>
                        <a:t> </a:t>
                      </a:r>
                      <a:r>
                        <a:rPr lang="en-US" sz="1200" b="1" i="0" u="none" strike="noStrike" dirty="0">
                          <a:solidFill>
                            <a:srgbClr val="000000"/>
                          </a:solidFill>
                          <a:latin typeface="Arial Narrow" pitchFamily="34" charset="0"/>
                        </a:rPr>
                        <a:t>objectives and planning to achieve them </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6"/>
                  </a:ext>
                </a:extLst>
              </a:tr>
              <a:tr h="246910">
                <a:tc>
                  <a:txBody>
                    <a:bodyPr/>
                    <a:lstStyle/>
                    <a:p>
                      <a:pPr algn="ctr" fontAlgn="b"/>
                      <a:endParaRPr lang="en-US" sz="1200" b="0" i="0" u="none" strike="noStrike" dirty="0">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6.2.1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000000"/>
                          </a:solidFill>
                          <a:latin typeface="Arial Narrow" pitchFamily="34" charset="0"/>
                        </a:rPr>
                        <a:t>QHSE</a:t>
                      </a:r>
                      <a:r>
                        <a:rPr lang="en-US" sz="1200" b="1" i="1" u="none" strike="noStrike" baseline="0" dirty="0">
                          <a:solidFill>
                            <a:srgbClr val="000000"/>
                          </a:solidFill>
                          <a:latin typeface="Arial Narrow" pitchFamily="34" charset="0"/>
                        </a:rPr>
                        <a:t> </a:t>
                      </a:r>
                      <a:r>
                        <a:rPr lang="en-US" sz="1200" b="1" i="1" u="none" strike="noStrike" dirty="0">
                          <a:solidFill>
                            <a:srgbClr val="000000"/>
                          </a:solidFill>
                          <a:latin typeface="Arial Narrow" pitchFamily="34" charset="0"/>
                        </a:rPr>
                        <a:t>objectives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246910">
                <a:tc>
                  <a:txBody>
                    <a:bodyPr/>
                    <a:lstStyle/>
                    <a:p>
                      <a:pPr algn="ctr" fontAlgn="b"/>
                      <a:endParaRPr lang="en-US" sz="1200" b="0" i="0" u="none" strike="noStrike" dirty="0">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6.2.2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000000"/>
                          </a:solidFill>
                          <a:latin typeface="Arial Narrow" pitchFamily="34" charset="0"/>
                        </a:rPr>
                        <a:t>Planning actions to achieve QHSE objectives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graphicFrame>
        <p:nvGraphicFramePr>
          <p:cNvPr id="5" name="Table 4">
            <a:extLst>
              <a:ext uri="{FF2B5EF4-FFF2-40B4-BE49-F238E27FC236}">
                <a16:creationId xmlns:a16="http://schemas.microsoft.com/office/drawing/2014/main" id="{38149D33-5AD4-4B68-82B6-91EC1F00A426}"/>
              </a:ext>
            </a:extLst>
          </p:cNvPr>
          <p:cNvGraphicFramePr>
            <a:graphicFrameLocks noGrp="1"/>
          </p:cNvGraphicFramePr>
          <p:nvPr>
            <p:extLst>
              <p:ext uri="{D42A27DB-BD31-4B8C-83A1-F6EECF244321}">
                <p14:modId xmlns:p14="http://schemas.microsoft.com/office/powerpoint/2010/main" val="1967445699"/>
              </p:ext>
            </p:extLst>
          </p:nvPr>
        </p:nvGraphicFramePr>
        <p:xfrm>
          <a:off x="4649787" y="1763874"/>
          <a:ext cx="4494213" cy="493820"/>
        </p:xfrm>
        <a:graphic>
          <a:graphicData uri="http://schemas.openxmlformats.org/drawingml/2006/table">
            <a:tbl>
              <a:tblPr/>
              <a:tblGrid>
                <a:gridCol w="366701">
                  <a:extLst>
                    <a:ext uri="{9D8B030D-6E8A-4147-A177-3AD203B41FA5}">
                      <a16:colId xmlns:a16="http://schemas.microsoft.com/office/drawing/2014/main" val="1085322665"/>
                    </a:ext>
                  </a:extLst>
                </a:gridCol>
                <a:gridCol w="434924">
                  <a:extLst>
                    <a:ext uri="{9D8B030D-6E8A-4147-A177-3AD203B41FA5}">
                      <a16:colId xmlns:a16="http://schemas.microsoft.com/office/drawing/2014/main" val="242119629"/>
                    </a:ext>
                  </a:extLst>
                </a:gridCol>
                <a:gridCol w="3692588">
                  <a:extLst>
                    <a:ext uri="{9D8B030D-6E8A-4147-A177-3AD203B41FA5}">
                      <a16:colId xmlns:a16="http://schemas.microsoft.com/office/drawing/2014/main" val="3428739577"/>
                    </a:ext>
                  </a:extLst>
                </a:gridCol>
              </a:tblGrid>
              <a:tr h="246910">
                <a:tc>
                  <a:txBody>
                    <a:bodyPr/>
                    <a:lstStyle/>
                    <a:p>
                      <a:pPr algn="ctr" fontAlgn="b"/>
                      <a:r>
                        <a:rPr lang="en-US" sz="1200" b="1" i="0" u="none" strike="noStrike" dirty="0">
                          <a:solidFill>
                            <a:srgbClr val="000000"/>
                          </a:solidFill>
                          <a:latin typeface="Arial Narrow" pitchFamily="34" charset="0"/>
                        </a:rPr>
                        <a:t>7</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0" u="none" strike="noStrike" dirty="0">
                          <a:solidFill>
                            <a:srgbClr val="000000"/>
                          </a:solidFill>
                          <a:latin typeface="Arial Narrow" pitchFamily="34" charset="0"/>
                        </a:rPr>
                        <a:t>Support </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a:noFill/>
                    </a:lnB>
                  </a:tcPr>
                </a:tc>
                <a:extLst>
                  <a:ext uri="{0D108BD9-81ED-4DB2-BD59-A6C34878D82A}">
                    <a16:rowId xmlns:a16="http://schemas.microsoft.com/office/drawing/2014/main" val="1192504764"/>
                  </a:ext>
                </a:extLst>
              </a:tr>
              <a:tr h="246910">
                <a:tc>
                  <a:txBody>
                    <a:bodyPr/>
                    <a:lstStyle/>
                    <a:p>
                      <a:pPr algn="ctr" fontAlgn="b"/>
                      <a:endParaRPr lang="en-US" sz="1200" b="0" i="0" u="none" strike="noStrike" dirty="0">
                        <a:solidFill>
                          <a:srgbClr val="000000"/>
                        </a:solidFill>
                        <a:latin typeface="Arial Narrow" pitchFamily="34" charset="0"/>
                      </a:endParaRP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7.1</a:t>
                      </a:r>
                      <a:endParaRPr lang="en-US" sz="1200" b="1" i="1" u="none" strike="noStrike" dirty="0">
                        <a:solidFill>
                          <a:srgbClr val="000000"/>
                        </a:solidFill>
                        <a:latin typeface="Arial Narrow" pitchFamily="34" charset="0"/>
                      </a:endParaRP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000000"/>
                          </a:solidFill>
                          <a:latin typeface="Arial Narrow" pitchFamily="34" charset="0"/>
                        </a:rPr>
                        <a:t>Resources</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163242"/>
                  </a:ext>
                </a:extLst>
              </a:tr>
            </a:tbl>
          </a:graphicData>
        </a:graphic>
      </p:graphicFrame>
      <p:graphicFrame>
        <p:nvGraphicFramePr>
          <p:cNvPr id="11" name="Table 10">
            <a:extLst>
              <a:ext uri="{FF2B5EF4-FFF2-40B4-BE49-F238E27FC236}">
                <a16:creationId xmlns:a16="http://schemas.microsoft.com/office/drawing/2014/main" id="{E628EB13-5779-4F8E-81A9-74728D2C31B3}"/>
              </a:ext>
            </a:extLst>
          </p:cNvPr>
          <p:cNvGraphicFramePr>
            <a:graphicFrameLocks noGrp="1"/>
          </p:cNvGraphicFramePr>
          <p:nvPr>
            <p:extLst>
              <p:ext uri="{D42A27DB-BD31-4B8C-83A1-F6EECF244321}">
                <p14:modId xmlns:p14="http://schemas.microsoft.com/office/powerpoint/2010/main" val="2405522014"/>
              </p:ext>
            </p:extLst>
          </p:nvPr>
        </p:nvGraphicFramePr>
        <p:xfrm>
          <a:off x="4608041" y="1435299"/>
          <a:ext cx="4494213" cy="246910"/>
        </p:xfrm>
        <a:graphic>
          <a:graphicData uri="http://schemas.openxmlformats.org/drawingml/2006/table">
            <a:tbl>
              <a:tblPr/>
              <a:tblGrid>
                <a:gridCol w="366701">
                  <a:extLst>
                    <a:ext uri="{9D8B030D-6E8A-4147-A177-3AD203B41FA5}">
                      <a16:colId xmlns:a16="http://schemas.microsoft.com/office/drawing/2014/main" val="20000"/>
                    </a:ext>
                  </a:extLst>
                </a:gridCol>
                <a:gridCol w="434924">
                  <a:extLst>
                    <a:ext uri="{9D8B030D-6E8A-4147-A177-3AD203B41FA5}">
                      <a16:colId xmlns:a16="http://schemas.microsoft.com/office/drawing/2014/main" val="20001"/>
                    </a:ext>
                  </a:extLst>
                </a:gridCol>
                <a:gridCol w="3692588">
                  <a:extLst>
                    <a:ext uri="{9D8B030D-6E8A-4147-A177-3AD203B41FA5}">
                      <a16:colId xmlns:a16="http://schemas.microsoft.com/office/drawing/2014/main" val="20002"/>
                    </a:ext>
                  </a:extLst>
                </a:gridCol>
              </a:tblGrid>
              <a:tr h="246910">
                <a:tc>
                  <a:txBody>
                    <a:bodyPr/>
                    <a:lstStyle/>
                    <a:p>
                      <a:pPr algn="ctr" fontAlgn="b"/>
                      <a:endParaRPr lang="en-US" sz="1200" b="0" i="0" u="none" strike="noStrike" dirty="0">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FF"/>
                          </a:solidFill>
                          <a:latin typeface="Arial Narrow" pitchFamily="34" charset="0"/>
                        </a:rPr>
                        <a:t>6.3</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kern="1200" dirty="0">
                          <a:solidFill>
                            <a:srgbClr val="0000FF"/>
                          </a:solidFill>
                          <a:effectLst/>
                          <a:latin typeface="Arial Narrow" panose="020B0606020202030204" pitchFamily="34" charset="0"/>
                          <a:ea typeface="+mn-ea"/>
                          <a:cs typeface="+mn-cs"/>
                        </a:rPr>
                        <a:t>Planning of changes</a:t>
                      </a:r>
                      <a:endParaRPr lang="en-US" sz="1200" b="1" i="0" u="none" strike="noStrike" dirty="0">
                        <a:solidFill>
                          <a:srgbClr val="0000FF"/>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bl>
          </a:graphicData>
        </a:graphic>
      </p:graphicFrame>
      <p:graphicFrame>
        <p:nvGraphicFramePr>
          <p:cNvPr id="6" name="Table 5">
            <a:extLst>
              <a:ext uri="{FF2B5EF4-FFF2-40B4-BE49-F238E27FC236}">
                <a16:creationId xmlns:a16="http://schemas.microsoft.com/office/drawing/2014/main" id="{E9F6B59B-1E98-4763-8396-01BBCA6328E5}"/>
              </a:ext>
            </a:extLst>
          </p:cNvPr>
          <p:cNvGraphicFramePr>
            <a:graphicFrameLocks noGrp="1"/>
          </p:cNvGraphicFramePr>
          <p:nvPr>
            <p:extLst>
              <p:ext uri="{D42A27DB-BD31-4B8C-83A1-F6EECF244321}">
                <p14:modId xmlns:p14="http://schemas.microsoft.com/office/powerpoint/2010/main" val="993662574"/>
              </p:ext>
            </p:extLst>
          </p:nvPr>
        </p:nvGraphicFramePr>
        <p:xfrm>
          <a:off x="4541836" y="2274653"/>
          <a:ext cx="4494213" cy="1258723"/>
        </p:xfrm>
        <a:graphic>
          <a:graphicData uri="http://schemas.openxmlformats.org/drawingml/2006/table">
            <a:tbl>
              <a:tblPr/>
              <a:tblGrid>
                <a:gridCol w="366701">
                  <a:extLst>
                    <a:ext uri="{9D8B030D-6E8A-4147-A177-3AD203B41FA5}">
                      <a16:colId xmlns:a16="http://schemas.microsoft.com/office/drawing/2014/main" val="857248804"/>
                    </a:ext>
                  </a:extLst>
                </a:gridCol>
                <a:gridCol w="434924">
                  <a:extLst>
                    <a:ext uri="{9D8B030D-6E8A-4147-A177-3AD203B41FA5}">
                      <a16:colId xmlns:a16="http://schemas.microsoft.com/office/drawing/2014/main" val="2576841570"/>
                    </a:ext>
                  </a:extLst>
                </a:gridCol>
                <a:gridCol w="400812">
                  <a:extLst>
                    <a:ext uri="{9D8B030D-6E8A-4147-A177-3AD203B41FA5}">
                      <a16:colId xmlns:a16="http://schemas.microsoft.com/office/drawing/2014/main" val="3723241556"/>
                    </a:ext>
                  </a:extLst>
                </a:gridCol>
                <a:gridCol w="3291776">
                  <a:extLst>
                    <a:ext uri="{9D8B030D-6E8A-4147-A177-3AD203B41FA5}">
                      <a16:colId xmlns:a16="http://schemas.microsoft.com/office/drawing/2014/main" val="1701891249"/>
                    </a:ext>
                  </a:extLst>
                </a:gridCol>
              </a:tblGrid>
              <a:tr h="246910">
                <a:tc>
                  <a:txBody>
                    <a:bodyPr/>
                    <a:lstStyle/>
                    <a:p>
                      <a:pPr algn="ctr" fontAlgn="b"/>
                      <a:endParaRPr lang="en-US" sz="1200" b="0" i="0" u="none" strike="noStrike" dirty="0">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FF"/>
                          </a:solidFill>
                          <a:latin typeface="Arial Narrow" pitchFamily="34" charset="0"/>
                        </a:rPr>
                        <a:t>7.1.1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0" u="none" strike="noStrike" dirty="0">
                          <a:solidFill>
                            <a:srgbClr val="0000FF"/>
                          </a:solidFill>
                          <a:latin typeface="Arial Narrow" pitchFamily="34" charset="0"/>
                        </a:rPr>
                        <a:t>General</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058726"/>
                  </a:ext>
                </a:extLst>
              </a:tr>
              <a:tr h="207987">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FF"/>
                          </a:solidFill>
                          <a:latin typeface="Arial Narrow" pitchFamily="34" charset="0"/>
                        </a:rPr>
                        <a:t>7.1.2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0" u="none" strike="noStrike" dirty="0">
                          <a:solidFill>
                            <a:srgbClr val="0000FF"/>
                          </a:solidFill>
                          <a:latin typeface="Arial Narrow" pitchFamily="34" charset="0"/>
                        </a:rPr>
                        <a:t>People</a:t>
                      </a:r>
                      <a:endParaRPr lang="en-US" sz="1200" b="1" i="0" u="sng" strike="noStrike" dirty="0">
                        <a:solidFill>
                          <a:srgbClr val="0000FF"/>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7140547"/>
                  </a:ext>
                </a:extLst>
              </a:tr>
              <a:tr h="24566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FF"/>
                          </a:solidFill>
                          <a:latin typeface="Arial Narrow" pitchFamily="34" charset="0"/>
                        </a:rPr>
                        <a:t>7.1.3</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0" u="none" strike="noStrike" dirty="0">
                          <a:solidFill>
                            <a:srgbClr val="0000FF"/>
                          </a:solidFill>
                          <a:latin typeface="Arial Narrow" pitchFamily="34" charset="0"/>
                        </a:rPr>
                        <a:t>Infrastructure</a:t>
                      </a:r>
                      <a:endParaRPr lang="en-US" sz="1200" b="1" i="0" u="sng" strike="noStrike" dirty="0">
                        <a:solidFill>
                          <a:srgbClr val="0000FF"/>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3569138"/>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FF"/>
                          </a:solidFill>
                          <a:latin typeface="Arial Narrow" pitchFamily="34" charset="0"/>
                        </a:rPr>
                        <a:t>7.1.4</a:t>
                      </a:r>
                    </a:p>
                    <a:p>
                      <a:pPr algn="ctr" fontAlgn="b"/>
                      <a:r>
                        <a:rPr lang="en-US" sz="1200" b="1" i="0" u="none" strike="noStrike" dirty="0">
                          <a:solidFill>
                            <a:srgbClr val="0000FF"/>
                          </a:solidFill>
                          <a:latin typeface="Arial Narrow" pitchFamily="34" charset="0"/>
                        </a:rPr>
                        <a:t>7.1.5</a:t>
                      </a:r>
                    </a:p>
                    <a:p>
                      <a:pPr algn="ctr" fontAlgn="b"/>
                      <a:r>
                        <a:rPr lang="en-US" sz="1200" b="1" i="0" u="none" strike="noStrike" dirty="0">
                          <a:solidFill>
                            <a:srgbClr val="0000FF"/>
                          </a:solidFill>
                          <a:latin typeface="Arial Narrow" pitchFamily="34" charset="0"/>
                        </a:rPr>
                        <a:t>7.1.6</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kern="1200" dirty="0">
                          <a:solidFill>
                            <a:srgbClr val="0000FF"/>
                          </a:solidFill>
                          <a:effectLst/>
                          <a:latin typeface="Arial Narrow" panose="020B0606020202030204" pitchFamily="34" charset="0"/>
                          <a:ea typeface="+mn-ea"/>
                          <a:cs typeface="+mn-cs"/>
                        </a:rPr>
                        <a:t>Environment for the operation of processes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kern="1200" dirty="0">
                          <a:solidFill>
                            <a:srgbClr val="0000FF"/>
                          </a:solidFill>
                          <a:effectLst/>
                          <a:latin typeface="Arial Narrow" panose="020B0606020202030204" pitchFamily="34" charset="0"/>
                          <a:ea typeface="+mn-ea"/>
                          <a:cs typeface="+mn-cs"/>
                        </a:rPr>
                        <a:t>Monitoring and measuring resources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kern="1200" dirty="0">
                          <a:solidFill>
                            <a:srgbClr val="0000FF"/>
                          </a:solidFill>
                          <a:effectLst/>
                          <a:latin typeface="Arial Narrow" panose="020B0606020202030204" pitchFamily="34" charset="0"/>
                          <a:ea typeface="+mn-ea"/>
                          <a:cs typeface="+mn-cs"/>
                        </a:rPr>
                        <a:t>Organizational Knowledge</a:t>
                      </a:r>
                      <a:endParaRPr lang="en-ID" sz="1200" i="0" kern="1200" dirty="0">
                        <a:solidFill>
                          <a:srgbClr val="0000FF"/>
                        </a:solidFill>
                        <a:effectLst/>
                        <a:latin typeface="Arial Narrow" panose="020B0606020202030204" pitchFamily="34" charset="0"/>
                        <a:ea typeface="+mn-ea"/>
                        <a:cs typeface="+mn-cs"/>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6673501"/>
                  </a:ext>
                </a:extLst>
              </a:tr>
            </a:tbl>
          </a:graphicData>
        </a:graphic>
      </p:graphicFrame>
      <p:graphicFrame>
        <p:nvGraphicFramePr>
          <p:cNvPr id="7" name="Table 6">
            <a:extLst>
              <a:ext uri="{FF2B5EF4-FFF2-40B4-BE49-F238E27FC236}">
                <a16:creationId xmlns:a16="http://schemas.microsoft.com/office/drawing/2014/main" id="{224581FE-7D3F-4540-BAEB-55FD26EEB6CB}"/>
              </a:ext>
            </a:extLst>
          </p:cNvPr>
          <p:cNvGraphicFramePr>
            <a:graphicFrameLocks noGrp="1"/>
          </p:cNvGraphicFramePr>
          <p:nvPr>
            <p:extLst>
              <p:ext uri="{D42A27DB-BD31-4B8C-83A1-F6EECF244321}">
                <p14:modId xmlns:p14="http://schemas.microsoft.com/office/powerpoint/2010/main" val="2489065396"/>
              </p:ext>
            </p:extLst>
          </p:nvPr>
        </p:nvGraphicFramePr>
        <p:xfrm>
          <a:off x="4728952" y="3584317"/>
          <a:ext cx="4319586" cy="2065629"/>
        </p:xfrm>
        <a:graphic>
          <a:graphicData uri="http://schemas.openxmlformats.org/drawingml/2006/table">
            <a:tbl>
              <a:tblPr/>
              <a:tblGrid>
                <a:gridCol w="352453">
                  <a:extLst>
                    <a:ext uri="{9D8B030D-6E8A-4147-A177-3AD203B41FA5}">
                      <a16:colId xmlns:a16="http://schemas.microsoft.com/office/drawing/2014/main" val="2847832902"/>
                    </a:ext>
                  </a:extLst>
                </a:gridCol>
                <a:gridCol w="418024">
                  <a:extLst>
                    <a:ext uri="{9D8B030D-6E8A-4147-A177-3AD203B41FA5}">
                      <a16:colId xmlns:a16="http://schemas.microsoft.com/office/drawing/2014/main" val="1372981705"/>
                    </a:ext>
                  </a:extLst>
                </a:gridCol>
                <a:gridCol w="385239">
                  <a:extLst>
                    <a:ext uri="{9D8B030D-6E8A-4147-A177-3AD203B41FA5}">
                      <a16:colId xmlns:a16="http://schemas.microsoft.com/office/drawing/2014/main" val="2145668168"/>
                    </a:ext>
                  </a:extLst>
                </a:gridCol>
                <a:gridCol w="3163870">
                  <a:extLst>
                    <a:ext uri="{9D8B030D-6E8A-4147-A177-3AD203B41FA5}">
                      <a16:colId xmlns:a16="http://schemas.microsoft.com/office/drawing/2014/main" val="1789435570"/>
                    </a:ext>
                  </a:extLst>
                </a:gridCol>
              </a:tblGrid>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7.2</a:t>
                      </a:r>
                    </a:p>
                    <a:p>
                      <a:pPr algn="ctr" fontAlgn="b"/>
                      <a:r>
                        <a:rPr lang="en-US" sz="1200" b="1" i="1" u="none" strike="noStrike" dirty="0">
                          <a:solidFill>
                            <a:srgbClr val="000000"/>
                          </a:solidFill>
                          <a:latin typeface="Arial Narrow" pitchFamily="34" charset="0"/>
                        </a:rPr>
                        <a:t>7.3</a:t>
                      </a:r>
                    </a:p>
                    <a:p>
                      <a:pPr algn="ctr" fontAlgn="b"/>
                      <a:r>
                        <a:rPr lang="en-US" sz="1200" b="1" i="1" u="none" strike="noStrike" dirty="0">
                          <a:solidFill>
                            <a:srgbClr val="000000"/>
                          </a:solidFill>
                          <a:latin typeface="Arial Narrow" pitchFamily="34" charset="0"/>
                        </a:rPr>
                        <a:t>7.4</a:t>
                      </a: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Competency</a:t>
                      </a:r>
                    </a:p>
                    <a:p>
                      <a:pPr algn="l" fontAlgn="b"/>
                      <a:r>
                        <a:rPr lang="en-US" sz="1200" b="1" i="1" u="none" strike="noStrike" dirty="0" err="1">
                          <a:solidFill>
                            <a:srgbClr val="000000"/>
                          </a:solidFill>
                          <a:latin typeface="Arial Narrow" pitchFamily="34" charset="0"/>
                        </a:rPr>
                        <a:t>Awarness</a:t>
                      </a:r>
                      <a:endParaRPr lang="en-US" sz="1200" b="1" i="1" u="none" strike="noStrike" dirty="0">
                        <a:solidFill>
                          <a:srgbClr val="000000"/>
                        </a:solidFill>
                        <a:latin typeface="Arial Narrow" pitchFamily="34" charset="0"/>
                      </a:endParaRPr>
                    </a:p>
                    <a:p>
                      <a:pPr algn="l" fontAlgn="b"/>
                      <a:r>
                        <a:rPr lang="en-US" sz="1200" b="1" i="1" u="none" strike="noStrike" dirty="0">
                          <a:solidFill>
                            <a:srgbClr val="000000"/>
                          </a:solidFill>
                          <a:latin typeface="Arial Narrow" pitchFamily="34" charset="0"/>
                        </a:rPr>
                        <a:t>Communication </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4037905064"/>
                  </a:ext>
                </a:extLst>
              </a:tr>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7.4.1</a:t>
                      </a: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General</a:t>
                      </a:r>
                    </a:p>
                  </a:txBody>
                  <a:tcPr marL="8151" marR="8151" marT="8153" marB="0" anchor="b">
                    <a:lnL>
                      <a:noFill/>
                    </a:lnL>
                    <a:lnR>
                      <a:noFill/>
                    </a:lnR>
                    <a:lnT>
                      <a:noFill/>
                    </a:lnT>
                    <a:lnB>
                      <a:noFill/>
                    </a:lnB>
                  </a:tcPr>
                </a:tc>
                <a:extLst>
                  <a:ext uri="{0D108BD9-81ED-4DB2-BD59-A6C34878D82A}">
                    <a16:rowId xmlns:a16="http://schemas.microsoft.com/office/drawing/2014/main" val="690108843"/>
                  </a:ext>
                </a:extLst>
              </a:tr>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7.4.2</a:t>
                      </a: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Internal communication</a:t>
                      </a:r>
                    </a:p>
                  </a:txBody>
                  <a:tcPr marL="8151" marR="8151" marT="8153" marB="0" anchor="b">
                    <a:lnL>
                      <a:noFill/>
                    </a:lnL>
                    <a:lnR>
                      <a:noFill/>
                    </a:lnR>
                    <a:lnT>
                      <a:noFill/>
                    </a:lnT>
                    <a:lnB>
                      <a:noFill/>
                    </a:lnB>
                  </a:tcPr>
                </a:tc>
                <a:extLst>
                  <a:ext uri="{0D108BD9-81ED-4DB2-BD59-A6C34878D82A}">
                    <a16:rowId xmlns:a16="http://schemas.microsoft.com/office/drawing/2014/main" val="3057294698"/>
                  </a:ext>
                </a:extLst>
              </a:tr>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7.4.3</a:t>
                      </a: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External communication</a:t>
                      </a:r>
                    </a:p>
                  </a:txBody>
                  <a:tcPr marL="8151" marR="8151" marT="8153" marB="0" anchor="b">
                    <a:lnL>
                      <a:noFill/>
                    </a:lnL>
                    <a:lnR>
                      <a:noFill/>
                    </a:lnR>
                    <a:lnT>
                      <a:noFill/>
                    </a:lnT>
                    <a:lnB>
                      <a:noFill/>
                    </a:lnB>
                  </a:tcPr>
                </a:tc>
                <a:extLst>
                  <a:ext uri="{0D108BD9-81ED-4DB2-BD59-A6C34878D82A}">
                    <a16:rowId xmlns:a16="http://schemas.microsoft.com/office/drawing/2014/main" val="3172486792"/>
                  </a:ext>
                </a:extLst>
              </a:tr>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7.5</a:t>
                      </a: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Documented information </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468873020"/>
                  </a:ext>
                </a:extLst>
              </a:tr>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7.5.1</a:t>
                      </a:r>
                    </a:p>
                  </a:txBody>
                  <a:tcPr marL="8151" marR="8151" marT="8153" marB="0" anchor="b">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General</a:t>
                      </a:r>
                    </a:p>
                  </a:txBody>
                  <a:tcPr marL="8151" marR="8151" marT="8153" marB="0" anchor="b">
                    <a:lnL>
                      <a:noFill/>
                    </a:lnL>
                    <a:lnR>
                      <a:noFill/>
                    </a:lnR>
                    <a:lnT>
                      <a:noFill/>
                    </a:lnT>
                    <a:lnB>
                      <a:noFill/>
                    </a:lnB>
                  </a:tcPr>
                </a:tc>
                <a:extLst>
                  <a:ext uri="{0D108BD9-81ED-4DB2-BD59-A6C34878D82A}">
                    <a16:rowId xmlns:a16="http://schemas.microsoft.com/office/drawing/2014/main" val="1028166559"/>
                  </a:ext>
                </a:extLst>
              </a:tr>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7.5.2</a:t>
                      </a:r>
                    </a:p>
                  </a:txBody>
                  <a:tcPr marL="8151" marR="8151" marT="8153" marB="0" anchor="b">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Creating and updating</a:t>
                      </a:r>
                    </a:p>
                  </a:txBody>
                  <a:tcPr marL="8151" marR="8151" marT="8153" marB="0" anchor="b">
                    <a:lnL>
                      <a:noFill/>
                    </a:lnL>
                    <a:lnR>
                      <a:noFill/>
                    </a:lnR>
                    <a:lnT>
                      <a:noFill/>
                    </a:lnT>
                    <a:lnB>
                      <a:noFill/>
                    </a:lnB>
                  </a:tcPr>
                </a:tc>
                <a:extLst>
                  <a:ext uri="{0D108BD9-81ED-4DB2-BD59-A6C34878D82A}">
                    <a16:rowId xmlns:a16="http://schemas.microsoft.com/office/drawing/2014/main" val="2898222409"/>
                  </a:ext>
                </a:extLst>
              </a:tr>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7.5.3</a:t>
                      </a: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Control of documented information</a:t>
                      </a:r>
                    </a:p>
                  </a:txBody>
                  <a:tcPr marL="8151" marR="8151" marT="8153" marB="0" anchor="b">
                    <a:lnL>
                      <a:noFill/>
                    </a:lnL>
                    <a:lnR>
                      <a:noFill/>
                    </a:lnR>
                    <a:lnT>
                      <a:noFill/>
                    </a:lnT>
                    <a:lnB>
                      <a:noFill/>
                    </a:lnB>
                  </a:tcPr>
                </a:tc>
                <a:extLst>
                  <a:ext uri="{0D108BD9-81ED-4DB2-BD59-A6C34878D82A}">
                    <a16:rowId xmlns:a16="http://schemas.microsoft.com/office/drawing/2014/main" val="1436932589"/>
                  </a:ext>
                </a:extLst>
              </a:tr>
            </a:tbl>
          </a:graphicData>
        </a:graphic>
      </p:graphicFrame>
    </p:spTree>
    <p:extLst>
      <p:ext uri="{BB962C8B-B14F-4D97-AF65-F5344CB8AC3E}">
        <p14:creationId xmlns:p14="http://schemas.microsoft.com/office/powerpoint/2010/main" val="73641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4572000" y="701675"/>
            <a:ext cx="15875" cy="5867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763538B-0AD4-4B18-8B27-E250FA20F28E}"/>
              </a:ext>
            </a:extLst>
          </p:cNvPr>
          <p:cNvCxnSpPr/>
          <p:nvPr/>
        </p:nvCxnSpPr>
        <p:spPr>
          <a:xfrm>
            <a:off x="179109" y="631598"/>
            <a:ext cx="863495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BDAFFD-CD2D-49DF-9D39-229FD8BED89B}"/>
              </a:ext>
            </a:extLst>
          </p:cNvPr>
          <p:cNvSpPr>
            <a:spLocks noGrp="1"/>
          </p:cNvSpPr>
          <p:nvPr>
            <p:ph type="sldNum" sz="quarter" idx="12"/>
          </p:nvPr>
        </p:nvSpPr>
        <p:spPr/>
        <p:txBody>
          <a:bodyPr/>
          <a:lstStyle/>
          <a:p>
            <a:pPr>
              <a:defRPr/>
            </a:pPr>
            <a:fld id="{76B483EA-79FC-4CFB-9D49-A6CB5216843E}" type="slidenum">
              <a:rPr lang="en-US" smtClean="0"/>
              <a:pPr>
                <a:defRPr/>
              </a:pPr>
              <a:t>16</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122601990"/>
              </p:ext>
            </p:extLst>
          </p:nvPr>
        </p:nvGraphicFramePr>
        <p:xfrm>
          <a:off x="179109" y="831856"/>
          <a:ext cx="4319586" cy="1667201"/>
        </p:xfrm>
        <a:graphic>
          <a:graphicData uri="http://schemas.openxmlformats.org/drawingml/2006/table">
            <a:tbl>
              <a:tblPr/>
              <a:tblGrid>
                <a:gridCol w="352453">
                  <a:extLst>
                    <a:ext uri="{9D8B030D-6E8A-4147-A177-3AD203B41FA5}">
                      <a16:colId xmlns:a16="http://schemas.microsoft.com/office/drawing/2014/main" val="20000"/>
                    </a:ext>
                  </a:extLst>
                </a:gridCol>
                <a:gridCol w="418024">
                  <a:extLst>
                    <a:ext uri="{9D8B030D-6E8A-4147-A177-3AD203B41FA5}">
                      <a16:colId xmlns:a16="http://schemas.microsoft.com/office/drawing/2014/main" val="20001"/>
                    </a:ext>
                  </a:extLst>
                </a:gridCol>
                <a:gridCol w="3549109">
                  <a:extLst>
                    <a:ext uri="{9D8B030D-6E8A-4147-A177-3AD203B41FA5}">
                      <a16:colId xmlns:a16="http://schemas.microsoft.com/office/drawing/2014/main" val="20002"/>
                    </a:ext>
                  </a:extLst>
                </a:gridCol>
              </a:tblGrid>
              <a:tr h="215548">
                <a:tc>
                  <a:txBody>
                    <a:bodyPr/>
                    <a:lstStyle/>
                    <a:p>
                      <a:pPr algn="ctr" fontAlgn="b"/>
                      <a:r>
                        <a:rPr lang="en-US" sz="1200" b="1" i="0" u="none" strike="noStrike" dirty="0">
                          <a:solidFill>
                            <a:srgbClr val="000000"/>
                          </a:solidFill>
                          <a:latin typeface="Arial Narrow" pitchFamily="34" charset="0"/>
                        </a:rPr>
                        <a:t>8</a:t>
                      </a:r>
                    </a:p>
                  </a:txBody>
                  <a:tcPr marL="8151" marR="8151" marT="8153" marB="0" anchor="b">
                    <a:lnL>
                      <a:noFill/>
                    </a:lnL>
                    <a:lnR>
                      <a:noFill/>
                    </a:lnR>
                    <a:lnT>
                      <a:noFill/>
                    </a:lnT>
                    <a:lnB>
                      <a:noFill/>
                    </a:lnB>
                  </a:tcPr>
                </a:tc>
                <a:tc gridSpan="2">
                  <a:txBody>
                    <a:bodyPr/>
                    <a:lstStyle/>
                    <a:p>
                      <a:pPr algn="l" fontAlgn="b"/>
                      <a:r>
                        <a:rPr lang="en-US" sz="1200" b="1" i="0" u="none" strike="noStrike" dirty="0">
                          <a:solidFill>
                            <a:srgbClr val="000000"/>
                          </a:solidFill>
                          <a:latin typeface="Arial Narrow" pitchFamily="34" charset="0"/>
                        </a:rPr>
                        <a:t>Operation </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8"/>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8.1</a:t>
                      </a: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Operational planning and control</a:t>
                      </a:r>
                    </a:p>
                  </a:txBody>
                  <a:tcPr marL="8151" marR="8151" marT="8153" marB="0" anchor="b">
                    <a:lnL>
                      <a:noFill/>
                    </a:lnL>
                    <a:lnR>
                      <a:noFill/>
                    </a:lnR>
                    <a:lnT>
                      <a:noFill/>
                    </a:lnT>
                    <a:lnB>
                      <a:noFill/>
                    </a:lnB>
                  </a:tcPr>
                </a:tc>
                <a:extLst>
                  <a:ext uri="{0D108BD9-81ED-4DB2-BD59-A6C34878D82A}">
                    <a16:rowId xmlns:a16="http://schemas.microsoft.com/office/drawing/2014/main" val="10009"/>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8.1.1 General</a:t>
                      </a:r>
                    </a:p>
                  </a:txBody>
                  <a:tcPr marL="8151" marR="8151" marT="8153" marB="0" anchor="b">
                    <a:lnL>
                      <a:noFill/>
                    </a:lnL>
                    <a:lnR>
                      <a:noFill/>
                    </a:lnR>
                    <a:lnT>
                      <a:noFill/>
                    </a:lnT>
                    <a:lnB>
                      <a:noFill/>
                    </a:lnB>
                  </a:tcPr>
                </a:tc>
                <a:extLst>
                  <a:ext uri="{0D108BD9-81ED-4DB2-BD59-A6C34878D82A}">
                    <a16:rowId xmlns:a16="http://schemas.microsoft.com/office/drawing/2014/main" val="10010"/>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1" u="sng" strike="noStrike" dirty="0">
                          <a:solidFill>
                            <a:srgbClr val="FF0000"/>
                          </a:solidFill>
                          <a:latin typeface="Arial Narrow" pitchFamily="34" charset="0"/>
                        </a:rPr>
                        <a:t>8.1.2</a:t>
                      </a:r>
                      <a:r>
                        <a:rPr lang="en-US" sz="1200" b="1" i="1" u="sng" strike="noStrike" baseline="0" dirty="0">
                          <a:solidFill>
                            <a:srgbClr val="FF0000"/>
                          </a:solidFill>
                          <a:latin typeface="Arial Narrow" pitchFamily="34" charset="0"/>
                        </a:rPr>
                        <a:t> Eliminating hazards and reducing OH&amp;S risks</a:t>
                      </a:r>
                      <a:endParaRPr lang="en-US" sz="1200" b="1" i="1" u="sng" strike="noStrike" dirty="0">
                        <a:solidFill>
                          <a:srgbClr val="FF0000"/>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10011"/>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sng" strike="noStrike">
                        <a:solidFill>
                          <a:srgbClr val="FF0000"/>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1" u="sng" strike="noStrike" dirty="0">
                          <a:solidFill>
                            <a:srgbClr val="FF0000"/>
                          </a:solidFill>
                          <a:latin typeface="Arial Narrow" pitchFamily="34" charset="0"/>
                        </a:rPr>
                        <a:t>8.1.3 Management of change</a:t>
                      </a:r>
                    </a:p>
                  </a:txBody>
                  <a:tcPr marL="8151" marR="8151" marT="8153" marB="0" anchor="b">
                    <a:lnL>
                      <a:noFill/>
                    </a:lnL>
                    <a:lnR>
                      <a:noFill/>
                    </a:lnR>
                    <a:lnT>
                      <a:noFill/>
                    </a:lnT>
                    <a:lnB>
                      <a:noFill/>
                    </a:lnB>
                  </a:tcPr>
                </a:tc>
                <a:extLst>
                  <a:ext uri="{0D108BD9-81ED-4DB2-BD59-A6C34878D82A}">
                    <a16:rowId xmlns:a16="http://schemas.microsoft.com/office/drawing/2014/main" val="10012"/>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sng" strike="noStrike">
                        <a:solidFill>
                          <a:srgbClr val="FF0000"/>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1" u="sng" strike="noStrike" dirty="0">
                          <a:solidFill>
                            <a:srgbClr val="FF0000"/>
                          </a:solidFill>
                          <a:latin typeface="Arial Narrow" pitchFamily="34" charset="0"/>
                        </a:rPr>
                        <a:t>8.1.4</a:t>
                      </a:r>
                      <a:r>
                        <a:rPr lang="en-US" sz="1200" b="1" i="1" u="sng" strike="noStrike" baseline="0" dirty="0">
                          <a:solidFill>
                            <a:srgbClr val="FF0000"/>
                          </a:solidFill>
                          <a:latin typeface="Arial Narrow" pitchFamily="34" charset="0"/>
                        </a:rPr>
                        <a:t> Procurement</a:t>
                      </a:r>
                      <a:endParaRPr lang="en-US" sz="1200" b="1" i="1" u="sng" strike="noStrike" dirty="0">
                        <a:solidFill>
                          <a:srgbClr val="FF0000"/>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10013"/>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8.2</a:t>
                      </a:r>
                    </a:p>
                    <a:p>
                      <a:pPr algn="ctr" fontAlgn="b"/>
                      <a:endParaRPr lang="en-US" sz="1200" b="1" i="1"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kern="1200" dirty="0">
                          <a:solidFill>
                            <a:srgbClr val="0000FF"/>
                          </a:solidFill>
                          <a:effectLst/>
                          <a:latin typeface="Arial Narrow" panose="020B0606020202030204" pitchFamily="34" charset="0"/>
                          <a:ea typeface="+mn-ea"/>
                          <a:cs typeface="+mn-cs"/>
                        </a:rPr>
                        <a:t>Requirements for products and services / </a:t>
                      </a:r>
                      <a:r>
                        <a:rPr lang="en-US" sz="1200" b="1" i="1" u="none" strike="noStrike" dirty="0">
                          <a:solidFill>
                            <a:srgbClr val="000000"/>
                          </a:solidFill>
                          <a:latin typeface="Arial Narrow" pitchFamily="34" charset="0"/>
                        </a:rPr>
                        <a:t>Emergency preparedness and response</a:t>
                      </a:r>
                    </a:p>
                  </a:txBody>
                  <a:tcPr marL="8151" marR="8151" marT="8153" marB="0" anchor="b">
                    <a:lnL>
                      <a:noFill/>
                    </a:lnL>
                    <a:lnR>
                      <a:noFill/>
                    </a:lnR>
                    <a:lnT>
                      <a:noFill/>
                    </a:lnT>
                    <a:lnB>
                      <a:noFill/>
                    </a:lnB>
                  </a:tcPr>
                </a:tc>
                <a:extLst>
                  <a:ext uri="{0D108BD9-81ED-4DB2-BD59-A6C34878D82A}">
                    <a16:rowId xmlns:a16="http://schemas.microsoft.com/office/drawing/2014/main" val="10014"/>
                  </a:ext>
                </a:extLst>
              </a:tr>
            </a:tbl>
          </a:graphicData>
        </a:graphic>
      </p:graphicFrame>
      <p:sp>
        <p:nvSpPr>
          <p:cNvPr id="2" name="Footer Placeholder 1">
            <a:extLst>
              <a:ext uri="{FF2B5EF4-FFF2-40B4-BE49-F238E27FC236}">
                <a16:creationId xmlns:a16="http://schemas.microsoft.com/office/drawing/2014/main" id="{752A44B1-9625-4615-88E7-22C25F67C36A}"/>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graphicFrame>
        <p:nvGraphicFramePr>
          <p:cNvPr id="6" name="Table 5">
            <a:extLst>
              <a:ext uri="{FF2B5EF4-FFF2-40B4-BE49-F238E27FC236}">
                <a16:creationId xmlns:a16="http://schemas.microsoft.com/office/drawing/2014/main" id="{79F4CE37-6629-4227-A673-1C8CF05C00F5}"/>
              </a:ext>
            </a:extLst>
          </p:cNvPr>
          <p:cNvGraphicFramePr>
            <a:graphicFrameLocks noGrp="1"/>
          </p:cNvGraphicFramePr>
          <p:nvPr>
            <p:extLst>
              <p:ext uri="{D42A27DB-BD31-4B8C-83A1-F6EECF244321}">
                <p14:modId xmlns:p14="http://schemas.microsoft.com/office/powerpoint/2010/main" val="826224304"/>
              </p:ext>
            </p:extLst>
          </p:nvPr>
        </p:nvGraphicFramePr>
        <p:xfrm>
          <a:off x="165461" y="2487909"/>
          <a:ext cx="4319586" cy="1146254"/>
        </p:xfrm>
        <a:graphic>
          <a:graphicData uri="http://schemas.openxmlformats.org/drawingml/2006/table">
            <a:tbl>
              <a:tblPr/>
              <a:tblGrid>
                <a:gridCol w="352453">
                  <a:extLst>
                    <a:ext uri="{9D8B030D-6E8A-4147-A177-3AD203B41FA5}">
                      <a16:colId xmlns:a16="http://schemas.microsoft.com/office/drawing/2014/main" val="1945337536"/>
                    </a:ext>
                  </a:extLst>
                </a:gridCol>
                <a:gridCol w="418024">
                  <a:extLst>
                    <a:ext uri="{9D8B030D-6E8A-4147-A177-3AD203B41FA5}">
                      <a16:colId xmlns:a16="http://schemas.microsoft.com/office/drawing/2014/main" val="562715292"/>
                    </a:ext>
                  </a:extLst>
                </a:gridCol>
                <a:gridCol w="385239">
                  <a:extLst>
                    <a:ext uri="{9D8B030D-6E8A-4147-A177-3AD203B41FA5}">
                      <a16:colId xmlns:a16="http://schemas.microsoft.com/office/drawing/2014/main" val="4241772352"/>
                    </a:ext>
                  </a:extLst>
                </a:gridCol>
                <a:gridCol w="3163870">
                  <a:extLst>
                    <a:ext uri="{9D8B030D-6E8A-4147-A177-3AD203B41FA5}">
                      <a16:colId xmlns:a16="http://schemas.microsoft.com/office/drawing/2014/main" val="2187786835"/>
                    </a:ext>
                  </a:extLst>
                </a:gridCol>
              </a:tblGrid>
              <a:tr h="215548">
                <a:tc>
                  <a:txBody>
                    <a:bodyPr/>
                    <a:lstStyle/>
                    <a:p>
                      <a:pPr algn="ctr" fontAlgn="b"/>
                      <a:endParaRPr lang="en-US" sz="1200" b="0"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0" u="none" strike="noStrike" dirty="0">
                          <a:solidFill>
                            <a:srgbClr val="0000FF"/>
                          </a:solidFill>
                          <a:latin typeface="Arial Narrow" pitchFamily="34" charset="0"/>
                        </a:rPr>
                        <a:t>8.2.1</a:t>
                      </a:r>
                    </a:p>
                  </a:txBody>
                  <a:tcPr marL="8151" marR="8151" marT="8153" marB="0" anchor="b">
                    <a:lnL>
                      <a:noFill/>
                    </a:lnL>
                    <a:lnR>
                      <a:noFill/>
                    </a:lnR>
                    <a:lnT>
                      <a:noFill/>
                    </a:lnT>
                    <a:lnB>
                      <a:noFill/>
                    </a:lnB>
                  </a:tcPr>
                </a:tc>
                <a:tc>
                  <a:txBody>
                    <a:bodyPr/>
                    <a:lstStyle/>
                    <a:p>
                      <a:pPr algn="l" fontAlgn="b"/>
                      <a:r>
                        <a:rPr lang="en-US" sz="1200" b="1" kern="1200" dirty="0">
                          <a:solidFill>
                            <a:srgbClr val="0000FF"/>
                          </a:solidFill>
                          <a:effectLst/>
                          <a:latin typeface="Arial Narrow" panose="020B0606020202030204" pitchFamily="34" charset="0"/>
                          <a:ea typeface="+mn-ea"/>
                          <a:cs typeface="+mn-cs"/>
                        </a:rPr>
                        <a:t>Customer Communication</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1376532533"/>
                  </a:ext>
                </a:extLst>
              </a:tr>
              <a:tr h="215548">
                <a:tc>
                  <a:txBody>
                    <a:bodyPr/>
                    <a:lstStyle/>
                    <a:p>
                      <a:pPr algn="ctr" fontAlgn="b"/>
                      <a:endParaRPr lang="en-US" sz="1200" b="0"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0" u="none" strike="noStrike" dirty="0">
                          <a:solidFill>
                            <a:srgbClr val="0000FF"/>
                          </a:solidFill>
                          <a:latin typeface="Arial Narrow" pitchFamily="34" charset="0"/>
                        </a:rPr>
                        <a:t>8.2.2</a:t>
                      </a:r>
                    </a:p>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kern="1200" dirty="0">
                          <a:solidFill>
                            <a:srgbClr val="0000FF"/>
                          </a:solidFill>
                          <a:effectLst/>
                          <a:latin typeface="Arial Narrow" panose="020B0606020202030204" pitchFamily="34" charset="0"/>
                          <a:ea typeface="+mn-ea"/>
                          <a:cs typeface="+mn-cs"/>
                        </a:rPr>
                        <a:t>Determining the requirements for products and services</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4197608942"/>
                  </a:ext>
                </a:extLst>
              </a:tr>
              <a:tr h="215548">
                <a:tc>
                  <a:txBody>
                    <a:bodyPr/>
                    <a:lstStyle/>
                    <a:p>
                      <a:pPr algn="ctr" fontAlgn="b"/>
                      <a:endParaRPr lang="en-US" sz="1200" b="0"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0" u="none" strike="noStrike">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0" u="none" strike="noStrike" dirty="0">
                          <a:solidFill>
                            <a:srgbClr val="0000FF"/>
                          </a:solidFill>
                          <a:latin typeface="Arial Narrow" pitchFamily="34" charset="0"/>
                        </a:rPr>
                        <a:t>8.2.3</a:t>
                      </a:r>
                    </a:p>
                    <a:p>
                      <a:pPr algn="ctr" fontAlgn="b"/>
                      <a:endParaRPr lang="en-US" sz="1200" b="1" i="0" u="none" strike="noStrike" dirty="0">
                        <a:solidFill>
                          <a:srgbClr val="0000FF"/>
                        </a:solidFill>
                        <a:latin typeface="Arial Narrow" pitchFamily="34" charset="0"/>
                      </a:endParaRPr>
                    </a:p>
                    <a:p>
                      <a:pPr algn="ctr" fontAlgn="b"/>
                      <a:r>
                        <a:rPr lang="en-US" sz="1200" b="1" i="0" u="none" strike="noStrike" dirty="0">
                          <a:solidFill>
                            <a:srgbClr val="0000FF"/>
                          </a:solidFill>
                          <a:latin typeface="Arial Narrow" pitchFamily="34" charset="0"/>
                        </a:rPr>
                        <a:t>8.2.4</a:t>
                      </a:r>
                    </a:p>
                  </a:txBody>
                  <a:tcPr marL="8151" marR="8151" marT="8153" marB="0" anchor="b">
                    <a:lnL>
                      <a:noFill/>
                    </a:lnL>
                    <a:lnR>
                      <a:noFill/>
                    </a:lnR>
                    <a:lnT>
                      <a:noFill/>
                    </a:lnT>
                    <a:lnB>
                      <a:noFill/>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kern="1200" dirty="0">
                          <a:solidFill>
                            <a:srgbClr val="0000FF"/>
                          </a:solidFill>
                          <a:effectLst/>
                          <a:latin typeface="Arial Narrow" panose="020B0606020202030204" pitchFamily="34" charset="0"/>
                          <a:ea typeface="+mn-ea"/>
                          <a:cs typeface="+mn-cs"/>
                        </a:rPr>
                        <a:t>Review of the requirements for products and services</a:t>
                      </a:r>
                      <a:endParaRPr lang="en-ID" sz="1200" b="1" kern="1200" dirty="0">
                        <a:solidFill>
                          <a:srgbClr val="0000FF"/>
                        </a:solidFill>
                        <a:effectLst/>
                        <a:latin typeface="Arial Narrow" panose="020B0606020202030204" pitchFamily="34" charset="0"/>
                        <a:ea typeface="+mn-ea"/>
                        <a:cs typeface="+mn-cs"/>
                      </a:endParaRPr>
                    </a:p>
                    <a:p>
                      <a:pPr algn="l" fontAlgn="b"/>
                      <a:r>
                        <a:rPr lang="en-US" sz="1200" b="1" kern="1200" dirty="0">
                          <a:solidFill>
                            <a:srgbClr val="0000FF"/>
                          </a:solidFill>
                          <a:effectLst/>
                          <a:latin typeface="Arial Narrow" panose="020B0606020202030204" pitchFamily="34" charset="0"/>
                          <a:ea typeface="+mn-ea"/>
                          <a:cs typeface="+mn-cs"/>
                        </a:rPr>
                        <a:t>Changes to requirements for products and services</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4061259544"/>
                  </a:ext>
                </a:extLst>
              </a:tr>
            </a:tbl>
          </a:graphicData>
        </a:graphic>
      </p:graphicFrame>
      <p:graphicFrame>
        <p:nvGraphicFramePr>
          <p:cNvPr id="7" name="Table 6">
            <a:extLst>
              <a:ext uri="{FF2B5EF4-FFF2-40B4-BE49-F238E27FC236}">
                <a16:creationId xmlns:a16="http://schemas.microsoft.com/office/drawing/2014/main" id="{EA0CD26A-DF92-4014-9B8B-4C7CB8840D5B}"/>
              </a:ext>
            </a:extLst>
          </p:cNvPr>
          <p:cNvGraphicFramePr>
            <a:graphicFrameLocks noGrp="1"/>
          </p:cNvGraphicFramePr>
          <p:nvPr>
            <p:extLst>
              <p:ext uri="{D42A27DB-BD31-4B8C-83A1-F6EECF244321}">
                <p14:modId xmlns:p14="http://schemas.microsoft.com/office/powerpoint/2010/main" val="1556353587"/>
              </p:ext>
            </p:extLst>
          </p:nvPr>
        </p:nvGraphicFramePr>
        <p:xfrm>
          <a:off x="540655" y="3661459"/>
          <a:ext cx="3967133" cy="1418985"/>
        </p:xfrm>
        <a:graphic>
          <a:graphicData uri="http://schemas.openxmlformats.org/drawingml/2006/table">
            <a:tbl>
              <a:tblPr/>
              <a:tblGrid>
                <a:gridCol w="418024">
                  <a:extLst>
                    <a:ext uri="{9D8B030D-6E8A-4147-A177-3AD203B41FA5}">
                      <a16:colId xmlns:a16="http://schemas.microsoft.com/office/drawing/2014/main" val="916032486"/>
                    </a:ext>
                  </a:extLst>
                </a:gridCol>
                <a:gridCol w="3549109">
                  <a:extLst>
                    <a:ext uri="{9D8B030D-6E8A-4147-A177-3AD203B41FA5}">
                      <a16:colId xmlns:a16="http://schemas.microsoft.com/office/drawing/2014/main" val="2436462452"/>
                    </a:ext>
                  </a:extLst>
                </a:gridCol>
              </a:tblGrid>
              <a:tr h="215548">
                <a:tc>
                  <a:txBody>
                    <a:bodyPr/>
                    <a:lstStyle/>
                    <a:p>
                      <a:pPr algn="ctr" fontAlgn="b"/>
                      <a:r>
                        <a:rPr lang="en-US" sz="1200" b="1" i="0" u="none" strike="noStrike" dirty="0">
                          <a:solidFill>
                            <a:srgbClr val="0000FF"/>
                          </a:solidFill>
                          <a:latin typeface="Arial Narrow" pitchFamily="34" charset="0"/>
                        </a:rPr>
                        <a:t>8.3</a:t>
                      </a:r>
                    </a:p>
                  </a:txBody>
                  <a:tcPr marL="8151" marR="8151" marT="8153" marB="0" anchor="b">
                    <a:lnL>
                      <a:noFill/>
                    </a:lnL>
                    <a:lnR>
                      <a:noFill/>
                    </a:lnR>
                    <a:lnT>
                      <a:noFill/>
                    </a:lnT>
                    <a:lnB>
                      <a:noFill/>
                    </a:lnB>
                  </a:tcPr>
                </a:tc>
                <a:tc>
                  <a:txBody>
                    <a:bodyPr/>
                    <a:lstStyle/>
                    <a:p>
                      <a:pPr algn="l" fontAlgn="b"/>
                      <a:r>
                        <a:rPr lang="en-US" sz="1200" b="1" i="0" u="none" kern="1200" dirty="0">
                          <a:solidFill>
                            <a:srgbClr val="0000FF"/>
                          </a:solidFill>
                          <a:effectLst/>
                          <a:latin typeface="Arial Narrow" panose="020B0606020202030204" pitchFamily="34" charset="0"/>
                          <a:ea typeface="+mn-ea"/>
                          <a:cs typeface="+mn-cs"/>
                        </a:rPr>
                        <a:t>Design and development of products and services</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420736348"/>
                  </a:ext>
                </a:extLst>
              </a:tr>
              <a:tr h="215548">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8.3.1  General</a:t>
                      </a:r>
                    </a:p>
                  </a:txBody>
                  <a:tcPr marL="8151" marR="8151" marT="8153" marB="0" anchor="b">
                    <a:lnL>
                      <a:noFill/>
                    </a:lnL>
                    <a:lnR>
                      <a:noFill/>
                    </a:lnR>
                    <a:lnT>
                      <a:noFill/>
                    </a:lnT>
                    <a:lnB>
                      <a:noFill/>
                    </a:lnB>
                  </a:tcPr>
                </a:tc>
                <a:extLst>
                  <a:ext uri="{0D108BD9-81ED-4DB2-BD59-A6C34878D82A}">
                    <a16:rowId xmlns:a16="http://schemas.microsoft.com/office/drawing/2014/main" val="155837589"/>
                  </a:ext>
                </a:extLst>
              </a:tr>
              <a:tr h="215548">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8.3.2</a:t>
                      </a:r>
                      <a:r>
                        <a:rPr lang="en-US" sz="1200" b="1" i="0" u="none" strike="noStrike" baseline="0" dirty="0">
                          <a:solidFill>
                            <a:srgbClr val="0000FF"/>
                          </a:solidFill>
                          <a:latin typeface="Arial Narrow" pitchFamily="34" charset="0"/>
                        </a:rPr>
                        <a:t>  </a:t>
                      </a:r>
                      <a:r>
                        <a:rPr lang="en-US" sz="1200" b="1" kern="1200" dirty="0">
                          <a:solidFill>
                            <a:srgbClr val="0000FF"/>
                          </a:solidFill>
                          <a:effectLst/>
                          <a:latin typeface="Arial Narrow" panose="020B0606020202030204" pitchFamily="34" charset="0"/>
                          <a:ea typeface="+mn-ea"/>
                          <a:cs typeface="+mn-cs"/>
                        </a:rPr>
                        <a:t>Design and development planning</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3549459263"/>
                  </a:ext>
                </a:extLst>
              </a:tr>
              <a:tr h="215548">
                <a:tc>
                  <a:txBody>
                    <a:bodyPr/>
                    <a:lstStyle/>
                    <a:p>
                      <a:pPr algn="ctr" fontAlgn="b"/>
                      <a:endParaRPr lang="en-US" sz="1200" b="1" i="0" u="none" strike="noStrike">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8.3.3  Design and development inputs</a:t>
                      </a:r>
                    </a:p>
                  </a:txBody>
                  <a:tcPr marL="8151" marR="8151" marT="8153" marB="0" anchor="b">
                    <a:lnL>
                      <a:noFill/>
                    </a:lnL>
                    <a:lnR>
                      <a:noFill/>
                    </a:lnR>
                    <a:lnT>
                      <a:noFill/>
                    </a:lnT>
                    <a:lnB>
                      <a:noFill/>
                    </a:lnB>
                  </a:tcPr>
                </a:tc>
                <a:extLst>
                  <a:ext uri="{0D108BD9-81ED-4DB2-BD59-A6C34878D82A}">
                    <a16:rowId xmlns:a16="http://schemas.microsoft.com/office/drawing/2014/main" val="1023459387"/>
                  </a:ext>
                </a:extLst>
              </a:tr>
              <a:tr h="215548">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8.3.4</a:t>
                      </a:r>
                      <a:r>
                        <a:rPr lang="en-US" sz="1200" b="1" i="0" u="none" strike="noStrike" baseline="0" dirty="0">
                          <a:solidFill>
                            <a:srgbClr val="0000FF"/>
                          </a:solidFill>
                          <a:latin typeface="Arial Narrow" pitchFamily="34" charset="0"/>
                        </a:rPr>
                        <a:t>  </a:t>
                      </a:r>
                      <a:r>
                        <a:rPr lang="en-US" sz="1200" b="1" kern="1200" dirty="0">
                          <a:solidFill>
                            <a:srgbClr val="0000FF"/>
                          </a:solidFill>
                          <a:effectLst/>
                          <a:latin typeface="Arial Narrow" panose="020B0606020202030204" pitchFamily="34" charset="0"/>
                          <a:ea typeface="+mn-ea"/>
                          <a:cs typeface="+mn-cs"/>
                        </a:rPr>
                        <a:t>Design and development controls</a:t>
                      </a:r>
                    </a:p>
                    <a:p>
                      <a:pPr algn="l" fontAlgn="b"/>
                      <a:r>
                        <a:rPr lang="en-US" sz="1200" b="1" kern="1200" dirty="0">
                          <a:solidFill>
                            <a:srgbClr val="0000FF"/>
                          </a:solidFill>
                          <a:effectLst/>
                          <a:latin typeface="Arial Narrow" panose="020B0606020202030204" pitchFamily="34" charset="0"/>
                          <a:ea typeface="+mn-ea"/>
                          <a:cs typeface="+mn-cs"/>
                        </a:rPr>
                        <a:t>8.3.5  Design and development outputs</a:t>
                      </a:r>
                    </a:p>
                    <a:p>
                      <a:pPr algn="l" fontAlgn="b"/>
                      <a:r>
                        <a:rPr lang="en-US" sz="1200" b="1" kern="1200" dirty="0">
                          <a:solidFill>
                            <a:srgbClr val="0000FF"/>
                          </a:solidFill>
                          <a:effectLst/>
                          <a:latin typeface="Arial Narrow" panose="020B0606020202030204" pitchFamily="34" charset="0"/>
                          <a:ea typeface="+mn-ea"/>
                          <a:cs typeface="+mn-cs"/>
                        </a:rPr>
                        <a:t>8.3.6  Design and development changes </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471894535"/>
                  </a:ext>
                </a:extLst>
              </a:tr>
            </a:tbl>
          </a:graphicData>
        </a:graphic>
      </p:graphicFrame>
      <p:graphicFrame>
        <p:nvGraphicFramePr>
          <p:cNvPr id="12" name="Table 11">
            <a:extLst>
              <a:ext uri="{FF2B5EF4-FFF2-40B4-BE49-F238E27FC236}">
                <a16:creationId xmlns:a16="http://schemas.microsoft.com/office/drawing/2014/main" id="{ED2F8CBA-B9D0-46B4-994F-4249CFFC2AA9}"/>
              </a:ext>
            </a:extLst>
          </p:cNvPr>
          <p:cNvGraphicFramePr>
            <a:graphicFrameLocks noGrp="1"/>
          </p:cNvGraphicFramePr>
          <p:nvPr>
            <p:extLst>
              <p:ext uri="{D42A27DB-BD31-4B8C-83A1-F6EECF244321}">
                <p14:modId xmlns:p14="http://schemas.microsoft.com/office/powerpoint/2010/main" val="3146522647"/>
              </p:ext>
            </p:extLst>
          </p:nvPr>
        </p:nvGraphicFramePr>
        <p:xfrm>
          <a:off x="542927" y="5151345"/>
          <a:ext cx="3967133" cy="1020557"/>
        </p:xfrm>
        <a:graphic>
          <a:graphicData uri="http://schemas.openxmlformats.org/drawingml/2006/table">
            <a:tbl>
              <a:tblPr/>
              <a:tblGrid>
                <a:gridCol w="418024">
                  <a:extLst>
                    <a:ext uri="{9D8B030D-6E8A-4147-A177-3AD203B41FA5}">
                      <a16:colId xmlns:a16="http://schemas.microsoft.com/office/drawing/2014/main" val="916032486"/>
                    </a:ext>
                  </a:extLst>
                </a:gridCol>
                <a:gridCol w="3549109">
                  <a:extLst>
                    <a:ext uri="{9D8B030D-6E8A-4147-A177-3AD203B41FA5}">
                      <a16:colId xmlns:a16="http://schemas.microsoft.com/office/drawing/2014/main" val="2436462452"/>
                    </a:ext>
                  </a:extLst>
                </a:gridCol>
              </a:tblGrid>
              <a:tr h="215548">
                <a:tc>
                  <a:txBody>
                    <a:bodyPr/>
                    <a:lstStyle/>
                    <a:p>
                      <a:pPr algn="ctr" fontAlgn="b"/>
                      <a:r>
                        <a:rPr lang="en-US" sz="1200" b="1" i="0" u="none" strike="noStrike" dirty="0">
                          <a:solidFill>
                            <a:srgbClr val="0000FF"/>
                          </a:solidFill>
                          <a:latin typeface="Arial Narrow" pitchFamily="34" charset="0"/>
                        </a:rPr>
                        <a:t>8.4</a:t>
                      </a:r>
                    </a:p>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kern="1200" dirty="0">
                          <a:solidFill>
                            <a:srgbClr val="0000FF"/>
                          </a:solidFill>
                          <a:effectLst/>
                          <a:latin typeface="Arial Narrow" panose="020B0606020202030204" pitchFamily="34" charset="0"/>
                          <a:ea typeface="+mn-ea"/>
                          <a:cs typeface="+mn-cs"/>
                        </a:rPr>
                        <a:t>Control of externally provided processes, products and services</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420736348"/>
                  </a:ext>
                </a:extLst>
              </a:tr>
              <a:tr h="215548">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8.4.1  General</a:t>
                      </a:r>
                    </a:p>
                  </a:txBody>
                  <a:tcPr marL="8151" marR="8151" marT="8153" marB="0" anchor="b">
                    <a:lnL>
                      <a:noFill/>
                    </a:lnL>
                    <a:lnR>
                      <a:noFill/>
                    </a:lnR>
                    <a:lnT>
                      <a:noFill/>
                    </a:lnT>
                    <a:lnB>
                      <a:noFill/>
                    </a:lnB>
                  </a:tcPr>
                </a:tc>
                <a:extLst>
                  <a:ext uri="{0D108BD9-81ED-4DB2-BD59-A6C34878D82A}">
                    <a16:rowId xmlns:a16="http://schemas.microsoft.com/office/drawing/2014/main" val="155837589"/>
                  </a:ext>
                </a:extLst>
              </a:tr>
              <a:tr h="215548">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8.4.2</a:t>
                      </a:r>
                      <a:r>
                        <a:rPr lang="en-US" sz="1200" b="1" i="0" u="none" strike="noStrike" baseline="0" dirty="0">
                          <a:solidFill>
                            <a:srgbClr val="0000FF"/>
                          </a:solidFill>
                          <a:latin typeface="Arial Narrow" pitchFamily="34" charset="0"/>
                        </a:rPr>
                        <a:t>  </a:t>
                      </a:r>
                      <a:r>
                        <a:rPr lang="en-US" sz="1200" b="1" kern="1200" dirty="0">
                          <a:solidFill>
                            <a:srgbClr val="0000FF"/>
                          </a:solidFill>
                          <a:effectLst/>
                          <a:latin typeface="Arial Narrow" panose="020B0606020202030204" pitchFamily="34" charset="0"/>
                          <a:ea typeface="+mn-ea"/>
                          <a:cs typeface="+mn-cs"/>
                        </a:rPr>
                        <a:t>Type and extent of control</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3549459263"/>
                  </a:ext>
                </a:extLst>
              </a:tr>
              <a:tr h="215548">
                <a:tc>
                  <a:txBody>
                    <a:bodyPr/>
                    <a:lstStyle/>
                    <a:p>
                      <a:pPr algn="ctr" fontAlgn="b"/>
                      <a:endParaRPr lang="en-US" sz="1200" b="1" i="0" u="none" strike="noStrike">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8.4.3  </a:t>
                      </a:r>
                      <a:r>
                        <a:rPr lang="en-US" sz="1200" b="1" kern="1200" dirty="0">
                          <a:solidFill>
                            <a:srgbClr val="0000FF"/>
                          </a:solidFill>
                          <a:effectLst/>
                          <a:latin typeface="Arial Narrow" panose="020B0606020202030204" pitchFamily="34" charset="0"/>
                          <a:ea typeface="+mn-ea"/>
                          <a:cs typeface="+mn-cs"/>
                        </a:rPr>
                        <a:t>Information for external providers</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1023459387"/>
                  </a:ext>
                </a:extLst>
              </a:tr>
            </a:tbl>
          </a:graphicData>
        </a:graphic>
      </p:graphicFrame>
      <p:graphicFrame>
        <p:nvGraphicFramePr>
          <p:cNvPr id="14" name="Table 13">
            <a:extLst>
              <a:ext uri="{FF2B5EF4-FFF2-40B4-BE49-F238E27FC236}">
                <a16:creationId xmlns:a16="http://schemas.microsoft.com/office/drawing/2014/main" id="{E5B790CB-B3B4-4162-BDF0-804AF6A9EEA8}"/>
              </a:ext>
            </a:extLst>
          </p:cNvPr>
          <p:cNvGraphicFramePr>
            <a:graphicFrameLocks noGrp="1"/>
          </p:cNvGraphicFramePr>
          <p:nvPr>
            <p:extLst>
              <p:ext uri="{D42A27DB-BD31-4B8C-83A1-F6EECF244321}">
                <p14:modId xmlns:p14="http://schemas.microsoft.com/office/powerpoint/2010/main" val="2264320823"/>
              </p:ext>
            </p:extLst>
          </p:nvPr>
        </p:nvGraphicFramePr>
        <p:xfrm>
          <a:off x="4895479" y="804560"/>
          <a:ext cx="3967133" cy="1577350"/>
        </p:xfrm>
        <a:graphic>
          <a:graphicData uri="http://schemas.openxmlformats.org/drawingml/2006/table">
            <a:tbl>
              <a:tblPr/>
              <a:tblGrid>
                <a:gridCol w="418024">
                  <a:extLst>
                    <a:ext uri="{9D8B030D-6E8A-4147-A177-3AD203B41FA5}">
                      <a16:colId xmlns:a16="http://schemas.microsoft.com/office/drawing/2014/main" val="916032486"/>
                    </a:ext>
                  </a:extLst>
                </a:gridCol>
                <a:gridCol w="3549109">
                  <a:extLst>
                    <a:ext uri="{9D8B030D-6E8A-4147-A177-3AD203B41FA5}">
                      <a16:colId xmlns:a16="http://schemas.microsoft.com/office/drawing/2014/main" val="2436462452"/>
                    </a:ext>
                  </a:extLst>
                </a:gridCol>
              </a:tblGrid>
              <a:tr h="215548">
                <a:tc>
                  <a:txBody>
                    <a:bodyPr/>
                    <a:lstStyle/>
                    <a:p>
                      <a:pPr algn="ctr" fontAlgn="b"/>
                      <a:r>
                        <a:rPr lang="en-US" sz="1200" b="1" i="0" u="none" strike="noStrike" dirty="0">
                          <a:solidFill>
                            <a:srgbClr val="0000FF"/>
                          </a:solidFill>
                          <a:latin typeface="Arial Narrow" pitchFamily="34" charset="0"/>
                        </a:rPr>
                        <a:t>8.5</a:t>
                      </a:r>
                    </a:p>
                  </a:txBody>
                  <a:tcPr marL="8151" marR="8151" marT="8153" marB="0" anchor="b">
                    <a:lnL>
                      <a:noFill/>
                    </a:lnL>
                    <a:lnR>
                      <a:noFill/>
                    </a:lnR>
                    <a:lnT>
                      <a:noFill/>
                    </a:lnT>
                    <a:lnB>
                      <a:noFill/>
                    </a:lnB>
                  </a:tcPr>
                </a:tc>
                <a:tc>
                  <a:txBody>
                    <a:bodyPr/>
                    <a:lstStyle/>
                    <a:p>
                      <a:pPr algn="l" fontAlgn="b"/>
                      <a:r>
                        <a:rPr lang="en-US" sz="1200" b="1" kern="1200" dirty="0">
                          <a:solidFill>
                            <a:srgbClr val="0000FF"/>
                          </a:solidFill>
                          <a:effectLst/>
                          <a:latin typeface="Arial Narrow" panose="020B0606020202030204" pitchFamily="34" charset="0"/>
                          <a:ea typeface="+mn-ea"/>
                          <a:cs typeface="+mn-cs"/>
                        </a:rPr>
                        <a:t>Production and service provision</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420736348"/>
                  </a:ext>
                </a:extLst>
              </a:tr>
              <a:tr h="215548">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8.5.1  </a:t>
                      </a:r>
                      <a:r>
                        <a:rPr lang="en-US" sz="1200" b="1" kern="1200" dirty="0">
                          <a:solidFill>
                            <a:srgbClr val="0000FF"/>
                          </a:solidFill>
                          <a:effectLst/>
                          <a:latin typeface="Arial Narrow" panose="020B0606020202030204" pitchFamily="34" charset="0"/>
                          <a:ea typeface="+mn-ea"/>
                          <a:cs typeface="+mn-cs"/>
                        </a:rPr>
                        <a:t>Control of production and service provision</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155837589"/>
                  </a:ext>
                </a:extLst>
              </a:tr>
              <a:tr h="215548">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8.5.2</a:t>
                      </a:r>
                      <a:r>
                        <a:rPr lang="en-US" sz="1200" b="1" i="0" u="none" strike="noStrike" baseline="0" dirty="0">
                          <a:solidFill>
                            <a:srgbClr val="0000FF"/>
                          </a:solidFill>
                          <a:latin typeface="Arial Narrow" pitchFamily="34" charset="0"/>
                        </a:rPr>
                        <a:t>  </a:t>
                      </a:r>
                      <a:r>
                        <a:rPr lang="en-US" sz="1200" b="1" kern="1200" dirty="0">
                          <a:solidFill>
                            <a:srgbClr val="0000FF"/>
                          </a:solidFill>
                          <a:effectLst/>
                          <a:latin typeface="Arial Narrow" panose="020B0606020202030204" pitchFamily="34" charset="0"/>
                          <a:ea typeface="+mn-ea"/>
                          <a:cs typeface="+mn-cs"/>
                        </a:rPr>
                        <a:t>Identification and traceability</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3549459263"/>
                  </a:ext>
                </a:extLst>
              </a:tr>
              <a:tr h="215548">
                <a:tc>
                  <a:txBody>
                    <a:bodyPr/>
                    <a:lstStyle/>
                    <a:p>
                      <a:pPr algn="ctr" fontAlgn="b"/>
                      <a:endParaRPr lang="en-US" sz="1200" b="1" i="0" u="none" strike="noStrike">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8.5.3  </a:t>
                      </a:r>
                      <a:r>
                        <a:rPr lang="en-US" sz="1200" b="1" kern="1200" dirty="0">
                          <a:solidFill>
                            <a:srgbClr val="0000FF"/>
                          </a:solidFill>
                          <a:effectLst/>
                          <a:latin typeface="Arial Narrow" panose="020B0606020202030204" pitchFamily="34" charset="0"/>
                          <a:ea typeface="+mn-ea"/>
                          <a:cs typeface="+mn-cs"/>
                        </a:rPr>
                        <a:t>Property belonging to customers or external</a:t>
                      </a:r>
                    </a:p>
                    <a:p>
                      <a:pPr algn="l" fontAlgn="b"/>
                      <a:r>
                        <a:rPr lang="en-US" sz="1200" b="1" kern="1200" dirty="0">
                          <a:solidFill>
                            <a:srgbClr val="0000FF"/>
                          </a:solidFill>
                          <a:effectLst/>
                          <a:latin typeface="Arial Narrow" panose="020B0606020202030204" pitchFamily="34" charset="0"/>
                          <a:ea typeface="+mn-ea"/>
                          <a:cs typeface="+mn-cs"/>
                        </a:rPr>
                        <a:t>           providers</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1023459387"/>
                  </a:ext>
                </a:extLst>
              </a:tr>
              <a:tr h="215548">
                <a:tc>
                  <a:txBody>
                    <a:bodyPr/>
                    <a:lstStyle/>
                    <a:p>
                      <a:pPr algn="ctr" fontAlgn="b"/>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tc>
                  <a:txBody>
                    <a:bodyPr/>
                    <a:lstStyle/>
                    <a:p>
                      <a:pPr algn="l" fontAlgn="b"/>
                      <a:r>
                        <a:rPr lang="en-US" sz="1200" b="1" i="0" u="none" strike="noStrike" dirty="0">
                          <a:solidFill>
                            <a:srgbClr val="0000FF"/>
                          </a:solidFill>
                          <a:latin typeface="Arial Narrow" pitchFamily="34" charset="0"/>
                        </a:rPr>
                        <a:t>8.5.4</a:t>
                      </a:r>
                      <a:r>
                        <a:rPr lang="en-US" sz="1200" b="1" i="0" u="none" strike="noStrike" baseline="0" dirty="0">
                          <a:solidFill>
                            <a:srgbClr val="0000FF"/>
                          </a:solidFill>
                          <a:latin typeface="Arial Narrow" pitchFamily="34" charset="0"/>
                        </a:rPr>
                        <a:t>  </a:t>
                      </a:r>
                      <a:r>
                        <a:rPr lang="en-US" sz="1200" b="1" kern="1200" dirty="0">
                          <a:solidFill>
                            <a:srgbClr val="0000FF"/>
                          </a:solidFill>
                          <a:effectLst/>
                          <a:latin typeface="Arial Narrow" panose="020B0606020202030204" pitchFamily="34" charset="0"/>
                          <a:ea typeface="+mn-ea"/>
                          <a:cs typeface="+mn-cs"/>
                        </a:rPr>
                        <a:t>Preservation</a:t>
                      </a:r>
                    </a:p>
                    <a:p>
                      <a:pPr algn="l" fontAlgn="b"/>
                      <a:r>
                        <a:rPr lang="en-US" sz="1200" b="1" kern="1200" dirty="0">
                          <a:solidFill>
                            <a:srgbClr val="0000FF"/>
                          </a:solidFill>
                          <a:effectLst/>
                          <a:latin typeface="Arial Narrow" panose="020B0606020202030204" pitchFamily="34" charset="0"/>
                          <a:ea typeface="+mn-ea"/>
                          <a:cs typeface="+mn-cs"/>
                        </a:rPr>
                        <a:t>8.5.5  Post-delivery activities</a:t>
                      </a:r>
                    </a:p>
                    <a:p>
                      <a:pPr algn="l" fontAlgn="b"/>
                      <a:r>
                        <a:rPr lang="en-US" sz="1200" b="1" kern="1200" dirty="0">
                          <a:solidFill>
                            <a:srgbClr val="0000FF"/>
                          </a:solidFill>
                          <a:effectLst/>
                          <a:latin typeface="Arial Narrow" panose="020B0606020202030204" pitchFamily="34" charset="0"/>
                          <a:ea typeface="+mn-ea"/>
                          <a:cs typeface="+mn-cs"/>
                        </a:rPr>
                        <a:t>8.5.6  Control of changes </a:t>
                      </a:r>
                      <a:endParaRPr lang="en-US" sz="1200" b="1" i="0" u="none" strike="noStrike" dirty="0">
                        <a:solidFill>
                          <a:srgbClr val="0000FF"/>
                        </a:solidFill>
                        <a:latin typeface="Arial Narrow" pitchFamily="34" charset="0"/>
                      </a:endParaRPr>
                    </a:p>
                  </a:txBody>
                  <a:tcPr marL="8151" marR="8151" marT="8153" marB="0" anchor="b">
                    <a:lnL>
                      <a:noFill/>
                    </a:lnL>
                    <a:lnR>
                      <a:noFill/>
                    </a:lnR>
                    <a:lnT>
                      <a:noFill/>
                    </a:lnT>
                    <a:lnB>
                      <a:noFill/>
                    </a:lnB>
                  </a:tcPr>
                </a:tc>
                <a:extLst>
                  <a:ext uri="{0D108BD9-81ED-4DB2-BD59-A6C34878D82A}">
                    <a16:rowId xmlns:a16="http://schemas.microsoft.com/office/drawing/2014/main" val="471894535"/>
                  </a:ext>
                </a:extLst>
              </a:tr>
            </a:tbl>
          </a:graphicData>
        </a:graphic>
      </p:graphicFrame>
      <p:graphicFrame>
        <p:nvGraphicFramePr>
          <p:cNvPr id="9" name="Table 8">
            <a:extLst>
              <a:ext uri="{FF2B5EF4-FFF2-40B4-BE49-F238E27FC236}">
                <a16:creationId xmlns:a16="http://schemas.microsoft.com/office/drawing/2014/main" id="{7448D387-254C-411E-A20F-667411EF877F}"/>
              </a:ext>
            </a:extLst>
          </p:cNvPr>
          <p:cNvGraphicFramePr>
            <a:graphicFrameLocks noGrp="1"/>
          </p:cNvGraphicFramePr>
          <p:nvPr>
            <p:extLst>
              <p:ext uri="{D42A27DB-BD31-4B8C-83A1-F6EECF244321}">
                <p14:modId xmlns:p14="http://schemas.microsoft.com/office/powerpoint/2010/main" val="2539084914"/>
              </p:ext>
            </p:extLst>
          </p:nvPr>
        </p:nvGraphicFramePr>
        <p:xfrm>
          <a:off x="4893278" y="2413928"/>
          <a:ext cx="4127512" cy="632844"/>
        </p:xfrm>
        <a:graphic>
          <a:graphicData uri="http://schemas.openxmlformats.org/drawingml/2006/table">
            <a:tbl>
              <a:tblPr/>
              <a:tblGrid>
                <a:gridCol w="434924">
                  <a:extLst>
                    <a:ext uri="{9D8B030D-6E8A-4147-A177-3AD203B41FA5}">
                      <a16:colId xmlns:a16="http://schemas.microsoft.com/office/drawing/2014/main" val="4004146135"/>
                    </a:ext>
                  </a:extLst>
                </a:gridCol>
                <a:gridCol w="3692588">
                  <a:extLst>
                    <a:ext uri="{9D8B030D-6E8A-4147-A177-3AD203B41FA5}">
                      <a16:colId xmlns:a16="http://schemas.microsoft.com/office/drawing/2014/main" val="3029994004"/>
                    </a:ext>
                  </a:extLst>
                </a:gridCol>
              </a:tblGrid>
              <a:tr h="246910">
                <a:tc>
                  <a:txBody>
                    <a:bodyPr/>
                    <a:lstStyle/>
                    <a:p>
                      <a:pPr algn="ctr" fontAlgn="b"/>
                      <a:r>
                        <a:rPr lang="en-US" sz="1200" b="1" i="0" u="none" strike="noStrike" dirty="0">
                          <a:solidFill>
                            <a:srgbClr val="0000FF"/>
                          </a:solidFill>
                          <a:latin typeface="Arial Narrow" pitchFamily="34" charset="0"/>
                        </a:rPr>
                        <a:t>8.6</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kern="1200" dirty="0">
                          <a:solidFill>
                            <a:srgbClr val="0000FF"/>
                          </a:solidFill>
                          <a:effectLst/>
                          <a:latin typeface="Arial Narrow" panose="020B0606020202030204" pitchFamily="34" charset="0"/>
                          <a:ea typeface="+mn-ea"/>
                          <a:cs typeface="+mn-cs"/>
                        </a:rPr>
                        <a:t>Release of products and services</a:t>
                      </a:r>
                      <a:endParaRPr lang="en-ID" sz="1200" kern="1200" dirty="0">
                        <a:solidFill>
                          <a:srgbClr val="0000FF"/>
                        </a:solidFill>
                        <a:effectLst/>
                        <a:latin typeface="Arial Narrow" panose="020B0606020202030204" pitchFamily="34" charset="0"/>
                        <a:ea typeface="+mn-ea"/>
                        <a:cs typeface="+mn-cs"/>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7390029"/>
                  </a:ext>
                </a:extLst>
              </a:tr>
              <a:tr h="385934">
                <a:tc>
                  <a:txBody>
                    <a:bodyPr/>
                    <a:lstStyle/>
                    <a:p>
                      <a:pPr algn="ctr" fontAlgn="b"/>
                      <a:r>
                        <a:rPr lang="en-US" sz="1200" b="1" i="0" u="none" strike="noStrike" dirty="0">
                          <a:solidFill>
                            <a:srgbClr val="0000FF"/>
                          </a:solidFill>
                          <a:latin typeface="Arial Narrow" pitchFamily="34" charset="0"/>
                        </a:rPr>
                        <a:t>8.7</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kern="1200" dirty="0">
                          <a:solidFill>
                            <a:srgbClr val="0000FF"/>
                          </a:solidFill>
                          <a:effectLst/>
                          <a:latin typeface="Arial Narrow" panose="020B0606020202030204" pitchFamily="34" charset="0"/>
                          <a:ea typeface="+mn-ea"/>
                          <a:cs typeface="+mn-cs"/>
                        </a:rPr>
                        <a:t>Control of nonconforming </a:t>
                      </a:r>
                      <a:r>
                        <a:rPr lang="en-US" sz="1200" b="1" kern="1200" dirty="0" err="1">
                          <a:solidFill>
                            <a:srgbClr val="0000FF"/>
                          </a:solidFill>
                          <a:effectLst/>
                          <a:latin typeface="Arial Narrow" panose="020B0606020202030204" pitchFamily="34" charset="0"/>
                          <a:ea typeface="+mn-ea"/>
                          <a:cs typeface="+mn-cs"/>
                        </a:rPr>
                        <a:t>ouputs</a:t>
                      </a:r>
                      <a:endParaRPr lang="en-US" sz="1200" b="1" i="0" u="none" strike="noStrike" dirty="0">
                        <a:solidFill>
                          <a:srgbClr val="0000FF"/>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810817"/>
                  </a:ext>
                </a:extLst>
              </a:tr>
            </a:tbl>
          </a:graphicData>
        </a:graphic>
      </p:graphicFrame>
      <p:graphicFrame>
        <p:nvGraphicFramePr>
          <p:cNvPr id="17" name="Table 16">
            <a:extLst>
              <a:ext uri="{FF2B5EF4-FFF2-40B4-BE49-F238E27FC236}">
                <a16:creationId xmlns:a16="http://schemas.microsoft.com/office/drawing/2014/main" id="{643EC08E-84C9-4948-A307-712389E2950C}"/>
              </a:ext>
            </a:extLst>
          </p:cNvPr>
          <p:cNvGraphicFramePr>
            <a:graphicFrameLocks noGrp="1"/>
          </p:cNvGraphicFramePr>
          <p:nvPr>
            <p:extLst>
              <p:ext uri="{D42A27DB-BD31-4B8C-83A1-F6EECF244321}">
                <p14:modId xmlns:p14="http://schemas.microsoft.com/office/powerpoint/2010/main" val="2874102715"/>
              </p:ext>
            </p:extLst>
          </p:nvPr>
        </p:nvGraphicFramePr>
        <p:xfrm>
          <a:off x="4649815" y="2926701"/>
          <a:ext cx="4319586" cy="3658294"/>
        </p:xfrm>
        <a:graphic>
          <a:graphicData uri="http://schemas.openxmlformats.org/drawingml/2006/table">
            <a:tbl>
              <a:tblPr/>
              <a:tblGrid>
                <a:gridCol w="352453">
                  <a:extLst>
                    <a:ext uri="{9D8B030D-6E8A-4147-A177-3AD203B41FA5}">
                      <a16:colId xmlns:a16="http://schemas.microsoft.com/office/drawing/2014/main" val="1383994057"/>
                    </a:ext>
                  </a:extLst>
                </a:gridCol>
                <a:gridCol w="418024">
                  <a:extLst>
                    <a:ext uri="{9D8B030D-6E8A-4147-A177-3AD203B41FA5}">
                      <a16:colId xmlns:a16="http://schemas.microsoft.com/office/drawing/2014/main" val="3914333929"/>
                    </a:ext>
                  </a:extLst>
                </a:gridCol>
                <a:gridCol w="385239">
                  <a:extLst>
                    <a:ext uri="{9D8B030D-6E8A-4147-A177-3AD203B41FA5}">
                      <a16:colId xmlns:a16="http://schemas.microsoft.com/office/drawing/2014/main" val="1226480389"/>
                    </a:ext>
                  </a:extLst>
                </a:gridCol>
                <a:gridCol w="3163870">
                  <a:extLst>
                    <a:ext uri="{9D8B030D-6E8A-4147-A177-3AD203B41FA5}">
                      <a16:colId xmlns:a16="http://schemas.microsoft.com/office/drawing/2014/main" val="1603908704"/>
                    </a:ext>
                  </a:extLst>
                </a:gridCol>
              </a:tblGrid>
              <a:tr h="215548">
                <a:tc>
                  <a:txBody>
                    <a:bodyPr/>
                    <a:lstStyle/>
                    <a:p>
                      <a:pPr algn="ctr" fontAlgn="b"/>
                      <a:r>
                        <a:rPr lang="en-US" sz="1200" b="1" i="0" u="none" strike="noStrike" dirty="0">
                          <a:solidFill>
                            <a:srgbClr val="000000"/>
                          </a:solidFill>
                          <a:latin typeface="Arial Narrow" pitchFamily="34" charset="0"/>
                        </a:rPr>
                        <a:t>9</a:t>
                      </a:r>
                    </a:p>
                  </a:txBody>
                  <a:tcPr marL="8151" marR="8151" marT="8153" marB="0" anchor="b">
                    <a:lnL>
                      <a:noFill/>
                    </a:lnL>
                    <a:lnR>
                      <a:noFill/>
                    </a:lnR>
                    <a:lnT>
                      <a:noFill/>
                    </a:lnT>
                    <a:lnB>
                      <a:noFill/>
                    </a:lnB>
                  </a:tcPr>
                </a:tc>
                <a:tc gridSpan="3">
                  <a:txBody>
                    <a:bodyPr/>
                    <a:lstStyle/>
                    <a:p>
                      <a:pPr algn="l" fontAlgn="b"/>
                      <a:r>
                        <a:rPr lang="en-US" sz="1200" b="1" i="0" u="none" strike="noStrike" dirty="0">
                          <a:solidFill>
                            <a:srgbClr val="000000"/>
                          </a:solidFill>
                          <a:latin typeface="Arial Narrow" pitchFamily="34" charset="0"/>
                        </a:rPr>
                        <a:t>Performance Evaluation </a:t>
                      </a:r>
                    </a:p>
                  </a:txBody>
                  <a:tcPr marL="8151" marR="8151" marT="8153"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4883649"/>
                  </a:ext>
                </a:extLst>
              </a:tr>
              <a:tr h="421896">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9.1</a:t>
                      </a:r>
                    </a:p>
                  </a:txBody>
                  <a:tcPr marL="8151" marR="8151" marT="8153" marB="0">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Monitoring, measurement, analysis and performance</a:t>
                      </a:r>
                      <a:r>
                        <a:rPr lang="en-US" sz="1200" b="1" i="1" u="none" strike="noStrike" baseline="0" dirty="0">
                          <a:solidFill>
                            <a:srgbClr val="000000"/>
                          </a:solidFill>
                          <a:latin typeface="Arial Narrow" pitchFamily="34" charset="0"/>
                        </a:rPr>
                        <a:t> </a:t>
                      </a:r>
                      <a:r>
                        <a:rPr lang="en-US" sz="1200" b="1" i="1" u="none" strike="noStrike" dirty="0">
                          <a:solidFill>
                            <a:srgbClr val="000000"/>
                          </a:solidFill>
                          <a:latin typeface="Arial Narrow" pitchFamily="34" charset="0"/>
                        </a:rPr>
                        <a:t>evaluation</a:t>
                      </a:r>
                    </a:p>
                  </a:txBody>
                  <a:tcPr marL="8151" marR="8151" marT="8153"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29605055"/>
                  </a:ext>
                </a:extLst>
              </a:tr>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endParaRPr lang="en-US" sz="1200" b="1" i="1" u="none" strike="noStrike" dirty="0">
                        <a:solidFill>
                          <a:srgbClr val="000000"/>
                        </a:solidFill>
                        <a:latin typeface="Arial Narrow" pitchFamily="34" charset="0"/>
                      </a:endParaRPr>
                    </a:p>
                  </a:txBody>
                  <a:tcPr marL="8151" marR="8151" marT="8153" marB="0">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9.1.1</a:t>
                      </a:r>
                    </a:p>
                  </a:txBody>
                  <a:tcPr marL="8151" marR="8151" marT="8153" marB="0">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General</a:t>
                      </a:r>
                    </a:p>
                  </a:txBody>
                  <a:tcPr marL="8151" marR="8151" marT="8153" marB="0">
                    <a:lnL>
                      <a:noFill/>
                    </a:lnL>
                    <a:lnR>
                      <a:noFill/>
                    </a:lnR>
                    <a:lnT>
                      <a:noFill/>
                    </a:lnT>
                    <a:lnB>
                      <a:noFill/>
                    </a:lnB>
                  </a:tcPr>
                </a:tc>
                <a:extLst>
                  <a:ext uri="{0D108BD9-81ED-4DB2-BD59-A6C34878D82A}">
                    <a16:rowId xmlns:a16="http://schemas.microsoft.com/office/drawing/2014/main" val="3160065509"/>
                  </a:ext>
                </a:extLst>
              </a:tr>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endParaRPr lang="en-US" sz="1200" b="1" i="1" u="none" strike="noStrike" dirty="0">
                        <a:solidFill>
                          <a:srgbClr val="000000"/>
                        </a:solidFill>
                        <a:latin typeface="Arial Narrow" pitchFamily="34" charset="0"/>
                      </a:endParaRPr>
                    </a:p>
                  </a:txBody>
                  <a:tcPr marL="8151" marR="8151" marT="8153" marB="0">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9.1.2</a:t>
                      </a:r>
                    </a:p>
                    <a:p>
                      <a:pPr algn="ctr" fontAlgn="b"/>
                      <a:r>
                        <a:rPr lang="en-US" sz="1200" b="1" i="0" u="none" strike="noStrike" dirty="0">
                          <a:solidFill>
                            <a:srgbClr val="0000FF"/>
                          </a:solidFill>
                          <a:latin typeface="Arial Narrow" pitchFamily="34" charset="0"/>
                        </a:rPr>
                        <a:t>9.1.3</a:t>
                      </a:r>
                    </a:p>
                  </a:txBody>
                  <a:tcPr marL="8151" marR="8151" marT="8153" marB="0">
                    <a:lnL>
                      <a:noFill/>
                    </a:lnL>
                    <a:lnR>
                      <a:noFill/>
                    </a:lnR>
                    <a:lnT>
                      <a:noFill/>
                    </a:lnT>
                    <a:lnB>
                      <a:noFill/>
                    </a:lnB>
                  </a:tcPr>
                </a:tc>
                <a:tc>
                  <a:txBody>
                    <a:bodyPr/>
                    <a:lstStyle/>
                    <a:p>
                      <a:pPr algn="l" fontAlgn="b"/>
                      <a:r>
                        <a:rPr lang="en-US" sz="1200" b="1" kern="1200" dirty="0">
                          <a:solidFill>
                            <a:srgbClr val="0000FF"/>
                          </a:solidFill>
                          <a:effectLst/>
                          <a:latin typeface="Arial Narrow" panose="020B0606020202030204" pitchFamily="34" charset="0"/>
                          <a:ea typeface="+mn-ea"/>
                          <a:cs typeface="+mn-cs"/>
                        </a:rPr>
                        <a:t>Customer Satisfaction / </a:t>
                      </a:r>
                      <a:r>
                        <a:rPr lang="en-US" sz="1200" b="1" i="1" u="none" strike="noStrike" dirty="0">
                          <a:solidFill>
                            <a:srgbClr val="000000"/>
                          </a:solidFill>
                          <a:latin typeface="Arial Narrow" pitchFamily="34" charset="0"/>
                        </a:rPr>
                        <a:t>Evaluation of compliance</a:t>
                      </a:r>
                    </a:p>
                    <a:p>
                      <a:pPr algn="l" fontAlgn="b"/>
                      <a:r>
                        <a:rPr lang="en-US" sz="1200" b="1" kern="1200" dirty="0">
                          <a:solidFill>
                            <a:srgbClr val="0000FF"/>
                          </a:solidFill>
                          <a:effectLst/>
                          <a:latin typeface="Arial Narrow" panose="020B0606020202030204" pitchFamily="34" charset="0"/>
                          <a:ea typeface="+mn-ea"/>
                          <a:cs typeface="+mn-cs"/>
                        </a:rPr>
                        <a:t>Analysis and evaluation </a:t>
                      </a:r>
                      <a:endParaRPr lang="en-US" sz="1200" b="1" i="1" u="none" strike="noStrike" dirty="0">
                        <a:solidFill>
                          <a:srgbClr val="0000FF"/>
                        </a:solidFill>
                        <a:latin typeface="Arial Narrow" pitchFamily="34" charset="0"/>
                      </a:endParaRPr>
                    </a:p>
                  </a:txBody>
                  <a:tcPr marL="8151" marR="8151" marT="8153" marB="0">
                    <a:lnL>
                      <a:noFill/>
                    </a:lnL>
                    <a:lnR>
                      <a:noFill/>
                    </a:lnR>
                    <a:lnT>
                      <a:noFill/>
                    </a:lnT>
                    <a:lnB>
                      <a:noFill/>
                    </a:lnB>
                  </a:tcPr>
                </a:tc>
                <a:extLst>
                  <a:ext uri="{0D108BD9-81ED-4DB2-BD59-A6C34878D82A}">
                    <a16:rowId xmlns:a16="http://schemas.microsoft.com/office/drawing/2014/main" val="3049399610"/>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9.2</a:t>
                      </a:r>
                    </a:p>
                  </a:txBody>
                  <a:tcPr marL="8151" marR="8151" marT="8153" marB="0">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Internal audit</a:t>
                      </a:r>
                    </a:p>
                  </a:txBody>
                  <a:tcPr marL="8151" marR="8151" marT="8153"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4144044505"/>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endParaRPr lang="en-US" sz="1200" b="1" i="1" u="none" strike="noStrike" dirty="0">
                        <a:solidFill>
                          <a:srgbClr val="000000"/>
                        </a:solidFill>
                        <a:latin typeface="Arial Narrow" pitchFamily="34" charset="0"/>
                      </a:endParaRPr>
                    </a:p>
                  </a:txBody>
                  <a:tcPr marL="8151" marR="8151" marT="8153" marB="0">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9.2.1</a:t>
                      </a:r>
                    </a:p>
                  </a:txBody>
                  <a:tcPr marL="8151" marR="8151" marT="8153" marB="0">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General</a:t>
                      </a:r>
                    </a:p>
                  </a:txBody>
                  <a:tcPr marL="8151" marR="8151" marT="8153" marB="0">
                    <a:lnL>
                      <a:noFill/>
                    </a:lnL>
                    <a:lnR>
                      <a:noFill/>
                    </a:lnR>
                    <a:lnT>
                      <a:noFill/>
                    </a:lnT>
                    <a:lnB>
                      <a:noFill/>
                    </a:lnB>
                  </a:tcPr>
                </a:tc>
                <a:extLst>
                  <a:ext uri="{0D108BD9-81ED-4DB2-BD59-A6C34878D82A}">
                    <a16:rowId xmlns:a16="http://schemas.microsoft.com/office/drawing/2014/main" val="3633912573"/>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endParaRPr lang="en-US" sz="1200" b="1" i="1" u="none" strike="noStrike" dirty="0">
                        <a:solidFill>
                          <a:srgbClr val="000000"/>
                        </a:solidFill>
                        <a:latin typeface="Arial Narrow" pitchFamily="34" charset="0"/>
                      </a:endParaRPr>
                    </a:p>
                  </a:txBody>
                  <a:tcPr marL="8151" marR="8151" marT="8153" marB="0">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9.2.2</a:t>
                      </a:r>
                    </a:p>
                  </a:txBody>
                  <a:tcPr marL="8151" marR="8151" marT="8153" marB="0">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Internal audit programme</a:t>
                      </a:r>
                    </a:p>
                  </a:txBody>
                  <a:tcPr marL="8151" marR="8151" marT="8153" marB="0">
                    <a:lnL>
                      <a:noFill/>
                    </a:lnL>
                    <a:lnR>
                      <a:noFill/>
                    </a:lnR>
                    <a:lnT>
                      <a:noFill/>
                    </a:lnT>
                    <a:lnB>
                      <a:noFill/>
                    </a:lnB>
                  </a:tcPr>
                </a:tc>
                <a:extLst>
                  <a:ext uri="{0D108BD9-81ED-4DB2-BD59-A6C34878D82A}">
                    <a16:rowId xmlns:a16="http://schemas.microsoft.com/office/drawing/2014/main" val="1139208750"/>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9.3</a:t>
                      </a:r>
                    </a:p>
                  </a:txBody>
                  <a:tcPr marL="8151" marR="8151" marT="8153" marB="0">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Management review</a:t>
                      </a:r>
                    </a:p>
                    <a:p>
                      <a:pPr algn="l" fontAlgn="b"/>
                      <a:r>
                        <a:rPr lang="en-US" sz="1200" b="1" i="0" u="none" strike="noStrike" dirty="0">
                          <a:solidFill>
                            <a:srgbClr val="0000FF"/>
                          </a:solidFill>
                          <a:latin typeface="Arial Narrow" pitchFamily="34" charset="0"/>
                        </a:rPr>
                        <a:t>9.3.1  General</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0000FF"/>
                          </a:solidFill>
                          <a:latin typeface="Arial Narrow" pitchFamily="34" charset="0"/>
                        </a:rPr>
                        <a:t>9.3.2  </a:t>
                      </a:r>
                      <a:r>
                        <a:rPr lang="en-US" sz="1200" b="1" i="0" kern="1200" dirty="0">
                          <a:solidFill>
                            <a:srgbClr val="0000FF"/>
                          </a:solidFill>
                          <a:effectLst/>
                          <a:latin typeface="Arial Narrow" panose="020B0606020202030204" pitchFamily="34" charset="0"/>
                          <a:ea typeface="+mn-ea"/>
                          <a:cs typeface="+mn-cs"/>
                        </a:rPr>
                        <a:t>Management review inputs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kern="1200" dirty="0">
                          <a:solidFill>
                            <a:srgbClr val="0000FF"/>
                          </a:solidFill>
                          <a:effectLst/>
                          <a:latin typeface="Arial Narrow" panose="020B0606020202030204" pitchFamily="34" charset="0"/>
                          <a:ea typeface="+mn-ea"/>
                          <a:cs typeface="+mn-cs"/>
                        </a:rPr>
                        <a:t>9.3.3  </a:t>
                      </a:r>
                      <a:r>
                        <a:rPr lang="en-US" sz="1200" b="1" kern="1200" dirty="0">
                          <a:solidFill>
                            <a:srgbClr val="0000FF"/>
                          </a:solidFill>
                          <a:effectLst/>
                          <a:latin typeface="Arial Narrow" panose="020B0606020202030204" pitchFamily="34" charset="0"/>
                          <a:ea typeface="+mn-ea"/>
                          <a:cs typeface="+mn-cs"/>
                        </a:rPr>
                        <a:t>Management review output</a:t>
                      </a:r>
                      <a:endParaRPr lang="en-ID" sz="1200" b="1" i="0" kern="1200" dirty="0">
                        <a:solidFill>
                          <a:srgbClr val="0000FF"/>
                        </a:solidFill>
                        <a:effectLst/>
                        <a:latin typeface="Arial Narrow" panose="020B0606020202030204" pitchFamily="34" charset="0"/>
                        <a:ea typeface="+mn-ea"/>
                        <a:cs typeface="+mn-cs"/>
                      </a:endParaRPr>
                    </a:p>
                    <a:p>
                      <a:pPr algn="l" fontAlgn="b"/>
                      <a:endParaRPr lang="en-US" sz="1200" b="1" i="1" u="none" strike="noStrike" dirty="0">
                        <a:solidFill>
                          <a:srgbClr val="000000"/>
                        </a:solidFill>
                        <a:latin typeface="Arial Narrow" pitchFamily="34" charset="0"/>
                      </a:endParaRPr>
                    </a:p>
                  </a:txBody>
                  <a:tcPr marL="8151" marR="8151" marT="8153"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722787304"/>
                  </a:ext>
                </a:extLst>
              </a:tr>
              <a:tr h="215548">
                <a:tc>
                  <a:txBody>
                    <a:bodyPr/>
                    <a:lstStyle/>
                    <a:p>
                      <a:pPr algn="ctr" fontAlgn="b"/>
                      <a:r>
                        <a:rPr lang="en-US" sz="1200" b="1" i="0" u="none" strike="noStrike">
                          <a:solidFill>
                            <a:srgbClr val="000000"/>
                          </a:solidFill>
                          <a:latin typeface="Arial Narrow" pitchFamily="34" charset="0"/>
                        </a:rPr>
                        <a:t>10</a:t>
                      </a:r>
                    </a:p>
                  </a:txBody>
                  <a:tcPr marL="8151" marR="8151" marT="8153" marB="0" anchor="b">
                    <a:lnL>
                      <a:noFill/>
                    </a:lnL>
                    <a:lnR>
                      <a:noFill/>
                    </a:lnR>
                    <a:lnT>
                      <a:noFill/>
                    </a:lnT>
                    <a:lnB>
                      <a:noFill/>
                    </a:lnB>
                  </a:tcPr>
                </a:tc>
                <a:tc gridSpan="3">
                  <a:txBody>
                    <a:bodyPr/>
                    <a:lstStyle/>
                    <a:p>
                      <a:pPr algn="l" fontAlgn="b"/>
                      <a:r>
                        <a:rPr lang="en-US" sz="1200" b="1" i="0" u="none" strike="noStrike" dirty="0">
                          <a:solidFill>
                            <a:srgbClr val="000000"/>
                          </a:solidFill>
                          <a:latin typeface="Arial Narrow" pitchFamily="34" charset="0"/>
                        </a:rPr>
                        <a:t>Improvement </a:t>
                      </a:r>
                    </a:p>
                  </a:txBody>
                  <a:tcPr marL="8151" marR="8151" marT="8153"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4347026"/>
                  </a:ext>
                </a:extLst>
              </a:tr>
              <a:tr h="215548">
                <a:tc>
                  <a:txBody>
                    <a:bodyPr/>
                    <a:lstStyle/>
                    <a:p>
                      <a:pPr algn="ctr" fontAlgn="b"/>
                      <a:endParaRPr lang="en-US" sz="1200" b="1"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10.1</a:t>
                      </a: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General</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419260"/>
                  </a:ext>
                </a:extLst>
              </a:tr>
              <a:tr h="215548">
                <a:tc>
                  <a:txBody>
                    <a:bodyPr/>
                    <a:lstStyle/>
                    <a:p>
                      <a:pPr algn="ctr" fontAlgn="b"/>
                      <a:endParaRPr lang="en-US" sz="1200" b="1"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10.2</a:t>
                      </a:r>
                    </a:p>
                  </a:txBody>
                  <a:tcPr marL="8151" marR="8151" marT="8153" marB="0" anchor="b">
                    <a:lnL>
                      <a:noFill/>
                    </a:lnL>
                    <a:lnR>
                      <a:noFill/>
                    </a:lnR>
                    <a:lnT>
                      <a:noFill/>
                    </a:lnT>
                    <a:lnB>
                      <a:noFill/>
                    </a:lnB>
                  </a:tcPr>
                </a:tc>
                <a:tc gridSpan="2">
                  <a:txBody>
                    <a:bodyPr/>
                    <a:lstStyle/>
                    <a:p>
                      <a:pPr algn="l" fontAlgn="b"/>
                      <a:r>
                        <a:rPr lang="en-US" sz="1200" b="1" i="1" u="sng" strike="noStrike" dirty="0">
                          <a:solidFill>
                            <a:srgbClr val="FF0000"/>
                          </a:solidFill>
                          <a:latin typeface="Arial Narrow" pitchFamily="34" charset="0"/>
                        </a:rPr>
                        <a:t>Incident</a:t>
                      </a:r>
                      <a:r>
                        <a:rPr lang="en-US" sz="1200" b="1" i="1" u="none" strike="noStrike" dirty="0">
                          <a:solidFill>
                            <a:srgbClr val="000000"/>
                          </a:solidFill>
                          <a:latin typeface="Arial Narrow" pitchFamily="34" charset="0"/>
                        </a:rPr>
                        <a:t>, nonconformity and corrective action</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132758848"/>
                  </a:ext>
                </a:extLst>
              </a:tr>
              <a:tr h="215548">
                <a:tc>
                  <a:txBody>
                    <a:bodyPr/>
                    <a:lstStyle/>
                    <a:p>
                      <a:pPr algn="ctr" fontAlgn="b"/>
                      <a:endParaRPr lang="en-US" sz="1200" b="1"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10.3</a:t>
                      </a: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Continual improvement</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734900630"/>
                  </a:ext>
                </a:extLst>
              </a:tr>
            </a:tbl>
          </a:graphicData>
        </a:graphic>
      </p:graphicFrame>
      <p:sp>
        <p:nvSpPr>
          <p:cNvPr id="18" name="Rectangle 17">
            <a:extLst>
              <a:ext uri="{FF2B5EF4-FFF2-40B4-BE49-F238E27FC236}">
                <a16:creationId xmlns:a16="http://schemas.microsoft.com/office/drawing/2014/main" id="{707C72B6-EF97-406A-82DD-629D9D39E906}"/>
              </a:ext>
            </a:extLst>
          </p:cNvPr>
          <p:cNvSpPr/>
          <p:nvPr/>
        </p:nvSpPr>
        <p:spPr>
          <a:xfrm>
            <a:off x="320679" y="27659"/>
            <a:ext cx="8502649" cy="584775"/>
          </a:xfrm>
          <a:prstGeom prst="rect">
            <a:avLst/>
          </a:prstGeom>
        </p:spPr>
        <p:txBody>
          <a:bodyPr wrap="none">
            <a:spAutoFit/>
          </a:bodyPr>
          <a:lstStyle/>
          <a:p>
            <a:pPr algn="ctr"/>
            <a:r>
              <a:rPr lang="en-US" sz="3200" dirty="0">
                <a:solidFill>
                  <a:srgbClr val="0000FF"/>
                </a:solidFill>
                <a:latin typeface="Impact" panose="020B0806030902050204" pitchFamily="34" charset="0"/>
              </a:rPr>
              <a:t>ISO 9001:2015</a:t>
            </a:r>
            <a:r>
              <a:rPr lang="en-US" sz="3200" dirty="0">
                <a:solidFill>
                  <a:srgbClr val="FF0000"/>
                </a:solidFill>
                <a:latin typeface="Impact" panose="020B0806030902050204" pitchFamily="34" charset="0"/>
              </a:rPr>
              <a:t> </a:t>
            </a:r>
            <a:r>
              <a:rPr lang="en-US" sz="3200" dirty="0">
                <a:latin typeface="Impact" panose="020B0806030902050204" pitchFamily="34" charset="0"/>
              </a:rPr>
              <a:t>&amp; </a:t>
            </a:r>
            <a:r>
              <a:rPr lang="en-US" sz="3200" u="sng" dirty="0">
                <a:solidFill>
                  <a:srgbClr val="00B050"/>
                </a:solidFill>
                <a:latin typeface="Impact" panose="020B0806030902050204" pitchFamily="34" charset="0"/>
              </a:rPr>
              <a:t>ISO 14001:2015 </a:t>
            </a:r>
            <a:r>
              <a:rPr lang="en-US" sz="3200" dirty="0">
                <a:latin typeface="Impact" panose="020B0806030902050204" pitchFamily="34" charset="0"/>
              </a:rPr>
              <a:t>&amp; </a:t>
            </a:r>
            <a:r>
              <a:rPr lang="en-US" sz="3200" i="1" u="sng" dirty="0">
                <a:solidFill>
                  <a:srgbClr val="FF0000"/>
                </a:solidFill>
                <a:latin typeface="Impact" panose="020B0806030902050204" pitchFamily="34" charset="0"/>
              </a:rPr>
              <a:t>ISO 45001 : 2018 </a:t>
            </a:r>
          </a:p>
        </p:txBody>
      </p:sp>
    </p:spTree>
    <p:extLst>
      <p:ext uri="{BB962C8B-B14F-4D97-AF65-F5344CB8AC3E}">
        <p14:creationId xmlns:p14="http://schemas.microsoft.com/office/powerpoint/2010/main" val="2053032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90946" y="38200"/>
            <a:ext cx="8582799" cy="584775"/>
          </a:xfrm>
          <a:prstGeom prst="rect">
            <a:avLst/>
          </a:prstGeom>
        </p:spPr>
        <p:txBody>
          <a:bodyPr wrap="none">
            <a:spAutoFit/>
          </a:bodyPr>
          <a:lstStyle/>
          <a:p>
            <a:pPr algn="ctr"/>
            <a:r>
              <a:rPr lang="en-US" sz="3200" dirty="0">
                <a:solidFill>
                  <a:srgbClr val="0000FF"/>
                </a:solidFill>
                <a:latin typeface="Impact" panose="020B0806030902050204" pitchFamily="34" charset="0"/>
              </a:rPr>
              <a:t>ISO 900	:2015 </a:t>
            </a:r>
            <a:r>
              <a:rPr lang="en-US" sz="3200" dirty="0">
                <a:latin typeface="Impact" panose="020B0806030902050204" pitchFamily="34" charset="0"/>
              </a:rPr>
              <a:t>&amp; </a:t>
            </a:r>
            <a:r>
              <a:rPr lang="en-US" sz="3200" dirty="0">
                <a:solidFill>
                  <a:srgbClr val="00B050"/>
                </a:solidFill>
                <a:latin typeface="Impact" panose="020B0806030902050204" pitchFamily="34" charset="0"/>
              </a:rPr>
              <a:t>ISO 14001:2015 </a:t>
            </a:r>
            <a:r>
              <a:rPr lang="en-US" sz="3200" dirty="0">
                <a:latin typeface="Impact" panose="020B0806030902050204" pitchFamily="34" charset="0"/>
              </a:rPr>
              <a:t>&amp; </a:t>
            </a:r>
            <a:r>
              <a:rPr lang="en-US" sz="3200" dirty="0">
                <a:solidFill>
                  <a:srgbClr val="FF0000"/>
                </a:solidFill>
                <a:latin typeface="Impact" panose="020B0806030902050204" pitchFamily="34" charset="0"/>
              </a:rPr>
              <a:t>ISO 45001 : 2018</a:t>
            </a:r>
          </a:p>
        </p:txBody>
      </p:sp>
      <p:sp>
        <p:nvSpPr>
          <p:cNvPr id="3" name="Rounded Rectangle 2"/>
          <p:cNvSpPr/>
          <p:nvPr/>
        </p:nvSpPr>
        <p:spPr>
          <a:xfrm>
            <a:off x="2070846" y="1358153"/>
            <a:ext cx="4988860" cy="4773825"/>
          </a:xfrm>
          <a:prstGeom prst="roundRect">
            <a:avLst>
              <a:gd name="adj" fmla="val 8808"/>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112884" y="1371368"/>
            <a:ext cx="4838892" cy="276999"/>
          </a:xfrm>
          <a:prstGeom prst="rect">
            <a:avLst/>
          </a:prstGeom>
          <a:noFill/>
        </p:spPr>
        <p:txBody>
          <a:bodyPr wrap="square" rtlCol="0">
            <a:spAutoFit/>
          </a:bodyPr>
          <a:lstStyle/>
          <a:p>
            <a:pPr algn="ctr"/>
            <a:r>
              <a:rPr lang="en-US" sz="1200" dirty="0"/>
              <a:t>Scope of the OH&amp;S&amp;E management system (4.3/4.4)</a:t>
            </a:r>
          </a:p>
        </p:txBody>
      </p:sp>
      <p:sp>
        <p:nvSpPr>
          <p:cNvPr id="36" name="TextBox 35"/>
          <p:cNvSpPr txBox="1"/>
          <p:nvPr/>
        </p:nvSpPr>
        <p:spPr>
          <a:xfrm>
            <a:off x="613382" y="796276"/>
            <a:ext cx="1747575" cy="523220"/>
          </a:xfrm>
          <a:prstGeom prst="rect">
            <a:avLst/>
          </a:prstGeom>
          <a:noFill/>
        </p:spPr>
        <p:txBody>
          <a:bodyPr wrap="square" rtlCol="0">
            <a:spAutoFit/>
          </a:bodyPr>
          <a:lstStyle/>
          <a:p>
            <a:pPr algn="ctr"/>
            <a:r>
              <a:rPr lang="en-US" sz="1400" dirty="0"/>
              <a:t>Internal and External Issues (4.1)</a:t>
            </a:r>
          </a:p>
        </p:txBody>
      </p:sp>
      <p:sp>
        <p:nvSpPr>
          <p:cNvPr id="37" name="TextBox 36"/>
          <p:cNvSpPr txBox="1"/>
          <p:nvPr/>
        </p:nvSpPr>
        <p:spPr>
          <a:xfrm>
            <a:off x="7149026" y="473110"/>
            <a:ext cx="1747575" cy="1169551"/>
          </a:xfrm>
          <a:prstGeom prst="rect">
            <a:avLst/>
          </a:prstGeom>
          <a:noFill/>
        </p:spPr>
        <p:txBody>
          <a:bodyPr wrap="square" rtlCol="0">
            <a:spAutoFit/>
          </a:bodyPr>
          <a:lstStyle/>
          <a:p>
            <a:pPr algn="ctr"/>
            <a:r>
              <a:rPr lang="en-US" sz="1400" dirty="0"/>
              <a:t>Needs and expectation of </a:t>
            </a:r>
            <a:r>
              <a:rPr lang="en-US" sz="1400" b="1" u="sng" dirty="0">
                <a:solidFill>
                  <a:srgbClr val="FF0000"/>
                </a:solidFill>
              </a:rPr>
              <a:t>workers</a:t>
            </a:r>
            <a:r>
              <a:rPr lang="en-US" sz="1400" dirty="0"/>
              <a:t> and other interested parties (4.2)</a:t>
            </a:r>
          </a:p>
        </p:txBody>
      </p:sp>
      <p:sp>
        <p:nvSpPr>
          <p:cNvPr id="39" name="TextBox 38"/>
          <p:cNvSpPr txBox="1"/>
          <p:nvPr/>
        </p:nvSpPr>
        <p:spPr>
          <a:xfrm>
            <a:off x="3253909" y="6153683"/>
            <a:ext cx="2578038" cy="523220"/>
          </a:xfrm>
          <a:prstGeom prst="rect">
            <a:avLst/>
          </a:prstGeom>
          <a:noFill/>
        </p:spPr>
        <p:txBody>
          <a:bodyPr wrap="square" rtlCol="0">
            <a:spAutoFit/>
          </a:bodyPr>
          <a:lstStyle/>
          <a:p>
            <a:pPr algn="ctr"/>
            <a:r>
              <a:rPr lang="en-US" sz="1400" dirty="0"/>
              <a:t>Intended Outcomes of the OH&amp;S&amp;E management system</a:t>
            </a:r>
          </a:p>
        </p:txBody>
      </p:sp>
      <p:grpSp>
        <p:nvGrpSpPr>
          <p:cNvPr id="7" name="Group 6"/>
          <p:cNvGrpSpPr/>
          <p:nvPr/>
        </p:nvGrpSpPr>
        <p:grpSpPr>
          <a:xfrm>
            <a:off x="1641135" y="1370876"/>
            <a:ext cx="5793872" cy="4635796"/>
            <a:chOff x="1641135" y="1370876"/>
            <a:chExt cx="5793872" cy="4635796"/>
          </a:xfrm>
        </p:grpSpPr>
        <p:grpSp>
          <p:nvGrpSpPr>
            <p:cNvPr id="8" name="Group 7"/>
            <p:cNvGrpSpPr/>
            <p:nvPr/>
          </p:nvGrpSpPr>
          <p:grpSpPr>
            <a:xfrm>
              <a:off x="2817157" y="1984156"/>
              <a:ext cx="3488923" cy="3650162"/>
              <a:chOff x="3146611" y="2326341"/>
              <a:chExt cx="2803712" cy="2933284"/>
            </a:xfrm>
            <a:noFill/>
          </p:grpSpPr>
          <p:sp>
            <p:nvSpPr>
              <p:cNvPr id="18" name="Oval 17"/>
              <p:cNvSpPr/>
              <p:nvPr/>
            </p:nvSpPr>
            <p:spPr>
              <a:xfrm>
                <a:off x="3866027" y="3119717"/>
                <a:ext cx="1385048" cy="138504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94627" y="2326341"/>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94627" y="4331777"/>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022475" y="3348317"/>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146611" y="3348317"/>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414097" y="1584046"/>
              <a:ext cx="320140" cy="400110"/>
            </a:xfrm>
            <a:prstGeom prst="rect">
              <a:avLst/>
            </a:prstGeom>
            <a:noFill/>
          </p:spPr>
          <p:txBody>
            <a:bodyPr wrap="square" rtlCol="0">
              <a:spAutoFit/>
            </a:bodyPr>
            <a:lstStyle/>
            <a:p>
              <a:r>
                <a:rPr lang="en-US" sz="2000" dirty="0"/>
                <a:t>P</a:t>
              </a:r>
            </a:p>
          </p:txBody>
        </p:sp>
        <p:sp>
          <p:nvSpPr>
            <p:cNvPr id="24" name="TextBox 23"/>
            <p:cNvSpPr txBox="1"/>
            <p:nvPr/>
          </p:nvSpPr>
          <p:spPr>
            <a:xfrm>
              <a:off x="6442139" y="3633146"/>
              <a:ext cx="320140" cy="400110"/>
            </a:xfrm>
            <a:prstGeom prst="rect">
              <a:avLst/>
            </a:prstGeom>
            <a:noFill/>
          </p:spPr>
          <p:txBody>
            <a:bodyPr wrap="square" rtlCol="0">
              <a:spAutoFit/>
            </a:bodyPr>
            <a:lstStyle/>
            <a:p>
              <a:r>
                <a:rPr lang="en-US" sz="2000" dirty="0"/>
                <a:t>D</a:t>
              </a:r>
            </a:p>
          </p:txBody>
        </p:sp>
        <p:sp>
          <p:nvSpPr>
            <p:cNvPr id="25" name="TextBox 24"/>
            <p:cNvSpPr txBox="1"/>
            <p:nvPr/>
          </p:nvSpPr>
          <p:spPr>
            <a:xfrm>
              <a:off x="2360957" y="3633146"/>
              <a:ext cx="320140" cy="400110"/>
            </a:xfrm>
            <a:prstGeom prst="rect">
              <a:avLst/>
            </a:prstGeom>
            <a:noFill/>
          </p:spPr>
          <p:txBody>
            <a:bodyPr wrap="square" rtlCol="0">
              <a:spAutoFit/>
            </a:bodyPr>
            <a:lstStyle/>
            <a:p>
              <a:r>
                <a:rPr lang="en-US" sz="2000" dirty="0"/>
                <a:t>A</a:t>
              </a:r>
            </a:p>
          </p:txBody>
        </p:sp>
        <p:sp>
          <p:nvSpPr>
            <p:cNvPr id="26" name="TextBox 25"/>
            <p:cNvSpPr txBox="1"/>
            <p:nvPr/>
          </p:nvSpPr>
          <p:spPr>
            <a:xfrm>
              <a:off x="4414097" y="5606562"/>
              <a:ext cx="320140" cy="400110"/>
            </a:xfrm>
            <a:prstGeom prst="rect">
              <a:avLst/>
            </a:prstGeom>
            <a:noFill/>
          </p:spPr>
          <p:txBody>
            <a:bodyPr wrap="square" rtlCol="0">
              <a:spAutoFit/>
            </a:bodyPr>
            <a:lstStyle/>
            <a:p>
              <a:r>
                <a:rPr lang="en-US" sz="2000" dirty="0"/>
                <a:t>C</a:t>
              </a:r>
            </a:p>
          </p:txBody>
        </p:sp>
        <p:sp>
          <p:nvSpPr>
            <p:cNvPr id="9" name="Arc 8"/>
            <p:cNvSpPr/>
            <p:nvPr/>
          </p:nvSpPr>
          <p:spPr>
            <a:xfrm rot="16200000">
              <a:off x="2558304" y="1711135"/>
              <a:ext cx="4038752" cy="4076548"/>
            </a:xfrm>
            <a:prstGeom prst="arc">
              <a:avLst>
                <a:gd name="adj1" fmla="val 16543597"/>
                <a:gd name="adj2" fmla="val 21256118"/>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a:off x="2577202" y="1730033"/>
              <a:ext cx="4038752" cy="4076548"/>
            </a:xfrm>
            <a:prstGeom prst="arc">
              <a:avLst>
                <a:gd name="adj1" fmla="val 16543597"/>
                <a:gd name="adj2" fmla="val 2130194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5400000">
              <a:off x="2577202" y="1794927"/>
              <a:ext cx="4038752" cy="4076548"/>
            </a:xfrm>
            <a:prstGeom prst="arc">
              <a:avLst>
                <a:gd name="adj1" fmla="val 16543597"/>
                <a:gd name="adj2" fmla="val 2134787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a:off x="2550509" y="1769285"/>
              <a:ext cx="4038752" cy="4076548"/>
            </a:xfrm>
            <a:prstGeom prst="arc">
              <a:avLst>
                <a:gd name="adj1" fmla="val 16543597"/>
                <a:gd name="adj2" fmla="val 21187616"/>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p:cNvSpPr txBox="1"/>
            <p:nvPr/>
          </p:nvSpPr>
          <p:spPr>
            <a:xfrm>
              <a:off x="4009417" y="2268624"/>
              <a:ext cx="1149851" cy="584775"/>
            </a:xfrm>
            <a:prstGeom prst="rect">
              <a:avLst/>
            </a:prstGeom>
            <a:noFill/>
          </p:spPr>
          <p:txBody>
            <a:bodyPr wrap="square" rtlCol="0">
              <a:spAutoFit/>
            </a:bodyPr>
            <a:lstStyle/>
            <a:p>
              <a:pPr algn="ctr"/>
              <a:r>
                <a:rPr lang="en-US" sz="1600" dirty="0"/>
                <a:t>Planning</a:t>
              </a:r>
            </a:p>
            <a:p>
              <a:pPr algn="ctr"/>
              <a:r>
                <a:rPr lang="en-US" sz="1600" dirty="0"/>
                <a:t>(6)</a:t>
              </a:r>
            </a:p>
          </p:txBody>
        </p:sp>
        <p:sp>
          <p:nvSpPr>
            <p:cNvPr id="31" name="TextBox 30"/>
            <p:cNvSpPr txBox="1"/>
            <p:nvPr/>
          </p:nvSpPr>
          <p:spPr>
            <a:xfrm>
              <a:off x="5190557" y="3443706"/>
              <a:ext cx="1154254" cy="738664"/>
            </a:xfrm>
            <a:prstGeom prst="rect">
              <a:avLst/>
            </a:prstGeom>
            <a:noFill/>
          </p:spPr>
          <p:txBody>
            <a:bodyPr wrap="square" rtlCol="0">
              <a:spAutoFit/>
            </a:bodyPr>
            <a:lstStyle/>
            <a:p>
              <a:pPr algn="ctr"/>
              <a:r>
                <a:rPr lang="en-US" sz="1400" dirty="0"/>
                <a:t>Support (7) and Operation (8)</a:t>
              </a:r>
            </a:p>
          </p:txBody>
        </p:sp>
        <p:sp>
          <p:nvSpPr>
            <p:cNvPr id="32" name="TextBox 31"/>
            <p:cNvSpPr txBox="1"/>
            <p:nvPr/>
          </p:nvSpPr>
          <p:spPr>
            <a:xfrm>
              <a:off x="4007215" y="3423233"/>
              <a:ext cx="1154254" cy="954107"/>
            </a:xfrm>
            <a:prstGeom prst="rect">
              <a:avLst/>
            </a:prstGeom>
            <a:noFill/>
          </p:spPr>
          <p:txBody>
            <a:bodyPr wrap="square" rtlCol="0">
              <a:spAutoFit/>
            </a:bodyPr>
            <a:lstStyle/>
            <a:p>
              <a:pPr algn="ctr"/>
              <a:r>
                <a:rPr lang="en-US" sz="1400" dirty="0"/>
                <a:t>Leadership and</a:t>
              </a:r>
              <a:r>
                <a:rPr lang="en-US" sz="1400" b="1" dirty="0"/>
                <a:t> </a:t>
              </a:r>
              <a:r>
                <a:rPr lang="en-US" sz="1400" b="1" u="sng" dirty="0">
                  <a:solidFill>
                    <a:srgbClr val="FF0000"/>
                  </a:solidFill>
                </a:rPr>
                <a:t>worker participation </a:t>
              </a:r>
              <a:r>
                <a:rPr lang="en-US" sz="1400" dirty="0"/>
                <a:t>(5)</a:t>
              </a:r>
            </a:p>
          </p:txBody>
        </p:sp>
        <p:sp>
          <p:nvSpPr>
            <p:cNvPr id="33" name="TextBox 32"/>
            <p:cNvSpPr txBox="1"/>
            <p:nvPr/>
          </p:nvSpPr>
          <p:spPr>
            <a:xfrm>
              <a:off x="4007144" y="4724618"/>
              <a:ext cx="1154254" cy="738664"/>
            </a:xfrm>
            <a:prstGeom prst="rect">
              <a:avLst/>
            </a:prstGeom>
            <a:noFill/>
          </p:spPr>
          <p:txBody>
            <a:bodyPr wrap="square" rtlCol="0">
              <a:spAutoFit/>
            </a:bodyPr>
            <a:lstStyle/>
            <a:p>
              <a:pPr algn="ctr"/>
              <a:r>
                <a:rPr lang="en-US" sz="1400" dirty="0"/>
                <a:t>Performance Evaluation (8)</a:t>
              </a:r>
            </a:p>
          </p:txBody>
        </p:sp>
        <p:sp>
          <p:nvSpPr>
            <p:cNvPr id="34" name="TextBox 33"/>
            <p:cNvSpPr txBox="1"/>
            <p:nvPr/>
          </p:nvSpPr>
          <p:spPr>
            <a:xfrm>
              <a:off x="2779297" y="3571591"/>
              <a:ext cx="1257939" cy="523220"/>
            </a:xfrm>
            <a:prstGeom prst="rect">
              <a:avLst/>
            </a:prstGeom>
            <a:noFill/>
          </p:spPr>
          <p:txBody>
            <a:bodyPr wrap="square" rtlCol="0">
              <a:spAutoFit/>
            </a:bodyPr>
            <a:lstStyle/>
            <a:p>
              <a:pPr algn="ctr"/>
              <a:r>
                <a:rPr lang="en-US" sz="1400" dirty="0"/>
                <a:t>Improvement (10)</a:t>
              </a:r>
            </a:p>
          </p:txBody>
        </p:sp>
        <p:cxnSp>
          <p:nvCxnSpPr>
            <p:cNvPr id="40" name="Straight Arrow Connector 39"/>
            <p:cNvCxnSpPr/>
            <p:nvPr/>
          </p:nvCxnSpPr>
          <p:spPr>
            <a:xfrm>
              <a:off x="1641135" y="1370876"/>
              <a:ext cx="719822" cy="3984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6873730" y="1463242"/>
              <a:ext cx="561277" cy="26679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45" name="Straight Arrow Connector 44"/>
          <p:cNvCxnSpPr>
            <a:endCxn id="39" idx="3"/>
          </p:cNvCxnSpPr>
          <p:nvPr/>
        </p:nvCxnSpPr>
        <p:spPr>
          <a:xfrm rot="5400000">
            <a:off x="5698804" y="5818135"/>
            <a:ext cx="730302" cy="464015"/>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44"/>
          <p:cNvCxnSpPr>
            <a:endCxn id="39" idx="1"/>
          </p:cNvCxnSpPr>
          <p:nvPr/>
        </p:nvCxnSpPr>
        <p:spPr>
          <a:xfrm rot="16200000" flipH="1">
            <a:off x="2656752" y="5818136"/>
            <a:ext cx="730300" cy="46401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6C020542-0543-4CFD-839C-4F749B38481E}"/>
              </a:ext>
            </a:extLst>
          </p:cNvPr>
          <p:cNvSpPr>
            <a:spLocks noGrp="1"/>
          </p:cNvSpPr>
          <p:nvPr>
            <p:ph type="sldNum" sz="quarter" idx="12"/>
          </p:nvPr>
        </p:nvSpPr>
        <p:spPr/>
        <p:txBody>
          <a:bodyPr/>
          <a:lstStyle/>
          <a:p>
            <a:fld id="{D1B71AAA-B9E7-4449-836C-07686E34B3E0}" type="slidenum">
              <a:rPr lang="en-US" smtClean="0"/>
              <a:t>17</a:t>
            </a:fld>
            <a:endParaRPr lang="en-US"/>
          </a:p>
        </p:txBody>
      </p:sp>
      <p:sp>
        <p:nvSpPr>
          <p:cNvPr id="2" name="Footer Placeholder 1">
            <a:extLst>
              <a:ext uri="{FF2B5EF4-FFF2-40B4-BE49-F238E27FC236}">
                <a16:creationId xmlns:a16="http://schemas.microsoft.com/office/drawing/2014/main" id="{FED35D27-A719-457B-9972-08DF3C6C8E9E}"/>
              </a:ext>
            </a:extLst>
          </p:cNvPr>
          <p:cNvSpPr>
            <a:spLocks noGrp="1"/>
          </p:cNvSpPr>
          <p:nvPr>
            <p:ph type="ftr" sz="quarter" idx="11"/>
          </p:nvPr>
        </p:nvSpPr>
        <p:spPr/>
        <p:txBody>
          <a:bodyPr/>
          <a:lstStyle/>
          <a:p>
            <a:r>
              <a:rPr lang="pt-BR"/>
              <a:t>Integrasi ISO 9001,ISO 45001 &amp; ISO 14001 1/rev.00 (c)Copyright, Sentral Sistem. May 2018</a:t>
            </a:r>
            <a:endParaRPr lang="en-US"/>
          </a:p>
        </p:txBody>
      </p:sp>
    </p:spTree>
    <p:extLst>
      <p:ext uri="{BB962C8B-B14F-4D97-AF65-F5344CB8AC3E}">
        <p14:creationId xmlns:p14="http://schemas.microsoft.com/office/powerpoint/2010/main" val="1519749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4109"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4</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18</a:t>
            </a:fld>
            <a:endParaRPr lang="en-US"/>
          </a:p>
        </p:txBody>
      </p:sp>
      <p:sp>
        <p:nvSpPr>
          <p:cNvPr id="7" name="Title 1">
            <a:extLst>
              <a:ext uri="{FF2B5EF4-FFF2-40B4-BE49-F238E27FC236}">
                <a16:creationId xmlns:a16="http://schemas.microsoft.com/office/drawing/2014/main" id="{5B853BF5-DFB5-4135-B028-533A15A886AF}"/>
              </a:ext>
            </a:extLst>
          </p:cNvPr>
          <p:cNvSpPr txBox="1">
            <a:spLocks/>
          </p:cNvSpPr>
          <p:nvPr/>
        </p:nvSpPr>
        <p:spPr>
          <a:xfrm>
            <a:off x="8275467" y="20702"/>
            <a:ext cx="868533"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Tree>
    <p:extLst>
      <p:ext uri="{BB962C8B-B14F-4D97-AF65-F5344CB8AC3E}">
        <p14:creationId xmlns:p14="http://schemas.microsoft.com/office/powerpoint/2010/main" val="34658079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9714" y="372864"/>
            <a:ext cx="7209845" cy="603883"/>
          </a:xfrm>
          <a:prstGeom prst="rect">
            <a:avLst/>
          </a:prstGeom>
          <a:noFill/>
        </p:spPr>
        <p:txBody>
          <a:bodyPr wrap="square" rtlCol="0">
            <a:spAutoFit/>
          </a:bodyPr>
          <a:lstStyle/>
          <a:p>
            <a:r>
              <a:rPr lang="en-US" sz="1662" dirty="0"/>
              <a:t>Goal : </a:t>
            </a:r>
            <a:r>
              <a:rPr lang="en-US" sz="1662" dirty="0" err="1"/>
              <a:t>Secara</a:t>
            </a:r>
            <a:r>
              <a:rPr lang="en-US" sz="1662" dirty="0"/>
              <a:t> </a:t>
            </a:r>
            <a:r>
              <a:rPr lang="en-US" sz="1662" dirty="0" err="1"/>
              <a:t>konsisten</a:t>
            </a:r>
            <a:r>
              <a:rPr lang="en-US" sz="1662" dirty="0"/>
              <a:t> </a:t>
            </a:r>
            <a:r>
              <a:rPr lang="en-US" sz="1662" dirty="0" err="1"/>
              <a:t>menyediakan</a:t>
            </a:r>
            <a:r>
              <a:rPr lang="en-US" sz="1662" dirty="0"/>
              <a:t> </a:t>
            </a:r>
            <a:r>
              <a:rPr lang="en-US" sz="1662" dirty="0" err="1"/>
              <a:t>produk</a:t>
            </a:r>
            <a:r>
              <a:rPr lang="en-US" sz="1662" dirty="0"/>
              <a:t> </a:t>
            </a:r>
            <a:r>
              <a:rPr lang="en-US" sz="1662" dirty="0" err="1"/>
              <a:t>dan</a:t>
            </a:r>
            <a:r>
              <a:rPr lang="en-US" sz="1662" dirty="0"/>
              <a:t> </a:t>
            </a:r>
            <a:r>
              <a:rPr lang="en-US" sz="1662" dirty="0" err="1"/>
              <a:t>jasa</a:t>
            </a:r>
            <a:r>
              <a:rPr lang="en-US" sz="1662" dirty="0"/>
              <a:t> yang </a:t>
            </a:r>
            <a:r>
              <a:rPr lang="en-US" sz="1662" dirty="0" err="1"/>
              <a:t>dapat</a:t>
            </a:r>
            <a:r>
              <a:rPr lang="en-US" sz="1662" dirty="0"/>
              <a:t> </a:t>
            </a:r>
            <a:r>
              <a:rPr lang="en-US" sz="1662" dirty="0" err="1"/>
              <a:t>memenuhi</a:t>
            </a:r>
            <a:r>
              <a:rPr lang="en-US" sz="1662" dirty="0"/>
              <a:t> </a:t>
            </a:r>
            <a:r>
              <a:rPr lang="en-US" sz="1662" dirty="0" err="1"/>
              <a:t>Persyaratan</a:t>
            </a:r>
            <a:r>
              <a:rPr lang="en-US" sz="1662" dirty="0"/>
              <a:t> Customer, </a:t>
            </a:r>
            <a:r>
              <a:rPr lang="en-US" sz="1662" dirty="0" err="1"/>
              <a:t>Hukum</a:t>
            </a:r>
            <a:r>
              <a:rPr lang="en-US" sz="1662" dirty="0"/>
              <a:t> </a:t>
            </a:r>
            <a:r>
              <a:rPr lang="en-US" sz="1662" dirty="0" err="1"/>
              <a:t>dan</a:t>
            </a:r>
            <a:r>
              <a:rPr lang="en-US" sz="1662" dirty="0"/>
              <a:t> </a:t>
            </a:r>
            <a:r>
              <a:rPr lang="en-US" sz="1662" dirty="0" err="1"/>
              <a:t>Peraturan</a:t>
            </a:r>
            <a:r>
              <a:rPr lang="en-US" sz="1662" dirty="0"/>
              <a:t> yang </a:t>
            </a:r>
            <a:r>
              <a:rPr lang="en-US" sz="1662" dirty="0" err="1"/>
              <a:t>berlaku</a:t>
            </a:r>
            <a:r>
              <a:rPr lang="en-US" sz="1662" dirty="0"/>
              <a:t> </a:t>
            </a:r>
          </a:p>
        </p:txBody>
      </p:sp>
      <p:sp>
        <p:nvSpPr>
          <p:cNvPr id="6" name="TextBox 5"/>
          <p:cNvSpPr txBox="1"/>
          <p:nvPr/>
        </p:nvSpPr>
        <p:spPr>
          <a:xfrm>
            <a:off x="3376246" y="3425443"/>
            <a:ext cx="2391508" cy="1323439"/>
          </a:xfrm>
          <a:prstGeom prst="rect">
            <a:avLst/>
          </a:prstGeom>
          <a:solidFill>
            <a:schemeClr val="tx2">
              <a:lumMod val="20000"/>
              <a:lumOff val="80000"/>
            </a:schemeClr>
          </a:solidFill>
          <a:ln>
            <a:solidFill>
              <a:schemeClr val="accent1"/>
            </a:solidFill>
          </a:ln>
        </p:spPr>
        <p:txBody>
          <a:bodyPr wrap="square" rtlCol="0">
            <a:spAutoFit/>
          </a:bodyPr>
          <a:lstStyle/>
          <a:p>
            <a:pPr algn="ctr"/>
            <a:r>
              <a:rPr lang="en-US" sz="1600" b="1" u="sng" dirty="0" err="1"/>
              <a:t>Menetapkan</a:t>
            </a:r>
            <a:r>
              <a:rPr lang="en-US" sz="1600" b="1" u="sng" dirty="0"/>
              <a:t> </a:t>
            </a:r>
            <a:r>
              <a:rPr lang="en-US" sz="1600" b="1" u="sng" dirty="0" err="1"/>
              <a:t>pihak</a:t>
            </a:r>
            <a:r>
              <a:rPr lang="en-US" sz="1600" b="1" u="sng" dirty="0"/>
              <a:t> yang </a:t>
            </a:r>
            <a:r>
              <a:rPr lang="en-US" sz="1600" b="1" u="sng" dirty="0" err="1"/>
              <a:t>berkepentingan</a:t>
            </a:r>
            <a:r>
              <a:rPr lang="en-US" sz="1600" b="1" u="sng" dirty="0"/>
              <a:t> yang </a:t>
            </a:r>
            <a:r>
              <a:rPr lang="en-US" sz="1600" b="1" u="sng" dirty="0" err="1"/>
              <a:t>relevan</a:t>
            </a:r>
            <a:r>
              <a:rPr lang="en-US" sz="1600" b="1" u="sng" dirty="0"/>
              <a:t> </a:t>
            </a:r>
            <a:r>
              <a:rPr lang="en-US" sz="1600" b="1" u="sng" dirty="0" err="1"/>
              <a:t>terhadap</a:t>
            </a:r>
            <a:r>
              <a:rPr lang="en-US" sz="1600" b="1" u="sng" dirty="0"/>
              <a:t> SMMK3L * </a:t>
            </a:r>
          </a:p>
          <a:p>
            <a:pPr algn="ctr"/>
            <a:r>
              <a:rPr lang="en-US" sz="1600" b="1" u="sng" dirty="0"/>
              <a:t>(4.2)</a:t>
            </a:r>
          </a:p>
        </p:txBody>
      </p:sp>
      <p:sp>
        <p:nvSpPr>
          <p:cNvPr id="7" name="TextBox 6"/>
          <p:cNvSpPr txBox="1"/>
          <p:nvPr/>
        </p:nvSpPr>
        <p:spPr>
          <a:xfrm>
            <a:off x="6260124" y="3187176"/>
            <a:ext cx="2272317" cy="1323439"/>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1600" b="1" u="sng" dirty="0" err="1"/>
              <a:t>Menetapkan</a:t>
            </a:r>
            <a:r>
              <a:rPr lang="en-US" sz="1600" b="1" u="sng" dirty="0"/>
              <a:t> </a:t>
            </a:r>
            <a:r>
              <a:rPr lang="en-US" sz="1600" b="1" u="sng" dirty="0" err="1"/>
              <a:t>persyaratan</a:t>
            </a:r>
            <a:r>
              <a:rPr lang="en-US" sz="1600" b="1" u="sng" dirty="0"/>
              <a:t> </a:t>
            </a:r>
            <a:r>
              <a:rPr lang="en-US" sz="1600" b="1" u="sng" dirty="0" err="1"/>
              <a:t>dari</a:t>
            </a:r>
            <a:r>
              <a:rPr lang="en-US" sz="1600" b="1" u="sng" dirty="0"/>
              <a:t> </a:t>
            </a:r>
            <a:r>
              <a:rPr lang="en-US" sz="1600" b="1" u="sng" dirty="0" err="1"/>
              <a:t>pihak</a:t>
            </a:r>
            <a:r>
              <a:rPr lang="en-US" sz="1600" b="1" u="sng" dirty="0"/>
              <a:t> yang </a:t>
            </a:r>
            <a:r>
              <a:rPr lang="en-US" sz="1600" b="1" u="sng" dirty="0" err="1"/>
              <a:t>berkepentingan</a:t>
            </a:r>
            <a:r>
              <a:rPr lang="en-US" sz="1600" b="1" u="sng" dirty="0"/>
              <a:t> yang </a:t>
            </a:r>
            <a:r>
              <a:rPr lang="en-US" sz="1600" b="1" u="sng" dirty="0" err="1"/>
              <a:t>relevan</a:t>
            </a:r>
            <a:r>
              <a:rPr lang="en-US" sz="1600" b="1" u="sng" dirty="0"/>
              <a:t> </a:t>
            </a:r>
            <a:r>
              <a:rPr lang="en-US" sz="1600" b="1" u="sng" dirty="0" err="1"/>
              <a:t>dengan</a:t>
            </a:r>
            <a:r>
              <a:rPr lang="en-US" sz="1600" b="1" u="sng" dirty="0"/>
              <a:t> * SMMK3L (4.2)</a:t>
            </a:r>
          </a:p>
        </p:txBody>
      </p:sp>
      <p:sp>
        <p:nvSpPr>
          <p:cNvPr id="8" name="TextBox 7"/>
          <p:cNvSpPr txBox="1"/>
          <p:nvPr/>
        </p:nvSpPr>
        <p:spPr>
          <a:xfrm>
            <a:off x="3321014" y="2080776"/>
            <a:ext cx="2926379" cy="830997"/>
          </a:xfrm>
          <a:prstGeom prst="rect">
            <a:avLst/>
          </a:prstGeom>
          <a:solidFill>
            <a:schemeClr val="accent6">
              <a:lumMod val="40000"/>
              <a:lumOff val="60000"/>
            </a:schemeClr>
          </a:solidFill>
          <a:ln>
            <a:solidFill>
              <a:schemeClr val="accent1"/>
            </a:solidFill>
          </a:ln>
        </p:spPr>
        <p:txBody>
          <a:bodyPr wrap="none" rtlCol="0">
            <a:spAutoFit/>
          </a:bodyPr>
          <a:lstStyle/>
          <a:p>
            <a:pPr algn="ctr"/>
            <a:r>
              <a:rPr lang="en-US" sz="1600" dirty="0" err="1"/>
              <a:t>Produk</a:t>
            </a:r>
            <a:r>
              <a:rPr lang="en-US" sz="1600" dirty="0"/>
              <a:t> &amp; </a:t>
            </a:r>
            <a:r>
              <a:rPr lang="en-US" sz="1600" dirty="0" err="1"/>
              <a:t>Jasa</a:t>
            </a:r>
            <a:r>
              <a:rPr lang="en-US" sz="1600" dirty="0"/>
              <a:t> Perusahaan </a:t>
            </a:r>
            <a:r>
              <a:rPr lang="en-US" sz="1600" dirty="0" err="1"/>
              <a:t>Apa</a:t>
            </a:r>
            <a:r>
              <a:rPr lang="en-US" sz="1600" dirty="0"/>
              <a:t> ? </a:t>
            </a:r>
          </a:p>
          <a:p>
            <a:pPr algn="ctr"/>
            <a:r>
              <a:rPr lang="en-US" sz="1600" dirty="0" err="1"/>
              <a:t>Siapa</a:t>
            </a:r>
            <a:r>
              <a:rPr lang="en-US" sz="1600" dirty="0"/>
              <a:t> </a:t>
            </a:r>
            <a:r>
              <a:rPr lang="en-US" sz="1600" dirty="0" err="1"/>
              <a:t>Customernya</a:t>
            </a:r>
            <a:r>
              <a:rPr lang="en-US" sz="1600" dirty="0"/>
              <a:t> ?  </a:t>
            </a:r>
          </a:p>
          <a:p>
            <a:pPr algn="ctr"/>
            <a:r>
              <a:rPr lang="en-US" sz="1600" dirty="0" err="1"/>
              <a:t>Definisi</a:t>
            </a:r>
            <a:r>
              <a:rPr lang="en-US" sz="1600" dirty="0"/>
              <a:t> </a:t>
            </a:r>
            <a:r>
              <a:rPr lang="en-US" sz="1600" dirty="0" err="1"/>
              <a:t>Mutu</a:t>
            </a:r>
            <a:r>
              <a:rPr lang="en-US" sz="1600" dirty="0"/>
              <a:t>, </a:t>
            </a:r>
            <a:r>
              <a:rPr lang="en-US" sz="1600" dirty="0" err="1"/>
              <a:t>Sasaran</a:t>
            </a:r>
            <a:r>
              <a:rPr lang="en-US" sz="1600" dirty="0"/>
              <a:t> </a:t>
            </a:r>
            <a:r>
              <a:rPr lang="en-US" sz="1600" dirty="0" err="1"/>
              <a:t>Mutu</a:t>
            </a:r>
            <a:endParaRPr lang="en-US" sz="1600" dirty="0"/>
          </a:p>
        </p:txBody>
      </p:sp>
      <p:sp>
        <p:nvSpPr>
          <p:cNvPr id="9" name="TextBox 8"/>
          <p:cNvSpPr txBox="1"/>
          <p:nvPr/>
        </p:nvSpPr>
        <p:spPr>
          <a:xfrm>
            <a:off x="122901" y="1609820"/>
            <a:ext cx="3094300" cy="4478149"/>
          </a:xfrm>
          <a:prstGeom prst="rect">
            <a:avLst/>
          </a:prstGeom>
          <a:solidFill>
            <a:schemeClr val="bg1">
              <a:lumMod val="95000"/>
            </a:schemeClr>
          </a:solidFill>
          <a:ln>
            <a:solidFill>
              <a:schemeClr val="accent1"/>
            </a:solidFill>
          </a:ln>
        </p:spPr>
        <p:txBody>
          <a:bodyPr wrap="square" rtlCol="0">
            <a:spAutoFit/>
          </a:bodyPr>
          <a:lstStyle/>
          <a:p>
            <a:r>
              <a:rPr lang="en-US" sz="1500" b="1" u="sng" dirty="0" err="1"/>
              <a:t>Menetapkan</a:t>
            </a:r>
            <a:r>
              <a:rPr lang="en-US" sz="1500" b="1" u="sng" dirty="0"/>
              <a:t> </a:t>
            </a:r>
            <a:r>
              <a:rPr lang="en-US" sz="1500" b="1" u="sng" dirty="0" err="1"/>
              <a:t>isu</a:t>
            </a:r>
            <a:r>
              <a:rPr lang="en-US" sz="1500" b="1" u="sng" dirty="0"/>
              <a:t> </a:t>
            </a:r>
            <a:r>
              <a:rPr lang="en-US" sz="1500" b="1" u="sng" dirty="0" err="1"/>
              <a:t>eksternal</a:t>
            </a:r>
            <a:r>
              <a:rPr lang="en-US" sz="1500" b="1" u="sng" dirty="0"/>
              <a:t> dan internal, </a:t>
            </a:r>
            <a:r>
              <a:rPr lang="en-US" sz="1500" b="1" u="sng" dirty="0" err="1"/>
              <a:t>baik</a:t>
            </a:r>
            <a:r>
              <a:rPr lang="en-US" sz="1500" b="1" u="sng" dirty="0"/>
              <a:t> </a:t>
            </a:r>
            <a:r>
              <a:rPr lang="en-US" sz="1500" b="1" u="sng" dirty="0" err="1"/>
              <a:t>positif</a:t>
            </a:r>
            <a:r>
              <a:rPr lang="en-US" sz="1500" b="1" u="sng" dirty="0"/>
              <a:t> </a:t>
            </a:r>
            <a:r>
              <a:rPr lang="en-US" sz="1500" b="1" u="sng" dirty="0" err="1"/>
              <a:t>maupun</a:t>
            </a:r>
            <a:r>
              <a:rPr lang="en-US" sz="1500" b="1" u="sng" dirty="0"/>
              <a:t> </a:t>
            </a:r>
            <a:r>
              <a:rPr lang="en-US" sz="1500" b="1" u="sng" dirty="0" err="1"/>
              <a:t>negatif</a:t>
            </a:r>
            <a:r>
              <a:rPr lang="en-US" sz="1500" b="1" u="sng" dirty="0"/>
              <a:t>  yang </a:t>
            </a:r>
            <a:r>
              <a:rPr lang="en-US" sz="1500" b="1" u="sng" dirty="0" err="1"/>
              <a:t>terkait</a:t>
            </a:r>
            <a:r>
              <a:rPr lang="en-US" sz="1500" b="1" u="sng" dirty="0"/>
              <a:t> pada </a:t>
            </a:r>
            <a:r>
              <a:rPr lang="en-US" sz="1500" b="1" u="sng" dirty="0" err="1"/>
              <a:t>tujuan</a:t>
            </a:r>
            <a:r>
              <a:rPr lang="en-US" sz="1500" b="1" u="sng" dirty="0"/>
              <a:t> dan </a:t>
            </a:r>
            <a:r>
              <a:rPr lang="en-US" sz="1500" b="1" u="sng" dirty="0" err="1"/>
              <a:t>arahan</a:t>
            </a:r>
            <a:r>
              <a:rPr lang="en-US" sz="1500" b="1" u="sng" dirty="0"/>
              <a:t> </a:t>
            </a:r>
            <a:r>
              <a:rPr lang="en-US" sz="1500" b="1" u="sng" dirty="0" err="1"/>
              <a:t>strategi</a:t>
            </a:r>
            <a:r>
              <a:rPr lang="en-US" sz="1500" b="1" u="sng" dirty="0"/>
              <a:t> </a:t>
            </a:r>
            <a:r>
              <a:rPr lang="en-US" sz="1500" b="1" u="sng" dirty="0" err="1"/>
              <a:t>Organisasi</a:t>
            </a:r>
            <a:r>
              <a:rPr lang="en-US" sz="1500" b="1" u="sng" dirty="0"/>
              <a:t> </a:t>
            </a:r>
            <a:r>
              <a:rPr lang="en-US" sz="1500" b="1" u="sng" dirty="0" err="1"/>
              <a:t>untuk</a:t>
            </a:r>
            <a:r>
              <a:rPr lang="en-US" sz="1500" b="1" u="sng" dirty="0"/>
              <a:t> </a:t>
            </a:r>
            <a:r>
              <a:rPr lang="en-US" sz="1500" b="1" u="sng" dirty="0" err="1"/>
              <a:t>mencapai</a:t>
            </a:r>
            <a:r>
              <a:rPr lang="en-US" sz="1500" b="1" u="sng" dirty="0"/>
              <a:t> </a:t>
            </a:r>
            <a:r>
              <a:rPr lang="en-US" sz="1500" b="1" u="sng" dirty="0" err="1"/>
              <a:t>hasil</a:t>
            </a:r>
            <a:r>
              <a:rPr lang="en-US" sz="1500" b="1" u="sng" dirty="0"/>
              <a:t> yang </a:t>
            </a:r>
            <a:r>
              <a:rPr lang="en-US" sz="1500" b="1" u="sng" dirty="0" err="1"/>
              <a:t>diinginkan</a:t>
            </a:r>
            <a:r>
              <a:rPr lang="en-US" sz="1500" b="1" u="sng" dirty="0"/>
              <a:t> </a:t>
            </a:r>
            <a:r>
              <a:rPr lang="en-US" sz="1500" b="1" u="sng" dirty="0" err="1"/>
              <a:t>dari</a:t>
            </a:r>
            <a:r>
              <a:rPr lang="en-US" sz="1500" b="1" u="sng" dirty="0"/>
              <a:t> SMMK3L </a:t>
            </a:r>
            <a:r>
              <a:rPr lang="en-US" sz="1500" b="1" u="sng" dirty="0" err="1"/>
              <a:t>termasuk</a:t>
            </a:r>
            <a:r>
              <a:rPr lang="en-US" sz="1500" b="1" u="sng" dirty="0"/>
              <a:t> </a:t>
            </a:r>
            <a:r>
              <a:rPr lang="en-US" sz="1500" b="1" u="sng" dirty="0" err="1">
                <a:solidFill>
                  <a:srgbClr val="FF0000"/>
                </a:solidFill>
              </a:rPr>
              <a:t>kondisi</a:t>
            </a:r>
            <a:r>
              <a:rPr lang="en-US" sz="1500" b="1" u="sng" dirty="0">
                <a:solidFill>
                  <a:srgbClr val="FF0000"/>
                </a:solidFill>
              </a:rPr>
              <a:t> </a:t>
            </a:r>
            <a:r>
              <a:rPr lang="en-US" sz="1500" b="1" u="sng" dirty="0" err="1">
                <a:solidFill>
                  <a:srgbClr val="FF0000"/>
                </a:solidFill>
              </a:rPr>
              <a:t>lingkungan</a:t>
            </a:r>
            <a:r>
              <a:rPr lang="en-US" sz="1500" b="1" u="sng" dirty="0">
                <a:solidFill>
                  <a:srgbClr val="FF0000"/>
                </a:solidFill>
              </a:rPr>
              <a:t> yang </a:t>
            </a:r>
            <a:r>
              <a:rPr lang="en-US" sz="1500" b="1" u="sng" dirty="0" err="1">
                <a:solidFill>
                  <a:srgbClr val="FF0000"/>
                </a:solidFill>
              </a:rPr>
              <a:t>dapat</a:t>
            </a:r>
            <a:r>
              <a:rPr lang="en-US" sz="1500" b="1" u="sng" dirty="0">
                <a:solidFill>
                  <a:srgbClr val="FF0000"/>
                </a:solidFill>
              </a:rPr>
              <a:t> </a:t>
            </a:r>
            <a:r>
              <a:rPr lang="en-US" sz="1500" b="1" u="sng" dirty="0" err="1">
                <a:solidFill>
                  <a:srgbClr val="FF0000"/>
                </a:solidFill>
              </a:rPr>
              <a:t>mempengaruhi</a:t>
            </a:r>
            <a:r>
              <a:rPr lang="en-US" sz="1500" b="1" u="sng" dirty="0">
                <a:solidFill>
                  <a:srgbClr val="FF0000"/>
                </a:solidFill>
              </a:rPr>
              <a:t> dan/</a:t>
            </a:r>
            <a:r>
              <a:rPr lang="en-US" sz="1500" b="1" u="sng" dirty="0" err="1">
                <a:solidFill>
                  <a:srgbClr val="FF0000"/>
                </a:solidFill>
              </a:rPr>
              <a:t>atau</a:t>
            </a:r>
            <a:r>
              <a:rPr lang="en-US" sz="1500" b="1" u="sng" dirty="0">
                <a:solidFill>
                  <a:srgbClr val="FF0000"/>
                </a:solidFill>
              </a:rPr>
              <a:t> </a:t>
            </a:r>
            <a:r>
              <a:rPr lang="en-US" sz="1500" b="1" u="sng" dirty="0" err="1">
                <a:solidFill>
                  <a:srgbClr val="FF0000"/>
                </a:solidFill>
              </a:rPr>
              <a:t>dipengaruhi</a:t>
            </a:r>
            <a:r>
              <a:rPr lang="en-US" sz="1500" b="1" u="sng" dirty="0">
                <a:solidFill>
                  <a:srgbClr val="FF0000"/>
                </a:solidFill>
              </a:rPr>
              <a:t> </a:t>
            </a:r>
            <a:r>
              <a:rPr lang="en-US" sz="1500" b="1" u="sng" dirty="0" err="1">
                <a:solidFill>
                  <a:srgbClr val="FF0000"/>
                </a:solidFill>
              </a:rPr>
              <a:t>organisasi</a:t>
            </a:r>
            <a:r>
              <a:rPr lang="en-US" sz="1500" b="1" u="sng" dirty="0">
                <a:solidFill>
                  <a:srgbClr val="FF0000"/>
                </a:solidFill>
              </a:rPr>
              <a:t> </a:t>
            </a:r>
            <a:r>
              <a:rPr lang="en-US" sz="1500" b="1" u="sng" dirty="0"/>
              <a:t>(4.1) *</a:t>
            </a:r>
          </a:p>
          <a:p>
            <a:endParaRPr lang="en-US" sz="1500" b="1" u="sng" dirty="0"/>
          </a:p>
          <a:p>
            <a:pPr lvl="1" indent="-206625">
              <a:buFont typeface="Arial" pitchFamily="34" charset="0"/>
              <a:buChar char="•"/>
            </a:pPr>
            <a:r>
              <a:rPr lang="en-US" sz="1500" dirty="0" err="1"/>
              <a:t>Isu</a:t>
            </a:r>
            <a:r>
              <a:rPr lang="en-US" sz="1500" dirty="0"/>
              <a:t> Internal : </a:t>
            </a:r>
            <a:r>
              <a:rPr lang="en-US" sz="1500" dirty="0" err="1"/>
              <a:t>Nilai</a:t>
            </a:r>
            <a:r>
              <a:rPr lang="en-US" sz="1500" dirty="0"/>
              <a:t>, </a:t>
            </a:r>
            <a:r>
              <a:rPr lang="en-US" sz="1500" dirty="0" err="1"/>
              <a:t>Budaya</a:t>
            </a:r>
            <a:r>
              <a:rPr lang="en-US" sz="1500" dirty="0"/>
              <a:t>, </a:t>
            </a:r>
            <a:r>
              <a:rPr lang="en-US" sz="1500" dirty="0" err="1"/>
              <a:t>Pengetahuan</a:t>
            </a:r>
            <a:r>
              <a:rPr lang="en-US" sz="1500" dirty="0"/>
              <a:t>, </a:t>
            </a:r>
            <a:r>
              <a:rPr lang="en-US" sz="1500" dirty="0" err="1"/>
              <a:t>kinerja</a:t>
            </a:r>
            <a:r>
              <a:rPr lang="en-US" sz="1500" dirty="0"/>
              <a:t> </a:t>
            </a:r>
            <a:r>
              <a:rPr lang="en-US" sz="1500" dirty="0" err="1"/>
              <a:t>organisasi</a:t>
            </a:r>
            <a:r>
              <a:rPr lang="en-US" sz="1500" dirty="0"/>
              <a:t>, </a:t>
            </a:r>
            <a:r>
              <a:rPr lang="en-US" sz="1500" dirty="0" err="1"/>
              <a:t>pengendalian</a:t>
            </a:r>
            <a:r>
              <a:rPr lang="en-US" sz="1500" dirty="0"/>
              <a:t> </a:t>
            </a:r>
            <a:r>
              <a:rPr lang="en-US" sz="1500" dirty="0" err="1"/>
              <a:t>operasional</a:t>
            </a:r>
            <a:endParaRPr lang="en-US" sz="1500" dirty="0"/>
          </a:p>
          <a:p>
            <a:pPr lvl="1" indent="-206625">
              <a:buFont typeface="Arial" pitchFamily="34" charset="0"/>
              <a:buChar char="•"/>
            </a:pPr>
            <a:r>
              <a:rPr lang="en-US" sz="1500" dirty="0" err="1"/>
              <a:t>Isu</a:t>
            </a:r>
            <a:r>
              <a:rPr lang="en-US" sz="1500" dirty="0"/>
              <a:t> </a:t>
            </a:r>
            <a:r>
              <a:rPr lang="en-US" sz="1500" dirty="0" err="1"/>
              <a:t>eksternal</a:t>
            </a:r>
            <a:r>
              <a:rPr lang="en-US" sz="1500" dirty="0"/>
              <a:t>  : </a:t>
            </a:r>
            <a:r>
              <a:rPr lang="en-US" sz="1500" dirty="0" err="1"/>
              <a:t>Hukum</a:t>
            </a:r>
            <a:r>
              <a:rPr lang="en-US" sz="1500" dirty="0"/>
              <a:t>, </a:t>
            </a:r>
            <a:r>
              <a:rPr lang="en-US" sz="1500" dirty="0" err="1"/>
              <a:t>teknologi</a:t>
            </a:r>
            <a:r>
              <a:rPr lang="en-US" sz="1500" dirty="0"/>
              <a:t>, </a:t>
            </a:r>
            <a:r>
              <a:rPr lang="en-US" sz="1500" dirty="0" err="1"/>
              <a:t>kompetisi</a:t>
            </a:r>
            <a:r>
              <a:rPr lang="en-US" sz="1500" dirty="0"/>
              <a:t>, </a:t>
            </a:r>
            <a:r>
              <a:rPr lang="en-US" sz="1500" dirty="0" err="1"/>
              <a:t>pasar</a:t>
            </a:r>
            <a:r>
              <a:rPr lang="en-US" sz="1500" dirty="0"/>
              <a:t>, </a:t>
            </a:r>
            <a:r>
              <a:rPr lang="en-US" sz="1500" dirty="0" err="1"/>
              <a:t>budaya</a:t>
            </a:r>
            <a:r>
              <a:rPr lang="en-US" sz="1500" dirty="0"/>
              <a:t>, </a:t>
            </a:r>
            <a:r>
              <a:rPr lang="en-US" sz="1500" dirty="0" err="1"/>
              <a:t>sosial</a:t>
            </a:r>
            <a:r>
              <a:rPr lang="en-US" sz="1500" dirty="0"/>
              <a:t>, </a:t>
            </a:r>
            <a:r>
              <a:rPr lang="en-US" sz="1500" dirty="0" err="1"/>
              <a:t>kondisi</a:t>
            </a:r>
            <a:r>
              <a:rPr lang="en-US" sz="1500" dirty="0"/>
              <a:t> </a:t>
            </a:r>
            <a:r>
              <a:rPr lang="en-US" sz="1500" dirty="0" err="1"/>
              <a:t>lingkungan</a:t>
            </a:r>
            <a:r>
              <a:rPr lang="en-US" sz="1500" dirty="0"/>
              <a:t> </a:t>
            </a:r>
            <a:r>
              <a:rPr lang="en-US" sz="1500" dirty="0" err="1"/>
              <a:t>dan</a:t>
            </a:r>
            <a:r>
              <a:rPr lang="en-US" sz="1500" dirty="0"/>
              <a:t> </a:t>
            </a:r>
            <a:r>
              <a:rPr lang="en-US" sz="1500" dirty="0" err="1"/>
              <a:t>ekonomi</a:t>
            </a:r>
            <a:r>
              <a:rPr lang="en-US" sz="1500" dirty="0"/>
              <a:t> </a:t>
            </a:r>
            <a:r>
              <a:rPr lang="en-US" sz="1500" dirty="0" err="1"/>
              <a:t>baik</a:t>
            </a:r>
            <a:r>
              <a:rPr lang="en-US" sz="1500" dirty="0"/>
              <a:t> </a:t>
            </a:r>
            <a:r>
              <a:rPr lang="en-US" sz="1500" dirty="0" err="1"/>
              <a:t>internasional</a:t>
            </a:r>
            <a:r>
              <a:rPr lang="en-US" sz="1500" dirty="0"/>
              <a:t>, </a:t>
            </a:r>
            <a:r>
              <a:rPr lang="en-US" sz="1500" dirty="0" err="1"/>
              <a:t>nasional</a:t>
            </a:r>
            <a:r>
              <a:rPr lang="en-US" sz="1500" dirty="0"/>
              <a:t>, regional, </a:t>
            </a:r>
            <a:r>
              <a:rPr lang="en-US" sz="1500" dirty="0" err="1"/>
              <a:t>maupun</a:t>
            </a:r>
            <a:r>
              <a:rPr lang="en-US" sz="1500" dirty="0"/>
              <a:t> </a:t>
            </a:r>
            <a:r>
              <a:rPr lang="en-US" sz="1500" dirty="0" err="1"/>
              <a:t>lokal</a:t>
            </a:r>
            <a:r>
              <a:rPr lang="en-US" sz="1500" dirty="0"/>
              <a:t> </a:t>
            </a:r>
          </a:p>
        </p:txBody>
      </p:sp>
      <p:sp>
        <p:nvSpPr>
          <p:cNvPr id="10" name="Down Arrow 9"/>
          <p:cNvSpPr/>
          <p:nvPr/>
        </p:nvSpPr>
        <p:spPr>
          <a:xfrm>
            <a:off x="4431330" y="1490417"/>
            <a:ext cx="422031" cy="528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2" name="Down Arrow 11"/>
          <p:cNvSpPr/>
          <p:nvPr/>
        </p:nvSpPr>
        <p:spPr>
          <a:xfrm>
            <a:off x="4431330" y="3003412"/>
            <a:ext cx="422031" cy="351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3" name="Right Arrow 12"/>
          <p:cNvSpPr/>
          <p:nvPr/>
        </p:nvSpPr>
        <p:spPr>
          <a:xfrm>
            <a:off x="5838092" y="3917812"/>
            <a:ext cx="351692"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4" name="Oval 13"/>
          <p:cNvSpPr/>
          <p:nvPr/>
        </p:nvSpPr>
        <p:spPr>
          <a:xfrm>
            <a:off x="5416062" y="5113570"/>
            <a:ext cx="3727938" cy="119575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Menetapkan</a:t>
            </a:r>
            <a:r>
              <a:rPr lang="en-US" dirty="0">
                <a:solidFill>
                  <a:schemeClr val="tx1"/>
                </a:solidFill>
              </a:rPr>
              <a:t> </a:t>
            </a:r>
            <a:r>
              <a:rPr lang="en-US" dirty="0" err="1">
                <a:solidFill>
                  <a:schemeClr val="tx1"/>
                </a:solidFill>
              </a:rPr>
              <a:t>lingkup</a:t>
            </a:r>
            <a:r>
              <a:rPr lang="en-US" dirty="0">
                <a:solidFill>
                  <a:schemeClr val="tx1"/>
                </a:solidFill>
              </a:rPr>
              <a:t> SMMK3L </a:t>
            </a:r>
          </a:p>
          <a:p>
            <a:pPr algn="ctr"/>
            <a:r>
              <a:rPr lang="en-US" dirty="0">
                <a:solidFill>
                  <a:schemeClr val="tx1"/>
                </a:solidFill>
              </a:rPr>
              <a:t>(4.3) </a:t>
            </a:r>
          </a:p>
        </p:txBody>
      </p:sp>
      <p:sp>
        <p:nvSpPr>
          <p:cNvPr id="16" name="Right Arrow 15"/>
          <p:cNvSpPr/>
          <p:nvPr/>
        </p:nvSpPr>
        <p:spPr>
          <a:xfrm>
            <a:off x="3376246" y="5465265"/>
            <a:ext cx="1987844" cy="422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Down Arrow 16"/>
          <p:cNvSpPr/>
          <p:nvPr/>
        </p:nvSpPr>
        <p:spPr>
          <a:xfrm>
            <a:off x="7104188" y="4756835"/>
            <a:ext cx="422031" cy="3567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8" name="Slide Number Placeholder 17"/>
          <p:cNvSpPr>
            <a:spLocks noGrp="1"/>
          </p:cNvSpPr>
          <p:nvPr>
            <p:ph type="sldNum" sz="quarter" idx="12"/>
          </p:nvPr>
        </p:nvSpPr>
        <p:spPr/>
        <p:txBody>
          <a:bodyPr/>
          <a:lstStyle/>
          <a:p>
            <a:fld id="{8ABBEF4F-276D-4448-BEA6-5232D50AF74D}" type="slidenum">
              <a:rPr lang="en-US" smtClean="0"/>
              <a:pPr/>
              <a:t>19</a:t>
            </a:fld>
            <a:endParaRPr lang="en-US"/>
          </a:p>
        </p:txBody>
      </p:sp>
      <p:pic>
        <p:nvPicPr>
          <p:cNvPr id="19" name="Picture 18"/>
          <p:cNvPicPr>
            <a:picLocks noChangeAspect="1"/>
          </p:cNvPicPr>
          <p:nvPr/>
        </p:nvPicPr>
        <p:blipFill>
          <a:blip r:embed="rId2"/>
          <a:stretch>
            <a:fillRect/>
          </a:stretch>
        </p:blipFill>
        <p:spPr>
          <a:xfrm>
            <a:off x="52561" y="159234"/>
            <a:ext cx="1991777" cy="1037518"/>
          </a:xfrm>
          <a:prstGeom prst="rect">
            <a:avLst/>
          </a:prstGeom>
        </p:spPr>
      </p:pic>
      <p:cxnSp>
        <p:nvCxnSpPr>
          <p:cNvPr id="11" name="Straight Connector 10"/>
          <p:cNvCxnSpPr/>
          <p:nvPr/>
        </p:nvCxnSpPr>
        <p:spPr>
          <a:xfrm>
            <a:off x="5305843" y="1196752"/>
            <a:ext cx="4160912"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5AAA59FE-3EF1-472B-8431-609680A4AE74}"/>
              </a:ext>
            </a:extLst>
          </p:cNvPr>
          <p:cNvSpPr>
            <a:spLocks noGrp="1"/>
          </p:cNvSpPr>
          <p:nvPr>
            <p:ph type="ftr" sz="quarter" idx="11"/>
          </p:nvPr>
        </p:nvSpPr>
        <p:spPr>
          <a:xfrm>
            <a:off x="122901" y="6419076"/>
            <a:ext cx="4994910" cy="365125"/>
          </a:xfrm>
        </p:spPr>
        <p:txBody>
          <a:bodyPr/>
          <a:lstStyle/>
          <a:p>
            <a:r>
              <a:rPr lang="en-US"/>
              <a:t>Integrasi ISO 9001,ISO 45001 &amp; ISO 14001 1/rev.00 (c)Copyright, Sentral Sistem. May 2018</a:t>
            </a:r>
            <a:endParaRPr lang="en-US" dirty="0"/>
          </a:p>
        </p:txBody>
      </p:sp>
      <p:sp>
        <p:nvSpPr>
          <p:cNvPr id="20" name="Title 1">
            <a:extLst>
              <a:ext uri="{FF2B5EF4-FFF2-40B4-BE49-F238E27FC236}">
                <a16:creationId xmlns:a16="http://schemas.microsoft.com/office/drawing/2014/main" id="{FFEFB482-367A-4FE2-A533-B50F33250222}"/>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34516456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575303" y="501649"/>
            <a:ext cx="5296023" cy="1143000"/>
          </a:xfrm>
        </p:spPr>
        <p:txBody>
          <a:bodyPr/>
          <a:lstStyle/>
          <a:p>
            <a:pPr eaLnBrk="1" hangingPunct="1"/>
            <a:r>
              <a:rPr lang="en-US" altLang="en-US" b="1" u="sng" dirty="0" err="1">
                <a:solidFill>
                  <a:srgbClr val="002060"/>
                </a:solidFill>
              </a:rPr>
              <a:t>Sasaran</a:t>
            </a:r>
            <a:r>
              <a:rPr lang="en-US" altLang="en-US" b="1" u="sng" dirty="0">
                <a:solidFill>
                  <a:srgbClr val="002060"/>
                </a:solidFill>
              </a:rPr>
              <a:t> </a:t>
            </a:r>
            <a:r>
              <a:rPr lang="en-US" altLang="en-US" b="1" u="sng" dirty="0" err="1">
                <a:solidFill>
                  <a:srgbClr val="002060"/>
                </a:solidFill>
              </a:rPr>
              <a:t>Pelatihan</a:t>
            </a:r>
            <a:endParaRPr lang="en-US" altLang="en-US" b="1" u="sng" dirty="0">
              <a:solidFill>
                <a:srgbClr val="002060"/>
              </a:solidFill>
            </a:endParaRPr>
          </a:p>
        </p:txBody>
      </p:sp>
      <p:sp>
        <p:nvSpPr>
          <p:cNvPr id="5" name="Rectangle 3"/>
          <p:cNvSpPr txBox="1">
            <a:spLocks noChangeArrowheads="1"/>
          </p:cNvSpPr>
          <p:nvPr/>
        </p:nvSpPr>
        <p:spPr>
          <a:xfrm>
            <a:off x="3575303" y="1947964"/>
            <a:ext cx="5057707" cy="4408387"/>
          </a:xfrm>
          <a:prstGeom prst="rect">
            <a:avLst/>
          </a:prstGeom>
          <a:solidFill>
            <a:schemeClr val="bg1"/>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err="1"/>
              <a:t>Peserta</a:t>
            </a:r>
            <a:r>
              <a:rPr lang="en-US" altLang="en-US" sz="2000" dirty="0"/>
              <a:t> </a:t>
            </a:r>
            <a:r>
              <a:rPr lang="en-US" altLang="en-US" sz="2000" dirty="0" err="1"/>
              <a:t>memahami</a:t>
            </a:r>
            <a:r>
              <a:rPr lang="en-US" altLang="en-US" sz="2000" dirty="0"/>
              <a:t> </a:t>
            </a:r>
            <a:r>
              <a:rPr lang="en-US" altLang="en-US" sz="2000" i="1" dirty="0"/>
              <a:t>reason behind</a:t>
            </a:r>
            <a:r>
              <a:rPr lang="en-US" altLang="en-US" sz="2000" dirty="0"/>
              <a:t> </a:t>
            </a:r>
            <a:r>
              <a:rPr lang="en-US" altLang="en-US" sz="2000" dirty="0" err="1"/>
              <a:t>persyaratan</a:t>
            </a:r>
            <a:r>
              <a:rPr lang="en-US" altLang="en-US" sz="2000" dirty="0"/>
              <a:t> ISO 9001:2015 , ISO 14001:2015 &amp; ISO 45001 : 2018 </a:t>
            </a:r>
          </a:p>
          <a:p>
            <a:r>
              <a:rPr lang="en-US" altLang="en-US" sz="2000" dirty="0" err="1"/>
              <a:t>Peserta</a:t>
            </a:r>
            <a:r>
              <a:rPr lang="en-US" altLang="en-US" sz="2000" dirty="0"/>
              <a:t> </a:t>
            </a:r>
            <a:r>
              <a:rPr lang="en-US" altLang="en-US" sz="2000" dirty="0" err="1"/>
              <a:t>memahami</a:t>
            </a:r>
            <a:r>
              <a:rPr lang="en-US" altLang="en-US" sz="2000" dirty="0"/>
              <a:t> </a:t>
            </a:r>
            <a:r>
              <a:rPr lang="en-US" altLang="en-US" sz="2000" dirty="0" err="1"/>
              <a:t>cara</a:t>
            </a:r>
            <a:r>
              <a:rPr lang="en-US" altLang="en-US" sz="2000" dirty="0"/>
              <a:t> </a:t>
            </a:r>
            <a:r>
              <a:rPr lang="en-US" altLang="en-US" sz="2000" dirty="0" err="1"/>
              <a:t>penerapan</a:t>
            </a:r>
            <a:r>
              <a:rPr lang="en-US" altLang="en-US" sz="2000" dirty="0"/>
              <a:t> Sistem </a:t>
            </a:r>
            <a:r>
              <a:rPr lang="en-US" altLang="en-US" sz="2000" dirty="0" err="1"/>
              <a:t>Manajemen</a:t>
            </a:r>
            <a:r>
              <a:rPr lang="en-US" altLang="en-US" sz="2000" dirty="0"/>
              <a:t> MLK3 </a:t>
            </a:r>
            <a:r>
              <a:rPr lang="en-US" altLang="en-US" sz="2000" dirty="0" err="1"/>
              <a:t>berdasarkan</a:t>
            </a:r>
            <a:r>
              <a:rPr lang="en-US" altLang="en-US" sz="2000" dirty="0"/>
              <a:t> ISO 9001:2015 , ISO 14001:2015 &amp; ISO 45001 : 2018</a:t>
            </a:r>
          </a:p>
          <a:p>
            <a:r>
              <a:rPr lang="en-US" altLang="en-US" sz="2000" dirty="0" err="1"/>
              <a:t>Peserta</a:t>
            </a:r>
            <a:r>
              <a:rPr lang="en-US" altLang="en-US" sz="2000" dirty="0"/>
              <a:t> </a:t>
            </a:r>
            <a:r>
              <a:rPr lang="en-US" altLang="en-US" sz="2000" dirty="0" err="1"/>
              <a:t>bisa</a:t>
            </a:r>
            <a:r>
              <a:rPr lang="en-US" altLang="en-US" sz="2000" dirty="0"/>
              <a:t> </a:t>
            </a:r>
            <a:r>
              <a:rPr lang="en-US" altLang="en-US" sz="2000" dirty="0" err="1"/>
              <a:t>mengevaluasi</a:t>
            </a:r>
            <a:r>
              <a:rPr lang="en-US" altLang="en-US" sz="2000" dirty="0"/>
              <a:t> </a:t>
            </a:r>
            <a:r>
              <a:rPr lang="en-US" altLang="en-US" sz="2000" dirty="0" err="1"/>
              <a:t>kekurangan</a:t>
            </a:r>
            <a:r>
              <a:rPr lang="en-US" altLang="en-US" sz="2000" dirty="0"/>
              <a:t> </a:t>
            </a:r>
            <a:r>
              <a:rPr lang="en-US" altLang="en-US" sz="2000" dirty="0" err="1"/>
              <a:t>sistem</a:t>
            </a:r>
            <a:r>
              <a:rPr lang="en-US" altLang="en-US" sz="2000" dirty="0"/>
              <a:t> </a:t>
            </a:r>
            <a:r>
              <a:rPr lang="en-US" altLang="en-US" sz="2000" dirty="0" err="1"/>
              <a:t>manajemen</a:t>
            </a:r>
            <a:r>
              <a:rPr lang="en-US" altLang="en-US" sz="2000" dirty="0"/>
              <a:t> MLK3 </a:t>
            </a:r>
            <a:r>
              <a:rPr lang="en-US" altLang="en-US" sz="2000" dirty="0" err="1"/>
              <a:t>perusahaan</a:t>
            </a:r>
            <a:r>
              <a:rPr lang="en-US" altLang="en-US" sz="2000" dirty="0"/>
              <a:t> </a:t>
            </a:r>
            <a:r>
              <a:rPr lang="en-US" altLang="en-US" sz="2000" dirty="0" err="1"/>
              <a:t>dibandingkan</a:t>
            </a:r>
            <a:r>
              <a:rPr lang="en-US" altLang="en-US" sz="2000" dirty="0"/>
              <a:t> </a:t>
            </a:r>
            <a:r>
              <a:rPr lang="en-US" altLang="en-US" sz="2000" dirty="0" err="1"/>
              <a:t>dengan</a:t>
            </a:r>
            <a:r>
              <a:rPr lang="en-US" altLang="en-US" sz="2000" dirty="0"/>
              <a:t> </a:t>
            </a:r>
            <a:r>
              <a:rPr lang="en-US" altLang="en-US" sz="2000" dirty="0" err="1"/>
              <a:t>persyaratan</a:t>
            </a:r>
            <a:r>
              <a:rPr lang="en-US" altLang="en-US" sz="2000" dirty="0"/>
              <a:t> ISO 9001:2015 , ISO 14001:2015 &amp; ISO 45001 : 2018 </a:t>
            </a:r>
          </a:p>
          <a:p>
            <a:r>
              <a:rPr lang="en-US" altLang="en-US" sz="2000" dirty="0" err="1"/>
              <a:t>Peserta</a:t>
            </a:r>
            <a:r>
              <a:rPr lang="en-US" altLang="en-US" sz="2000" dirty="0"/>
              <a:t> </a:t>
            </a:r>
            <a:r>
              <a:rPr lang="en-US" altLang="en-US" sz="2000" dirty="0" err="1"/>
              <a:t>dapat</a:t>
            </a:r>
            <a:r>
              <a:rPr lang="en-US" altLang="en-US" sz="2000" dirty="0"/>
              <a:t> </a:t>
            </a:r>
            <a:r>
              <a:rPr lang="en-US" altLang="en-US" sz="2000" dirty="0" err="1"/>
              <a:t>memahami</a:t>
            </a:r>
            <a:r>
              <a:rPr lang="en-US" altLang="en-US" sz="2000" dirty="0"/>
              <a:t> </a:t>
            </a:r>
            <a:r>
              <a:rPr lang="en-US" altLang="en-US" sz="2000" dirty="0" err="1"/>
              <a:t>strategi</a:t>
            </a:r>
            <a:r>
              <a:rPr lang="en-US" altLang="en-US" sz="2000" dirty="0"/>
              <a:t> </a:t>
            </a:r>
            <a:r>
              <a:rPr lang="en-US" altLang="en-US" sz="2000" dirty="0" err="1"/>
              <a:t>migrasi</a:t>
            </a:r>
            <a:r>
              <a:rPr lang="en-US" altLang="en-US" sz="2000" dirty="0"/>
              <a:t> </a:t>
            </a:r>
            <a:r>
              <a:rPr lang="en-US" altLang="en-US" sz="2000" dirty="0" err="1"/>
              <a:t>dari</a:t>
            </a:r>
            <a:r>
              <a:rPr lang="en-US" altLang="en-US" sz="2000" dirty="0"/>
              <a:t> ISO 9001:2008 </a:t>
            </a:r>
            <a:r>
              <a:rPr lang="en-US" altLang="en-US" sz="2000" dirty="0" err="1"/>
              <a:t>ke</a:t>
            </a:r>
            <a:r>
              <a:rPr lang="en-US" altLang="en-US" sz="2000" dirty="0"/>
              <a:t> ISO 9001:2015 </a:t>
            </a:r>
            <a:r>
              <a:rPr lang="en-US" altLang="en-US" sz="2000" dirty="0" err="1"/>
              <a:t>atau</a:t>
            </a:r>
            <a:r>
              <a:rPr lang="en-US" altLang="en-US" sz="2000" dirty="0"/>
              <a:t> ISO 14001:2004 </a:t>
            </a:r>
            <a:r>
              <a:rPr lang="en-US" altLang="en-US" sz="2000" dirty="0" err="1"/>
              <a:t>ke</a:t>
            </a:r>
            <a:r>
              <a:rPr lang="en-US" altLang="en-US" sz="2000" dirty="0"/>
              <a:t> ISO 14001:2015 </a:t>
            </a:r>
            <a:r>
              <a:rPr lang="en-US" altLang="en-US" sz="2000" dirty="0" err="1"/>
              <a:t>atau</a:t>
            </a:r>
            <a:r>
              <a:rPr lang="en-US" altLang="en-US" sz="2000" dirty="0"/>
              <a:t> OHSAS 18001:2007 </a:t>
            </a:r>
            <a:r>
              <a:rPr lang="en-US" altLang="en-US" sz="2000" dirty="0" err="1"/>
              <a:t>ke</a:t>
            </a:r>
            <a:r>
              <a:rPr lang="en-US" altLang="en-US" sz="2000" dirty="0"/>
              <a:t> ISO 45001:2018</a:t>
            </a:r>
          </a:p>
          <a:p>
            <a:r>
              <a:rPr lang="en-US" altLang="en-US" sz="2000" dirty="0" err="1"/>
              <a:t>Meningkatkan</a:t>
            </a:r>
            <a:r>
              <a:rPr lang="en-US" altLang="en-US" sz="2000" dirty="0"/>
              <a:t> </a:t>
            </a:r>
            <a:r>
              <a:rPr lang="en-US" altLang="en-US" sz="2000" dirty="0" err="1"/>
              <a:t>kepedulian</a:t>
            </a:r>
            <a:r>
              <a:rPr lang="en-US" altLang="en-US" sz="2000" dirty="0"/>
              <a:t> </a:t>
            </a:r>
            <a:r>
              <a:rPr lang="en-US" altLang="en-US" sz="2000" dirty="0" err="1"/>
              <a:t>terhadap</a:t>
            </a:r>
            <a:r>
              <a:rPr lang="en-US" altLang="en-US" sz="2000" dirty="0"/>
              <a:t> SM-MLK3 di </a:t>
            </a:r>
            <a:r>
              <a:rPr lang="en-US" altLang="en-US" sz="2000" dirty="0" err="1"/>
              <a:t>tempat</a:t>
            </a:r>
            <a:r>
              <a:rPr lang="en-US" altLang="en-US" sz="2000" dirty="0"/>
              <a:t> </a:t>
            </a:r>
            <a:r>
              <a:rPr lang="en-US" altLang="en-US" sz="2000" dirty="0" err="1"/>
              <a:t>kerja</a:t>
            </a:r>
            <a:r>
              <a:rPr lang="en-US" altLang="en-US" sz="2000" dirty="0"/>
              <a:t> </a:t>
            </a:r>
            <a:r>
              <a:rPr lang="en-US" altLang="en-US" sz="2000" dirty="0" err="1"/>
              <a:t>dengan</a:t>
            </a:r>
            <a:r>
              <a:rPr lang="en-US" altLang="en-US" sz="2000" dirty="0"/>
              <a:t> </a:t>
            </a:r>
            <a:r>
              <a:rPr lang="en-US" altLang="en-US" sz="2000" dirty="0" err="1"/>
              <a:t>pendekatan</a:t>
            </a:r>
            <a:r>
              <a:rPr lang="en-US" altLang="en-US" sz="2000" dirty="0"/>
              <a:t> </a:t>
            </a:r>
            <a:r>
              <a:rPr lang="en-US" altLang="en-US" sz="2000" dirty="0" err="1"/>
              <a:t>sistem</a:t>
            </a:r>
            <a:r>
              <a:rPr lang="en-US" altLang="en-US" sz="2000" dirty="0"/>
              <a:t> </a:t>
            </a:r>
            <a:r>
              <a:rPr lang="en-US" altLang="en-US" sz="2000" dirty="0" err="1"/>
              <a:t>pencegahan</a:t>
            </a:r>
            <a:endParaRPr lang="en-US" altLang="en-US" sz="2000" dirty="0"/>
          </a:p>
        </p:txBody>
      </p:sp>
      <p:sp>
        <p:nvSpPr>
          <p:cNvPr id="7" name="Slide Number Placeholder 6">
            <a:extLst>
              <a:ext uri="{FF2B5EF4-FFF2-40B4-BE49-F238E27FC236}">
                <a16:creationId xmlns:a16="http://schemas.microsoft.com/office/drawing/2014/main" id="{EF441882-81F4-425D-B591-BEEEF1B41BBD}"/>
              </a:ext>
            </a:extLst>
          </p:cNvPr>
          <p:cNvSpPr>
            <a:spLocks noGrp="1"/>
          </p:cNvSpPr>
          <p:nvPr>
            <p:ph type="sldNum" sz="quarter" idx="12"/>
          </p:nvPr>
        </p:nvSpPr>
        <p:spPr/>
        <p:txBody>
          <a:bodyPr/>
          <a:lstStyle/>
          <a:p>
            <a:fld id="{D1B71AAA-B9E7-4449-836C-07686E34B3E0}" type="slidenum">
              <a:rPr lang="en-US" smtClean="0"/>
              <a:t>2</a:t>
            </a:fld>
            <a:endParaRPr lang="en-US"/>
          </a:p>
        </p:txBody>
      </p:sp>
      <p:pic>
        <p:nvPicPr>
          <p:cNvPr id="2" name="Picture 1">
            <a:extLst>
              <a:ext uri="{FF2B5EF4-FFF2-40B4-BE49-F238E27FC236}">
                <a16:creationId xmlns:a16="http://schemas.microsoft.com/office/drawing/2014/main" id="{189BB2C4-F56F-48A3-9293-D1C6488AC763}"/>
              </a:ext>
            </a:extLst>
          </p:cNvPr>
          <p:cNvPicPr>
            <a:picLocks noChangeAspect="1"/>
          </p:cNvPicPr>
          <p:nvPr/>
        </p:nvPicPr>
        <p:blipFill>
          <a:blip r:embed="rId2"/>
          <a:stretch>
            <a:fillRect/>
          </a:stretch>
        </p:blipFill>
        <p:spPr>
          <a:xfrm>
            <a:off x="0" y="0"/>
            <a:ext cx="3224785" cy="6858000"/>
          </a:xfrm>
          <a:prstGeom prst="rect">
            <a:avLst/>
          </a:prstGeom>
        </p:spPr>
      </p:pic>
      <p:sp>
        <p:nvSpPr>
          <p:cNvPr id="3" name="Rectangle 2">
            <a:extLst>
              <a:ext uri="{FF2B5EF4-FFF2-40B4-BE49-F238E27FC236}">
                <a16:creationId xmlns:a16="http://schemas.microsoft.com/office/drawing/2014/main" id="{A3D4F9F9-885F-4E73-B939-E9E701C7FDB7}"/>
              </a:ext>
            </a:extLst>
          </p:cNvPr>
          <p:cNvSpPr/>
          <p:nvPr/>
        </p:nvSpPr>
        <p:spPr>
          <a:xfrm>
            <a:off x="3224785" y="0"/>
            <a:ext cx="94487" cy="6858000"/>
          </a:xfrm>
          <a:prstGeom prst="rect">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26FEA82-774A-421F-804C-68ACFF427E75}"/>
              </a:ext>
            </a:extLst>
          </p:cNvPr>
          <p:cNvSpPr>
            <a:spLocks noGrp="1"/>
          </p:cNvSpPr>
          <p:nvPr>
            <p:ph type="ftr" sz="quarter" idx="11"/>
          </p:nvPr>
        </p:nvSpPr>
        <p:spPr>
          <a:xfrm>
            <a:off x="95956" y="6492874"/>
            <a:ext cx="5296022" cy="365125"/>
          </a:xfrm>
        </p:spPr>
        <p:txBody>
          <a:bodyPr/>
          <a:lstStyle/>
          <a:p>
            <a:r>
              <a:rPr lang="pt-BR"/>
              <a:t>Integrasi ISO 9001,ISO 45001 &amp; ISO 14001 1/rev.00 (c)Copyright, Sentral Sistem. May 2018</a:t>
            </a:r>
            <a:endParaRPr lang="en-US" dirty="0"/>
          </a:p>
        </p:txBody>
      </p:sp>
    </p:spTree>
    <p:extLst>
      <p:ext uri="{BB962C8B-B14F-4D97-AF65-F5344CB8AC3E}">
        <p14:creationId xmlns:p14="http://schemas.microsoft.com/office/powerpoint/2010/main" val="3152785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063" y="0"/>
            <a:ext cx="5682343" cy="6858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49403" y="544439"/>
            <a:ext cx="3184133" cy="798656"/>
          </a:xfrm>
        </p:spPr>
        <p:txBody>
          <a:bodyPr>
            <a:noAutofit/>
          </a:bodyPr>
          <a:lstStyle/>
          <a:p>
            <a:pPr algn="ctr"/>
            <a:r>
              <a:rPr lang="en-US" sz="3200" b="1" dirty="0"/>
              <a:t>Input Internal</a:t>
            </a:r>
          </a:p>
        </p:txBody>
      </p:sp>
      <p:sp>
        <p:nvSpPr>
          <p:cNvPr id="3" name="Content Placeholder 2"/>
          <p:cNvSpPr>
            <a:spLocks noGrp="1"/>
          </p:cNvSpPr>
          <p:nvPr>
            <p:ph idx="1"/>
          </p:nvPr>
        </p:nvSpPr>
        <p:spPr>
          <a:xfrm>
            <a:off x="409996" y="937604"/>
            <a:ext cx="5298868" cy="5152615"/>
          </a:xfrm>
        </p:spPr>
        <p:txBody>
          <a:bodyPr>
            <a:noAutofit/>
          </a:bodyPr>
          <a:lstStyle/>
          <a:p>
            <a:pPr marL="0" indent="0">
              <a:lnSpc>
                <a:spcPct val="120000"/>
              </a:lnSpc>
              <a:buNone/>
            </a:pPr>
            <a:r>
              <a:rPr lang="en-US" sz="1800" b="1" u="sng" dirty="0" err="1">
                <a:solidFill>
                  <a:srgbClr val="17375E"/>
                </a:solidFill>
              </a:rPr>
              <a:t>Isu</a:t>
            </a:r>
            <a:r>
              <a:rPr lang="en-US" sz="1800" b="1" u="sng" dirty="0">
                <a:solidFill>
                  <a:srgbClr val="17375E"/>
                </a:solidFill>
              </a:rPr>
              <a:t> Internal </a:t>
            </a:r>
            <a:r>
              <a:rPr lang="en-US" sz="1800" b="1" u="sng" dirty="0" err="1">
                <a:solidFill>
                  <a:srgbClr val="17375E"/>
                </a:solidFill>
              </a:rPr>
              <a:t>Meliputi</a:t>
            </a:r>
            <a:r>
              <a:rPr lang="en-US" sz="1800" b="1" u="sng" dirty="0">
                <a:solidFill>
                  <a:srgbClr val="17375E"/>
                </a:solidFill>
              </a:rPr>
              <a:t> :</a:t>
            </a:r>
          </a:p>
          <a:p>
            <a:pPr>
              <a:lnSpc>
                <a:spcPct val="120000"/>
              </a:lnSpc>
              <a:buFont typeface="Wingdings" panose="05000000000000000000" pitchFamily="2" charset="2"/>
              <a:buChar char="ü"/>
            </a:pPr>
            <a:r>
              <a:rPr lang="en-US" sz="1800" b="1" dirty="0">
                <a:solidFill>
                  <a:srgbClr val="17375E"/>
                </a:solidFill>
              </a:rPr>
              <a:t> </a:t>
            </a:r>
            <a:r>
              <a:rPr lang="en-US" sz="1800" b="1" dirty="0" err="1">
                <a:solidFill>
                  <a:srgbClr val="17375E"/>
                </a:solidFill>
              </a:rPr>
              <a:t>Nilai</a:t>
            </a:r>
            <a:r>
              <a:rPr lang="en-US" sz="1800" b="1" dirty="0">
                <a:solidFill>
                  <a:srgbClr val="17375E"/>
                </a:solidFill>
              </a:rPr>
              <a:t> – </a:t>
            </a:r>
            <a:r>
              <a:rPr lang="en-US" sz="1800" b="1" dirty="0" err="1">
                <a:solidFill>
                  <a:srgbClr val="17375E"/>
                </a:solidFill>
              </a:rPr>
              <a:t>nilai</a:t>
            </a:r>
            <a:r>
              <a:rPr lang="en-US" sz="1800" b="1" dirty="0">
                <a:solidFill>
                  <a:srgbClr val="17375E"/>
                </a:solidFill>
              </a:rPr>
              <a:t> :</a:t>
            </a:r>
          </a:p>
          <a:p>
            <a:pPr marL="0" indent="0">
              <a:lnSpc>
                <a:spcPct val="120000"/>
              </a:lnSpc>
              <a:buNone/>
            </a:pPr>
            <a:r>
              <a:rPr lang="en-US" sz="1800" b="1" dirty="0" err="1">
                <a:solidFill>
                  <a:srgbClr val="17375E"/>
                </a:solidFill>
              </a:rPr>
              <a:t>Apa</a:t>
            </a:r>
            <a:r>
              <a:rPr lang="en-US" sz="1800" b="1" dirty="0">
                <a:solidFill>
                  <a:srgbClr val="17375E"/>
                </a:solidFill>
              </a:rPr>
              <a:t> </a:t>
            </a:r>
            <a:r>
              <a:rPr lang="en-US" sz="1800" b="1" dirty="0" err="1">
                <a:solidFill>
                  <a:srgbClr val="17375E"/>
                </a:solidFill>
              </a:rPr>
              <a:t>nilai</a:t>
            </a:r>
            <a:r>
              <a:rPr lang="en-US" sz="1800" b="1" dirty="0">
                <a:solidFill>
                  <a:srgbClr val="17375E"/>
                </a:solidFill>
              </a:rPr>
              <a:t> – </a:t>
            </a:r>
            <a:r>
              <a:rPr lang="en-US" sz="1800" b="1" dirty="0" err="1">
                <a:solidFill>
                  <a:srgbClr val="17375E"/>
                </a:solidFill>
              </a:rPr>
              <a:t>nilai</a:t>
            </a:r>
            <a:r>
              <a:rPr lang="en-US" sz="1800" b="1" dirty="0">
                <a:solidFill>
                  <a:srgbClr val="17375E"/>
                </a:solidFill>
              </a:rPr>
              <a:t> </a:t>
            </a:r>
            <a:r>
              <a:rPr lang="en-US" sz="1800" b="1" dirty="0" err="1">
                <a:solidFill>
                  <a:srgbClr val="17375E"/>
                </a:solidFill>
              </a:rPr>
              <a:t>dari</a:t>
            </a:r>
            <a:r>
              <a:rPr lang="en-US" sz="1800" b="1" dirty="0">
                <a:solidFill>
                  <a:srgbClr val="17375E"/>
                </a:solidFill>
              </a:rPr>
              <a:t> </a:t>
            </a:r>
            <a:r>
              <a:rPr lang="en-US" sz="1800" b="1" dirty="0" err="1">
                <a:solidFill>
                  <a:srgbClr val="17375E"/>
                </a:solidFill>
              </a:rPr>
              <a:t>perusahaan</a:t>
            </a:r>
            <a:endParaRPr lang="en-US" sz="1800" b="1" dirty="0">
              <a:solidFill>
                <a:srgbClr val="17375E"/>
              </a:solidFill>
            </a:endParaRPr>
          </a:p>
          <a:p>
            <a:pPr>
              <a:lnSpc>
                <a:spcPct val="120000"/>
              </a:lnSpc>
              <a:buFont typeface="Wingdings" panose="05000000000000000000" pitchFamily="2" charset="2"/>
              <a:buChar char="ü"/>
            </a:pPr>
            <a:r>
              <a:rPr lang="en-US" sz="1800" b="1" dirty="0" err="1">
                <a:solidFill>
                  <a:srgbClr val="17375E"/>
                </a:solidFill>
              </a:rPr>
              <a:t>Budaya</a:t>
            </a:r>
            <a:r>
              <a:rPr lang="en-US" sz="1800" b="1" dirty="0">
                <a:solidFill>
                  <a:srgbClr val="17375E"/>
                </a:solidFill>
              </a:rPr>
              <a:t> : </a:t>
            </a:r>
          </a:p>
          <a:p>
            <a:pPr marL="0" indent="0">
              <a:lnSpc>
                <a:spcPct val="120000"/>
              </a:lnSpc>
              <a:buNone/>
            </a:pPr>
            <a:r>
              <a:rPr lang="en-US" sz="1800" b="1" dirty="0" err="1">
                <a:solidFill>
                  <a:srgbClr val="17375E"/>
                </a:solidFill>
              </a:rPr>
              <a:t>Bagaimana</a:t>
            </a:r>
            <a:r>
              <a:rPr lang="en-US" sz="1800" b="1" dirty="0">
                <a:solidFill>
                  <a:srgbClr val="17375E"/>
                </a:solidFill>
              </a:rPr>
              <a:t> </a:t>
            </a:r>
            <a:r>
              <a:rPr lang="en-US" sz="1800" b="1" dirty="0" err="1">
                <a:solidFill>
                  <a:srgbClr val="17375E"/>
                </a:solidFill>
              </a:rPr>
              <a:t>budaya</a:t>
            </a:r>
            <a:r>
              <a:rPr lang="en-US" sz="1800" b="1" dirty="0">
                <a:solidFill>
                  <a:srgbClr val="17375E"/>
                </a:solidFill>
              </a:rPr>
              <a:t> yang </a:t>
            </a:r>
            <a:r>
              <a:rPr lang="en-US" sz="1800" b="1" dirty="0" err="1">
                <a:solidFill>
                  <a:srgbClr val="17375E"/>
                </a:solidFill>
              </a:rPr>
              <a:t>ada</a:t>
            </a:r>
            <a:r>
              <a:rPr lang="en-US" sz="1800" b="1" dirty="0">
                <a:solidFill>
                  <a:srgbClr val="17375E"/>
                </a:solidFill>
              </a:rPr>
              <a:t> </a:t>
            </a:r>
            <a:r>
              <a:rPr lang="en-US" sz="1800" b="1" dirty="0" err="1">
                <a:solidFill>
                  <a:srgbClr val="17375E"/>
                </a:solidFill>
              </a:rPr>
              <a:t>pada</a:t>
            </a:r>
            <a:r>
              <a:rPr lang="en-US" sz="1800" b="1" dirty="0">
                <a:solidFill>
                  <a:srgbClr val="17375E"/>
                </a:solidFill>
              </a:rPr>
              <a:t> </a:t>
            </a:r>
            <a:r>
              <a:rPr lang="en-US" sz="1800" b="1" dirty="0" err="1">
                <a:solidFill>
                  <a:srgbClr val="17375E"/>
                </a:solidFill>
              </a:rPr>
              <a:t>perusahaan</a:t>
            </a:r>
            <a:r>
              <a:rPr lang="en-US" sz="1800" b="1" dirty="0">
                <a:solidFill>
                  <a:srgbClr val="17375E"/>
                </a:solidFill>
              </a:rPr>
              <a:t>?</a:t>
            </a:r>
          </a:p>
          <a:p>
            <a:pPr>
              <a:lnSpc>
                <a:spcPct val="120000"/>
              </a:lnSpc>
              <a:buFont typeface="Wingdings" panose="05000000000000000000" pitchFamily="2" charset="2"/>
              <a:buChar char="ü"/>
            </a:pPr>
            <a:r>
              <a:rPr lang="en-US" sz="1800" b="1" dirty="0" err="1">
                <a:solidFill>
                  <a:srgbClr val="17375E"/>
                </a:solidFill>
              </a:rPr>
              <a:t>Pengetahuan</a:t>
            </a:r>
            <a:r>
              <a:rPr lang="en-US" sz="1800" b="1" dirty="0">
                <a:solidFill>
                  <a:srgbClr val="17375E"/>
                </a:solidFill>
              </a:rPr>
              <a:t> : </a:t>
            </a:r>
          </a:p>
          <a:p>
            <a:pPr marL="0" indent="0">
              <a:lnSpc>
                <a:spcPct val="120000"/>
              </a:lnSpc>
              <a:buNone/>
            </a:pPr>
            <a:r>
              <a:rPr lang="en-US" sz="1800" b="1" dirty="0">
                <a:solidFill>
                  <a:srgbClr val="17375E"/>
                </a:solidFill>
              </a:rPr>
              <a:t>Tingkat </a:t>
            </a:r>
            <a:r>
              <a:rPr lang="en-US" sz="1800" b="1" dirty="0" err="1">
                <a:solidFill>
                  <a:srgbClr val="17375E"/>
                </a:solidFill>
              </a:rPr>
              <a:t>pengetahuan</a:t>
            </a:r>
            <a:r>
              <a:rPr lang="en-US" sz="1800" b="1" dirty="0">
                <a:solidFill>
                  <a:srgbClr val="17375E"/>
                </a:solidFill>
              </a:rPr>
              <a:t> yang </a:t>
            </a:r>
            <a:r>
              <a:rPr lang="en-US" sz="1800" b="1" dirty="0" err="1">
                <a:solidFill>
                  <a:srgbClr val="17375E"/>
                </a:solidFill>
              </a:rPr>
              <a:t>dibutuhkan</a:t>
            </a:r>
            <a:r>
              <a:rPr lang="en-US" sz="1800" b="1" dirty="0">
                <a:solidFill>
                  <a:srgbClr val="17375E"/>
                </a:solidFill>
              </a:rPr>
              <a:t> </a:t>
            </a:r>
            <a:r>
              <a:rPr lang="en-US" sz="1800" b="1" dirty="0" err="1">
                <a:solidFill>
                  <a:srgbClr val="17375E"/>
                </a:solidFill>
              </a:rPr>
              <a:t>oleh</a:t>
            </a:r>
            <a:r>
              <a:rPr lang="en-US" sz="1800" b="1" dirty="0">
                <a:solidFill>
                  <a:srgbClr val="17375E"/>
                </a:solidFill>
              </a:rPr>
              <a:t> </a:t>
            </a:r>
            <a:r>
              <a:rPr lang="en-US" sz="1800" b="1" dirty="0" err="1">
                <a:solidFill>
                  <a:srgbClr val="17375E"/>
                </a:solidFill>
              </a:rPr>
              <a:t>organisasi</a:t>
            </a:r>
            <a:r>
              <a:rPr lang="en-US" sz="1800" b="1" dirty="0">
                <a:solidFill>
                  <a:srgbClr val="17375E"/>
                </a:solidFill>
              </a:rPr>
              <a:t> </a:t>
            </a:r>
            <a:r>
              <a:rPr lang="en-US" sz="1800" b="1" dirty="0" err="1">
                <a:solidFill>
                  <a:srgbClr val="17375E"/>
                </a:solidFill>
              </a:rPr>
              <a:t>atau</a:t>
            </a:r>
            <a:r>
              <a:rPr lang="en-US" sz="1800" b="1" dirty="0">
                <a:solidFill>
                  <a:srgbClr val="17375E"/>
                </a:solidFill>
              </a:rPr>
              <a:t> </a:t>
            </a:r>
            <a:r>
              <a:rPr lang="en-US" sz="1800" b="1" dirty="0" err="1">
                <a:solidFill>
                  <a:srgbClr val="17375E"/>
                </a:solidFill>
              </a:rPr>
              <a:t>perubahan</a:t>
            </a:r>
            <a:r>
              <a:rPr lang="en-US" sz="1800" b="1" dirty="0">
                <a:solidFill>
                  <a:srgbClr val="17375E"/>
                </a:solidFill>
              </a:rPr>
              <a:t> </a:t>
            </a:r>
            <a:r>
              <a:rPr lang="en-US" sz="1800" b="1" dirty="0" err="1">
                <a:solidFill>
                  <a:srgbClr val="17375E"/>
                </a:solidFill>
              </a:rPr>
              <a:t>perubahan</a:t>
            </a:r>
            <a:r>
              <a:rPr lang="en-US" sz="1800" b="1" dirty="0">
                <a:solidFill>
                  <a:srgbClr val="17375E"/>
                </a:solidFill>
              </a:rPr>
              <a:t> </a:t>
            </a:r>
            <a:r>
              <a:rPr lang="en-US" sz="1800" b="1" dirty="0" err="1">
                <a:solidFill>
                  <a:srgbClr val="17375E"/>
                </a:solidFill>
              </a:rPr>
              <a:t>ilmu</a:t>
            </a:r>
            <a:r>
              <a:rPr lang="en-US" sz="1800" b="1" dirty="0">
                <a:solidFill>
                  <a:srgbClr val="17375E"/>
                </a:solidFill>
              </a:rPr>
              <a:t> </a:t>
            </a:r>
            <a:r>
              <a:rPr lang="en-US" sz="1800" b="1" dirty="0" err="1">
                <a:solidFill>
                  <a:srgbClr val="17375E"/>
                </a:solidFill>
              </a:rPr>
              <a:t>atau</a:t>
            </a:r>
            <a:r>
              <a:rPr lang="en-US" sz="1800" b="1" dirty="0">
                <a:solidFill>
                  <a:srgbClr val="17375E"/>
                </a:solidFill>
              </a:rPr>
              <a:t> </a:t>
            </a:r>
            <a:r>
              <a:rPr lang="en-US" sz="1800" b="1" dirty="0" err="1">
                <a:solidFill>
                  <a:srgbClr val="17375E"/>
                </a:solidFill>
              </a:rPr>
              <a:t>teknologi</a:t>
            </a:r>
            <a:r>
              <a:rPr lang="en-US" sz="1800" b="1" dirty="0">
                <a:solidFill>
                  <a:srgbClr val="17375E"/>
                </a:solidFill>
              </a:rPr>
              <a:t> yang </a:t>
            </a:r>
            <a:r>
              <a:rPr lang="en-US" sz="1800" b="1" dirty="0" err="1">
                <a:solidFill>
                  <a:srgbClr val="17375E"/>
                </a:solidFill>
              </a:rPr>
              <a:t>berpengaruh</a:t>
            </a:r>
            <a:r>
              <a:rPr lang="en-US" sz="1800" b="1" dirty="0">
                <a:solidFill>
                  <a:srgbClr val="17375E"/>
                </a:solidFill>
              </a:rPr>
              <a:t> </a:t>
            </a:r>
            <a:r>
              <a:rPr lang="en-US" sz="1800" b="1" dirty="0" err="1">
                <a:solidFill>
                  <a:srgbClr val="17375E"/>
                </a:solidFill>
              </a:rPr>
              <a:t>terkait</a:t>
            </a:r>
            <a:r>
              <a:rPr lang="en-US" sz="1800" b="1" dirty="0">
                <a:solidFill>
                  <a:srgbClr val="17375E"/>
                </a:solidFill>
              </a:rPr>
              <a:t> </a:t>
            </a:r>
            <a:r>
              <a:rPr lang="en-US" sz="1800" b="1" dirty="0" err="1">
                <a:solidFill>
                  <a:srgbClr val="17375E"/>
                </a:solidFill>
              </a:rPr>
              <a:t>bisnis</a:t>
            </a:r>
            <a:r>
              <a:rPr lang="en-US" sz="1800" b="1" dirty="0">
                <a:solidFill>
                  <a:srgbClr val="17375E"/>
                </a:solidFill>
              </a:rPr>
              <a:t> </a:t>
            </a:r>
            <a:r>
              <a:rPr lang="en-US" sz="1800" b="1" dirty="0" err="1">
                <a:solidFill>
                  <a:srgbClr val="17375E"/>
                </a:solidFill>
              </a:rPr>
              <a:t>perusahan</a:t>
            </a:r>
            <a:r>
              <a:rPr lang="en-US" sz="1800" b="1" dirty="0">
                <a:solidFill>
                  <a:srgbClr val="17375E"/>
                </a:solidFill>
              </a:rPr>
              <a:t>.</a:t>
            </a:r>
          </a:p>
          <a:p>
            <a:pPr>
              <a:lnSpc>
                <a:spcPct val="120000"/>
              </a:lnSpc>
              <a:buFont typeface="Wingdings" panose="05000000000000000000" pitchFamily="2" charset="2"/>
              <a:buChar char="ü"/>
            </a:pPr>
            <a:r>
              <a:rPr lang="en-US" sz="1800" b="1" dirty="0" err="1">
                <a:solidFill>
                  <a:srgbClr val="17375E"/>
                </a:solidFill>
              </a:rPr>
              <a:t>Kinerja</a:t>
            </a:r>
            <a:r>
              <a:rPr lang="en-US" sz="1800" b="1" dirty="0">
                <a:solidFill>
                  <a:srgbClr val="17375E"/>
                </a:solidFill>
              </a:rPr>
              <a:t> </a:t>
            </a:r>
            <a:r>
              <a:rPr lang="en-US" sz="1800" b="1" dirty="0" err="1">
                <a:solidFill>
                  <a:srgbClr val="17375E"/>
                </a:solidFill>
              </a:rPr>
              <a:t>Organisasi</a:t>
            </a:r>
            <a:r>
              <a:rPr lang="en-US" sz="1800" b="1" dirty="0">
                <a:solidFill>
                  <a:srgbClr val="17375E"/>
                </a:solidFill>
              </a:rPr>
              <a:t> : </a:t>
            </a:r>
          </a:p>
          <a:p>
            <a:pPr marL="0" indent="0">
              <a:lnSpc>
                <a:spcPct val="120000"/>
              </a:lnSpc>
              <a:buNone/>
            </a:pPr>
            <a:r>
              <a:rPr lang="en-US" sz="1800" b="1" dirty="0" err="1">
                <a:solidFill>
                  <a:srgbClr val="17375E"/>
                </a:solidFill>
              </a:rPr>
              <a:t>Apakah</a:t>
            </a:r>
            <a:r>
              <a:rPr lang="en-US" sz="1800" b="1" dirty="0">
                <a:solidFill>
                  <a:srgbClr val="17375E"/>
                </a:solidFill>
              </a:rPr>
              <a:t> </a:t>
            </a:r>
            <a:r>
              <a:rPr lang="en-US" sz="1800" b="1" dirty="0" err="1">
                <a:solidFill>
                  <a:srgbClr val="17375E"/>
                </a:solidFill>
              </a:rPr>
              <a:t>perusahaan</a:t>
            </a:r>
            <a:r>
              <a:rPr lang="en-US" sz="1800" b="1" dirty="0">
                <a:solidFill>
                  <a:srgbClr val="17375E"/>
                </a:solidFill>
              </a:rPr>
              <a:t> </a:t>
            </a:r>
            <a:r>
              <a:rPr lang="en-US" sz="1800" b="1" dirty="0" err="1">
                <a:solidFill>
                  <a:srgbClr val="17375E"/>
                </a:solidFill>
              </a:rPr>
              <a:t>dalam</a:t>
            </a:r>
            <a:r>
              <a:rPr lang="en-US" sz="1800" b="1" dirty="0">
                <a:solidFill>
                  <a:srgbClr val="17375E"/>
                </a:solidFill>
              </a:rPr>
              <a:t> </a:t>
            </a:r>
            <a:r>
              <a:rPr lang="en-US" sz="1800" b="1" dirty="0" err="1">
                <a:solidFill>
                  <a:srgbClr val="17375E"/>
                </a:solidFill>
              </a:rPr>
              <a:t>kondisi</a:t>
            </a:r>
            <a:r>
              <a:rPr lang="en-US" sz="1800" b="1" dirty="0">
                <a:solidFill>
                  <a:srgbClr val="17375E"/>
                </a:solidFill>
              </a:rPr>
              <a:t> </a:t>
            </a:r>
            <a:r>
              <a:rPr lang="en-US" sz="1800" b="1" dirty="0" err="1">
                <a:solidFill>
                  <a:srgbClr val="17375E"/>
                </a:solidFill>
              </a:rPr>
              <a:t>bertumbuh</a:t>
            </a:r>
            <a:r>
              <a:rPr lang="en-US" sz="1800" b="1" dirty="0">
                <a:solidFill>
                  <a:srgbClr val="17375E"/>
                </a:solidFill>
              </a:rPr>
              <a:t> </a:t>
            </a:r>
            <a:r>
              <a:rPr lang="en-US" sz="1800" b="1" dirty="0" err="1">
                <a:solidFill>
                  <a:srgbClr val="17375E"/>
                </a:solidFill>
              </a:rPr>
              <a:t>atau</a:t>
            </a:r>
            <a:r>
              <a:rPr lang="en-US" sz="1800" b="1" dirty="0">
                <a:solidFill>
                  <a:srgbClr val="17375E"/>
                </a:solidFill>
              </a:rPr>
              <a:t> </a:t>
            </a:r>
            <a:r>
              <a:rPr lang="en-US" sz="1800" b="1" dirty="0" err="1">
                <a:solidFill>
                  <a:srgbClr val="17375E"/>
                </a:solidFill>
              </a:rPr>
              <a:t>mengalami</a:t>
            </a:r>
            <a:r>
              <a:rPr lang="en-US" sz="1800" b="1" dirty="0">
                <a:solidFill>
                  <a:srgbClr val="17375E"/>
                </a:solidFill>
              </a:rPr>
              <a:t> </a:t>
            </a:r>
            <a:r>
              <a:rPr lang="en-US" sz="1800" b="1" dirty="0" err="1">
                <a:solidFill>
                  <a:srgbClr val="17375E"/>
                </a:solidFill>
              </a:rPr>
              <a:t>penurunan</a:t>
            </a:r>
            <a:r>
              <a:rPr lang="en-US" sz="1800" b="1" dirty="0">
                <a:solidFill>
                  <a:srgbClr val="17375E"/>
                </a:solidFill>
              </a:rPr>
              <a:t>, </a:t>
            </a:r>
            <a:r>
              <a:rPr lang="en-US" sz="1800" b="1" dirty="0" err="1">
                <a:solidFill>
                  <a:srgbClr val="17375E"/>
                </a:solidFill>
              </a:rPr>
              <a:t>bagaimana</a:t>
            </a:r>
            <a:r>
              <a:rPr lang="en-US" sz="1800" b="1" dirty="0">
                <a:solidFill>
                  <a:srgbClr val="17375E"/>
                </a:solidFill>
              </a:rPr>
              <a:t> </a:t>
            </a:r>
            <a:r>
              <a:rPr lang="en-US" sz="1800" b="1" dirty="0" err="1">
                <a:solidFill>
                  <a:srgbClr val="17375E"/>
                </a:solidFill>
              </a:rPr>
              <a:t>kinerja</a:t>
            </a:r>
            <a:r>
              <a:rPr lang="en-US" sz="1800" b="1" dirty="0">
                <a:solidFill>
                  <a:srgbClr val="17375E"/>
                </a:solidFill>
              </a:rPr>
              <a:t> </a:t>
            </a:r>
            <a:r>
              <a:rPr lang="en-US" sz="1800" b="1" dirty="0" err="1">
                <a:solidFill>
                  <a:srgbClr val="17375E"/>
                </a:solidFill>
              </a:rPr>
              <a:t>ini</a:t>
            </a:r>
            <a:r>
              <a:rPr lang="en-US" sz="1800" b="1" dirty="0">
                <a:solidFill>
                  <a:srgbClr val="17375E"/>
                </a:solidFill>
              </a:rPr>
              <a:t> </a:t>
            </a:r>
            <a:r>
              <a:rPr lang="en-US" sz="1800" b="1" dirty="0" err="1">
                <a:solidFill>
                  <a:srgbClr val="17375E"/>
                </a:solidFill>
              </a:rPr>
              <a:t>berpengaruh</a:t>
            </a:r>
            <a:r>
              <a:rPr lang="en-US" sz="1800" b="1" dirty="0">
                <a:solidFill>
                  <a:srgbClr val="17375E"/>
                </a:solidFill>
              </a:rPr>
              <a:t> </a:t>
            </a:r>
            <a:r>
              <a:rPr lang="en-US" sz="1800" b="1" dirty="0" err="1">
                <a:solidFill>
                  <a:srgbClr val="17375E"/>
                </a:solidFill>
              </a:rPr>
              <a:t>terhadap</a:t>
            </a:r>
            <a:r>
              <a:rPr lang="en-US" sz="1800" b="1" dirty="0">
                <a:solidFill>
                  <a:srgbClr val="17375E"/>
                </a:solidFill>
              </a:rPr>
              <a:t> </a:t>
            </a:r>
            <a:r>
              <a:rPr lang="en-US" sz="1800" b="1" dirty="0" err="1">
                <a:solidFill>
                  <a:srgbClr val="17375E"/>
                </a:solidFill>
              </a:rPr>
              <a:t>bisnis</a:t>
            </a:r>
            <a:r>
              <a:rPr lang="en-US" sz="1800" b="1" dirty="0">
                <a:solidFill>
                  <a:srgbClr val="17375E"/>
                </a:solidFill>
              </a:rPr>
              <a:t> </a:t>
            </a:r>
            <a:r>
              <a:rPr lang="en-US" sz="1800" b="1" dirty="0" err="1">
                <a:solidFill>
                  <a:srgbClr val="17375E"/>
                </a:solidFill>
              </a:rPr>
              <a:t>perusahaan</a:t>
            </a:r>
            <a:r>
              <a:rPr lang="en-US" sz="1800" b="1" dirty="0">
                <a:solidFill>
                  <a:srgbClr val="17375E"/>
                </a:solidFill>
              </a:rPr>
              <a:t>.</a:t>
            </a:r>
          </a:p>
          <a:p>
            <a:pPr>
              <a:buFont typeface="Wingdings" panose="05000000000000000000" pitchFamily="2" charset="2"/>
              <a:buChar char="ü"/>
            </a:pPr>
            <a:endParaRPr lang="en-US" sz="1800" b="1" dirty="0">
              <a:solidFill>
                <a:srgbClr val="17375E"/>
              </a:solidFill>
            </a:endParaRPr>
          </a:p>
        </p:txBody>
      </p:sp>
      <p:pic>
        <p:nvPicPr>
          <p:cNvPr id="6" name="Picture 5"/>
          <p:cNvPicPr>
            <a:picLocks noChangeAspect="1"/>
          </p:cNvPicPr>
          <p:nvPr/>
        </p:nvPicPr>
        <p:blipFill>
          <a:blip r:embed="rId2"/>
          <a:stretch>
            <a:fillRect/>
          </a:stretch>
        </p:blipFill>
        <p:spPr>
          <a:xfrm>
            <a:off x="5889042" y="2116183"/>
            <a:ext cx="2842297" cy="4235984"/>
          </a:xfrm>
          <a:prstGeom prst="rect">
            <a:avLst/>
          </a:prstGeom>
        </p:spPr>
      </p:pic>
      <p:sp>
        <p:nvSpPr>
          <p:cNvPr id="4" name="Rectangle: Rounded Corners 3"/>
          <p:cNvSpPr/>
          <p:nvPr/>
        </p:nvSpPr>
        <p:spPr>
          <a:xfrm>
            <a:off x="6121469" y="3874948"/>
            <a:ext cx="2429692" cy="683991"/>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F3F5E7F2-3F20-4905-A15D-B4D402377CA5}"/>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7" name="Slide Number Placeholder 6">
            <a:extLst>
              <a:ext uri="{FF2B5EF4-FFF2-40B4-BE49-F238E27FC236}">
                <a16:creationId xmlns:a16="http://schemas.microsoft.com/office/drawing/2014/main" id="{0A986362-25D6-4D7E-87AB-CCC134EBCBDD}"/>
              </a:ext>
            </a:extLst>
          </p:cNvPr>
          <p:cNvSpPr>
            <a:spLocks noGrp="1"/>
          </p:cNvSpPr>
          <p:nvPr>
            <p:ph type="sldNum" sz="quarter" idx="12"/>
          </p:nvPr>
        </p:nvSpPr>
        <p:spPr/>
        <p:txBody>
          <a:bodyPr/>
          <a:lstStyle/>
          <a:p>
            <a:fld id="{98FF0BF6-974F-4A38-B2C3-FBDB8BA2FD87}" type="slidenum">
              <a:rPr lang="en-US" smtClean="0"/>
              <a:pPr/>
              <a:t>20</a:t>
            </a:fld>
            <a:endParaRPr lang="en-US"/>
          </a:p>
        </p:txBody>
      </p:sp>
      <p:sp>
        <p:nvSpPr>
          <p:cNvPr id="9" name="Title 1">
            <a:extLst>
              <a:ext uri="{FF2B5EF4-FFF2-40B4-BE49-F238E27FC236}">
                <a16:creationId xmlns:a16="http://schemas.microsoft.com/office/drawing/2014/main" id="{6ECBEFA1-57E1-4208-897D-505B0FB8D152}"/>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71386286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7027" y="0"/>
            <a:ext cx="5936974" cy="6858000"/>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3055" y="587456"/>
            <a:ext cx="2883654" cy="798656"/>
          </a:xfrm>
        </p:spPr>
        <p:txBody>
          <a:bodyPr>
            <a:noAutofit/>
          </a:bodyPr>
          <a:lstStyle/>
          <a:p>
            <a:pPr algn="ctr"/>
            <a:r>
              <a:rPr lang="en-US" sz="3200" b="1" dirty="0" err="1"/>
              <a:t>Isu</a:t>
            </a:r>
            <a:r>
              <a:rPr lang="en-US" sz="3200" b="1" dirty="0"/>
              <a:t> </a:t>
            </a:r>
            <a:r>
              <a:rPr lang="en-US" sz="3200" b="1" dirty="0" err="1"/>
              <a:t>Eksternal</a:t>
            </a:r>
            <a:endParaRPr lang="en-US" sz="3200" b="1" dirty="0"/>
          </a:p>
        </p:txBody>
      </p:sp>
      <p:sp>
        <p:nvSpPr>
          <p:cNvPr id="3" name="Content Placeholder 2"/>
          <p:cNvSpPr>
            <a:spLocks noGrp="1"/>
          </p:cNvSpPr>
          <p:nvPr>
            <p:ph idx="1"/>
          </p:nvPr>
        </p:nvSpPr>
        <p:spPr>
          <a:xfrm>
            <a:off x="3422469" y="164434"/>
            <a:ext cx="5578235" cy="6377418"/>
          </a:xfrm>
        </p:spPr>
        <p:txBody>
          <a:bodyPr>
            <a:noAutofit/>
          </a:bodyPr>
          <a:lstStyle/>
          <a:p>
            <a:pPr marL="0" indent="0">
              <a:lnSpc>
                <a:spcPct val="120000"/>
              </a:lnSpc>
              <a:buNone/>
            </a:pPr>
            <a:r>
              <a:rPr lang="en-US" sz="1600" b="1" u="sng" dirty="0">
                <a:solidFill>
                  <a:srgbClr val="FF0066"/>
                </a:solidFill>
              </a:rPr>
              <a:t>Input </a:t>
            </a:r>
            <a:r>
              <a:rPr lang="en-US" sz="1600" b="1" u="sng" dirty="0" err="1">
                <a:solidFill>
                  <a:srgbClr val="FF0066"/>
                </a:solidFill>
              </a:rPr>
              <a:t>Eksternal</a:t>
            </a:r>
            <a:r>
              <a:rPr lang="en-US" sz="1600" b="1" u="sng" dirty="0">
                <a:solidFill>
                  <a:srgbClr val="FF0066"/>
                </a:solidFill>
              </a:rPr>
              <a:t> </a:t>
            </a:r>
            <a:r>
              <a:rPr lang="en-US" sz="1600" b="1" u="sng" dirty="0" err="1">
                <a:solidFill>
                  <a:srgbClr val="FF0066"/>
                </a:solidFill>
              </a:rPr>
              <a:t>Meliputi</a:t>
            </a:r>
            <a:r>
              <a:rPr lang="en-US" sz="1600" b="1" u="sng" dirty="0">
                <a:solidFill>
                  <a:srgbClr val="FF0066"/>
                </a:solidFill>
              </a:rPr>
              <a:t> :</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Hukum</a:t>
            </a:r>
            <a:r>
              <a:rPr lang="en-US" sz="1600" b="1" dirty="0">
                <a:solidFill>
                  <a:srgbClr val="FF0066"/>
                </a:solidFill>
              </a:rPr>
              <a:t> : </a:t>
            </a:r>
          </a:p>
          <a:p>
            <a:pPr marL="0" indent="0">
              <a:lnSpc>
                <a:spcPct val="120000"/>
              </a:lnSpc>
              <a:buNone/>
            </a:pPr>
            <a:r>
              <a:rPr lang="en-US" sz="1600" b="1" dirty="0" err="1">
                <a:solidFill>
                  <a:srgbClr val="FF0066"/>
                </a:solidFill>
              </a:rPr>
              <a:t>Apakah</a:t>
            </a:r>
            <a:r>
              <a:rPr lang="en-US" sz="1600" b="1" dirty="0">
                <a:solidFill>
                  <a:srgbClr val="FF0066"/>
                </a:solidFill>
              </a:rPr>
              <a:t> </a:t>
            </a:r>
            <a:r>
              <a:rPr lang="en-US" sz="1600" b="1" dirty="0" err="1">
                <a:solidFill>
                  <a:srgbClr val="FF0066"/>
                </a:solidFill>
              </a:rPr>
              <a:t>terdapat</a:t>
            </a:r>
            <a:r>
              <a:rPr lang="en-US" sz="1600" b="1" dirty="0">
                <a:solidFill>
                  <a:srgbClr val="FF0066"/>
                </a:solidFill>
              </a:rPr>
              <a:t> </a:t>
            </a:r>
            <a:r>
              <a:rPr lang="en-US" sz="1600" b="1" dirty="0" err="1">
                <a:solidFill>
                  <a:srgbClr val="FF0066"/>
                </a:solidFill>
              </a:rPr>
              <a:t>peraturan</a:t>
            </a:r>
            <a:r>
              <a:rPr lang="en-US" sz="1600" b="1" dirty="0">
                <a:solidFill>
                  <a:srgbClr val="FF0066"/>
                </a:solidFill>
              </a:rPr>
              <a:t> </a:t>
            </a:r>
            <a:r>
              <a:rPr lang="en-US" sz="1600" b="1" dirty="0" err="1">
                <a:solidFill>
                  <a:srgbClr val="FF0066"/>
                </a:solidFill>
              </a:rPr>
              <a:t>perundangan</a:t>
            </a:r>
            <a:r>
              <a:rPr lang="en-US" sz="1600" b="1" dirty="0">
                <a:solidFill>
                  <a:srgbClr val="FF0066"/>
                </a:solidFill>
              </a:rPr>
              <a:t> </a:t>
            </a:r>
            <a:r>
              <a:rPr lang="en-US" sz="1600" b="1" dirty="0" err="1">
                <a:solidFill>
                  <a:srgbClr val="FF0066"/>
                </a:solidFill>
              </a:rPr>
              <a:t>terkait</a:t>
            </a:r>
            <a:r>
              <a:rPr lang="en-US" sz="1600" b="1" dirty="0">
                <a:solidFill>
                  <a:srgbClr val="FF0066"/>
                </a:solidFill>
              </a:rPr>
              <a:t> </a:t>
            </a:r>
            <a:r>
              <a:rPr lang="en-US" sz="1600" b="1" dirty="0" err="1">
                <a:solidFill>
                  <a:srgbClr val="FF0066"/>
                </a:solidFill>
              </a:rPr>
              <a:t>dengan</a:t>
            </a:r>
            <a:r>
              <a:rPr lang="en-US" sz="1600" b="1" dirty="0">
                <a:solidFill>
                  <a:srgbClr val="FF0066"/>
                </a:solidFill>
              </a:rPr>
              <a:t> </a:t>
            </a:r>
            <a:r>
              <a:rPr lang="en-US" sz="1600" b="1" dirty="0" err="1">
                <a:solidFill>
                  <a:srgbClr val="FF0066"/>
                </a:solidFill>
              </a:rPr>
              <a:t>bisnis</a:t>
            </a:r>
            <a:r>
              <a:rPr lang="en-US" sz="1600" b="1" dirty="0">
                <a:solidFill>
                  <a:srgbClr val="FF0066"/>
                </a:solidFill>
              </a:rPr>
              <a:t> </a:t>
            </a:r>
            <a:r>
              <a:rPr lang="en-US" sz="1600" b="1" dirty="0" err="1">
                <a:solidFill>
                  <a:srgbClr val="FF0066"/>
                </a:solidFill>
              </a:rPr>
              <a:t>perusahaan</a:t>
            </a:r>
            <a:r>
              <a:rPr lang="en-US" sz="1600" b="1" dirty="0">
                <a:solidFill>
                  <a:srgbClr val="FF0066"/>
                </a:solidFill>
              </a:rPr>
              <a:t> yang </a:t>
            </a:r>
            <a:r>
              <a:rPr lang="en-US" sz="1600" b="1" dirty="0" err="1">
                <a:solidFill>
                  <a:srgbClr val="FF0066"/>
                </a:solidFill>
              </a:rPr>
              <a:t>perlu</a:t>
            </a:r>
            <a:r>
              <a:rPr lang="en-US" sz="1600" b="1" dirty="0">
                <a:solidFill>
                  <a:srgbClr val="FF0066"/>
                </a:solidFill>
              </a:rPr>
              <a:t> </a:t>
            </a:r>
            <a:r>
              <a:rPr lang="en-US" sz="1600" b="1" dirty="0" err="1">
                <a:solidFill>
                  <a:srgbClr val="FF0066"/>
                </a:solidFill>
              </a:rPr>
              <a:t>dipertimbangkan</a:t>
            </a:r>
            <a:r>
              <a:rPr lang="en-US" sz="1600" b="1" dirty="0">
                <a:solidFill>
                  <a:srgbClr val="FF0066"/>
                </a:solidFill>
              </a:rPr>
              <a:t>?</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Teknologi</a:t>
            </a:r>
            <a:r>
              <a:rPr lang="en-US" sz="1600" b="1" dirty="0">
                <a:solidFill>
                  <a:srgbClr val="FF0066"/>
                </a:solidFill>
              </a:rPr>
              <a:t> : </a:t>
            </a:r>
          </a:p>
          <a:p>
            <a:pPr marL="0" indent="0">
              <a:lnSpc>
                <a:spcPct val="120000"/>
              </a:lnSpc>
              <a:buNone/>
            </a:pPr>
            <a:r>
              <a:rPr lang="en-US" sz="1600" b="1" dirty="0" err="1">
                <a:solidFill>
                  <a:srgbClr val="FF0066"/>
                </a:solidFill>
              </a:rPr>
              <a:t>Apakah</a:t>
            </a:r>
            <a:r>
              <a:rPr lang="en-US" sz="1600" b="1" dirty="0">
                <a:solidFill>
                  <a:srgbClr val="FF0066"/>
                </a:solidFill>
              </a:rPr>
              <a:t> </a:t>
            </a:r>
            <a:r>
              <a:rPr lang="en-US" sz="1600" b="1" dirty="0" err="1">
                <a:solidFill>
                  <a:srgbClr val="FF0066"/>
                </a:solidFill>
              </a:rPr>
              <a:t>terdapat</a:t>
            </a:r>
            <a:r>
              <a:rPr lang="en-US" sz="1600" b="1" dirty="0">
                <a:solidFill>
                  <a:srgbClr val="FF0066"/>
                </a:solidFill>
              </a:rPr>
              <a:t> </a:t>
            </a:r>
            <a:r>
              <a:rPr lang="en-US" sz="1600" b="1" dirty="0" err="1">
                <a:solidFill>
                  <a:srgbClr val="FF0066"/>
                </a:solidFill>
              </a:rPr>
              <a:t>teknologi</a:t>
            </a:r>
            <a:r>
              <a:rPr lang="en-US" sz="1600" b="1" dirty="0">
                <a:solidFill>
                  <a:srgbClr val="FF0066"/>
                </a:solidFill>
              </a:rPr>
              <a:t> yang </a:t>
            </a:r>
            <a:r>
              <a:rPr lang="en-US" sz="1600" b="1" dirty="0" err="1">
                <a:solidFill>
                  <a:srgbClr val="FF0066"/>
                </a:solidFill>
              </a:rPr>
              <a:t>baru</a:t>
            </a:r>
            <a:endParaRPr lang="en-US" sz="1600" b="1" dirty="0">
              <a:solidFill>
                <a:srgbClr val="FF0066"/>
              </a:solidFill>
            </a:endParaRP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Kompetisi</a:t>
            </a:r>
            <a:r>
              <a:rPr lang="en-US" sz="1600" b="1" dirty="0">
                <a:solidFill>
                  <a:srgbClr val="FF0066"/>
                </a:solidFill>
              </a:rPr>
              <a:t> : </a:t>
            </a:r>
          </a:p>
          <a:p>
            <a:pPr marL="0" indent="0">
              <a:lnSpc>
                <a:spcPct val="120000"/>
              </a:lnSpc>
              <a:buNone/>
            </a:pPr>
            <a:r>
              <a:rPr lang="en-US" sz="1600" b="1" dirty="0" err="1">
                <a:solidFill>
                  <a:srgbClr val="FF0066"/>
                </a:solidFill>
              </a:rPr>
              <a:t>Bagaimana</a:t>
            </a:r>
            <a:r>
              <a:rPr lang="en-US" sz="1600" b="1" dirty="0">
                <a:solidFill>
                  <a:srgbClr val="FF0066"/>
                </a:solidFill>
              </a:rPr>
              <a:t> </a:t>
            </a:r>
            <a:r>
              <a:rPr lang="en-US" sz="1600" b="1" dirty="0" err="1">
                <a:solidFill>
                  <a:srgbClr val="FF0066"/>
                </a:solidFill>
              </a:rPr>
              <a:t>Kompetitor</a:t>
            </a:r>
            <a:r>
              <a:rPr lang="en-US" sz="1600" b="1" dirty="0">
                <a:solidFill>
                  <a:srgbClr val="FF0066"/>
                </a:solidFill>
              </a:rPr>
              <a:t> </a:t>
            </a:r>
            <a:r>
              <a:rPr lang="en-US" sz="1600" b="1" dirty="0" err="1">
                <a:solidFill>
                  <a:srgbClr val="FF0066"/>
                </a:solidFill>
              </a:rPr>
              <a:t>saat</a:t>
            </a:r>
            <a:r>
              <a:rPr lang="en-US" sz="1600" b="1" dirty="0">
                <a:solidFill>
                  <a:srgbClr val="FF0066"/>
                </a:solidFill>
              </a:rPr>
              <a:t> </a:t>
            </a:r>
            <a:r>
              <a:rPr lang="en-US" sz="1600" b="1" dirty="0" err="1">
                <a:solidFill>
                  <a:srgbClr val="FF0066"/>
                </a:solidFill>
              </a:rPr>
              <a:t>ini</a:t>
            </a:r>
            <a:r>
              <a:rPr lang="en-US" sz="1600" b="1" dirty="0">
                <a:solidFill>
                  <a:srgbClr val="FF0066"/>
                </a:solidFill>
              </a:rPr>
              <a:t>? </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Pasar</a:t>
            </a:r>
            <a:r>
              <a:rPr lang="en-US" sz="1600" b="1" dirty="0">
                <a:solidFill>
                  <a:srgbClr val="FF0066"/>
                </a:solidFill>
              </a:rPr>
              <a:t> : </a:t>
            </a:r>
          </a:p>
          <a:p>
            <a:pPr marL="0" indent="0">
              <a:lnSpc>
                <a:spcPct val="120000"/>
              </a:lnSpc>
              <a:buNone/>
            </a:pPr>
            <a:r>
              <a:rPr lang="en-US" sz="1600" b="1" dirty="0" err="1">
                <a:solidFill>
                  <a:srgbClr val="FF0066"/>
                </a:solidFill>
              </a:rPr>
              <a:t>Bagaimana</a:t>
            </a:r>
            <a:r>
              <a:rPr lang="en-US" sz="1600" b="1" dirty="0">
                <a:solidFill>
                  <a:srgbClr val="FF0066"/>
                </a:solidFill>
              </a:rPr>
              <a:t> </a:t>
            </a:r>
            <a:r>
              <a:rPr lang="en-US" sz="1600" b="1" dirty="0" err="1">
                <a:solidFill>
                  <a:srgbClr val="FF0066"/>
                </a:solidFill>
              </a:rPr>
              <a:t>kondisi</a:t>
            </a:r>
            <a:r>
              <a:rPr lang="en-US" sz="1600" b="1" dirty="0">
                <a:solidFill>
                  <a:srgbClr val="FF0066"/>
                </a:solidFill>
              </a:rPr>
              <a:t> </a:t>
            </a:r>
            <a:r>
              <a:rPr lang="en-US" sz="1600" b="1" dirty="0" err="1">
                <a:solidFill>
                  <a:srgbClr val="FF0066"/>
                </a:solidFill>
              </a:rPr>
              <a:t>pasar</a:t>
            </a:r>
            <a:r>
              <a:rPr lang="en-US" sz="1600" b="1" dirty="0">
                <a:solidFill>
                  <a:srgbClr val="FF0066"/>
                </a:solidFill>
              </a:rPr>
              <a:t> </a:t>
            </a:r>
            <a:r>
              <a:rPr lang="en-US" sz="1600" b="1" dirty="0" err="1">
                <a:solidFill>
                  <a:srgbClr val="FF0066"/>
                </a:solidFill>
              </a:rPr>
              <a:t>saat</a:t>
            </a:r>
            <a:r>
              <a:rPr lang="en-US" sz="1600" b="1" dirty="0">
                <a:solidFill>
                  <a:srgbClr val="FF0066"/>
                </a:solidFill>
              </a:rPr>
              <a:t> </a:t>
            </a:r>
            <a:r>
              <a:rPr lang="en-US" sz="1600" b="1" dirty="0" err="1">
                <a:solidFill>
                  <a:srgbClr val="FF0066"/>
                </a:solidFill>
              </a:rPr>
              <a:t>ini</a:t>
            </a:r>
            <a:r>
              <a:rPr lang="en-US" sz="1600" b="1" dirty="0">
                <a:solidFill>
                  <a:srgbClr val="FF0066"/>
                </a:solidFill>
              </a:rPr>
              <a:t>? </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Budaya</a:t>
            </a:r>
            <a:r>
              <a:rPr lang="en-US" sz="1600" b="1" dirty="0">
                <a:solidFill>
                  <a:srgbClr val="FF0066"/>
                </a:solidFill>
              </a:rPr>
              <a:t> : </a:t>
            </a:r>
          </a:p>
          <a:p>
            <a:pPr marL="0" indent="0">
              <a:lnSpc>
                <a:spcPct val="120000"/>
              </a:lnSpc>
              <a:buNone/>
            </a:pPr>
            <a:r>
              <a:rPr lang="en-US" sz="1600" b="1" dirty="0" err="1">
                <a:solidFill>
                  <a:srgbClr val="FF0066"/>
                </a:solidFill>
              </a:rPr>
              <a:t>Migrasi</a:t>
            </a:r>
            <a:r>
              <a:rPr lang="en-US" sz="1600" b="1" dirty="0">
                <a:solidFill>
                  <a:srgbClr val="FF0066"/>
                </a:solidFill>
              </a:rPr>
              <a:t>, </a:t>
            </a:r>
            <a:r>
              <a:rPr lang="en-US" sz="1600" b="1" dirty="0" err="1">
                <a:solidFill>
                  <a:srgbClr val="FF0066"/>
                </a:solidFill>
              </a:rPr>
              <a:t>Keragaman</a:t>
            </a:r>
            <a:r>
              <a:rPr lang="en-US" sz="1600" b="1" dirty="0">
                <a:solidFill>
                  <a:srgbClr val="FF0066"/>
                </a:solidFill>
              </a:rPr>
              <a:t>?</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Sosial</a:t>
            </a:r>
            <a:r>
              <a:rPr lang="en-US" sz="1600" b="1" dirty="0">
                <a:solidFill>
                  <a:srgbClr val="FF0066"/>
                </a:solidFill>
              </a:rPr>
              <a:t> : </a:t>
            </a:r>
          </a:p>
          <a:p>
            <a:pPr marL="0" indent="0">
              <a:lnSpc>
                <a:spcPct val="120000"/>
              </a:lnSpc>
              <a:buNone/>
            </a:pPr>
            <a:r>
              <a:rPr lang="en-US" sz="1600" b="1" dirty="0" err="1">
                <a:solidFill>
                  <a:srgbClr val="FF0066"/>
                </a:solidFill>
              </a:rPr>
              <a:t>Standar</a:t>
            </a:r>
            <a:r>
              <a:rPr lang="en-US" sz="1600" b="1" dirty="0">
                <a:solidFill>
                  <a:srgbClr val="FF0066"/>
                </a:solidFill>
              </a:rPr>
              <a:t> </a:t>
            </a:r>
            <a:r>
              <a:rPr lang="en-US" sz="1600" b="1" dirty="0" err="1">
                <a:solidFill>
                  <a:srgbClr val="FF0066"/>
                </a:solidFill>
              </a:rPr>
              <a:t>usia</a:t>
            </a:r>
            <a:r>
              <a:rPr lang="en-US" sz="1600" b="1" dirty="0">
                <a:solidFill>
                  <a:srgbClr val="FF0066"/>
                </a:solidFill>
              </a:rPr>
              <a:t> </a:t>
            </a:r>
            <a:r>
              <a:rPr lang="en-US" sz="1600" b="1" dirty="0" err="1">
                <a:solidFill>
                  <a:srgbClr val="FF0066"/>
                </a:solidFill>
              </a:rPr>
              <a:t>pensiun</a:t>
            </a:r>
            <a:endParaRPr lang="en-US" sz="1600" b="1" dirty="0">
              <a:solidFill>
                <a:srgbClr val="FF0066"/>
              </a:solidFill>
            </a:endParaRP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Lingkungan</a:t>
            </a:r>
            <a:r>
              <a:rPr lang="en-US" sz="1600" b="1" dirty="0">
                <a:solidFill>
                  <a:srgbClr val="FF0066"/>
                </a:solidFill>
              </a:rPr>
              <a:t> </a:t>
            </a:r>
            <a:r>
              <a:rPr lang="en-US" sz="1600" b="1" dirty="0" err="1">
                <a:solidFill>
                  <a:srgbClr val="FF0066"/>
                </a:solidFill>
              </a:rPr>
              <a:t>Ekonomi</a:t>
            </a:r>
            <a:r>
              <a:rPr lang="en-US" sz="1600" b="1" dirty="0">
                <a:solidFill>
                  <a:srgbClr val="FF0066"/>
                </a:solidFill>
              </a:rPr>
              <a:t> </a:t>
            </a:r>
            <a:r>
              <a:rPr lang="en-US" sz="1600" b="1" dirty="0" err="1">
                <a:solidFill>
                  <a:srgbClr val="FF0066"/>
                </a:solidFill>
              </a:rPr>
              <a:t>baik</a:t>
            </a:r>
            <a:r>
              <a:rPr lang="en-US" sz="1600" b="1" dirty="0">
                <a:solidFill>
                  <a:srgbClr val="FF0066"/>
                </a:solidFill>
              </a:rPr>
              <a:t> </a:t>
            </a:r>
            <a:r>
              <a:rPr lang="en-US" sz="1600" b="1" dirty="0" err="1">
                <a:solidFill>
                  <a:srgbClr val="FF0066"/>
                </a:solidFill>
              </a:rPr>
              <a:t>internasional</a:t>
            </a:r>
            <a:r>
              <a:rPr lang="en-US" sz="1600" b="1" dirty="0">
                <a:solidFill>
                  <a:srgbClr val="FF0066"/>
                </a:solidFill>
              </a:rPr>
              <a:t>, </a:t>
            </a:r>
            <a:r>
              <a:rPr lang="en-US" sz="1600" b="1" dirty="0" err="1">
                <a:solidFill>
                  <a:srgbClr val="FF0066"/>
                </a:solidFill>
              </a:rPr>
              <a:t>nasional</a:t>
            </a:r>
            <a:r>
              <a:rPr lang="en-US" sz="1600" b="1" dirty="0">
                <a:solidFill>
                  <a:srgbClr val="FF0066"/>
                </a:solidFill>
              </a:rPr>
              <a:t>, regional or </a:t>
            </a:r>
            <a:r>
              <a:rPr lang="en-US" sz="1600" b="1" dirty="0" err="1">
                <a:solidFill>
                  <a:srgbClr val="FF0066"/>
                </a:solidFill>
              </a:rPr>
              <a:t>lokal</a:t>
            </a:r>
            <a:r>
              <a:rPr lang="en-US" sz="1600" b="1" dirty="0">
                <a:solidFill>
                  <a:srgbClr val="FF0066"/>
                </a:solidFill>
              </a:rPr>
              <a:t> : </a:t>
            </a:r>
            <a:r>
              <a:rPr lang="en-US" sz="1600" b="1" dirty="0" err="1">
                <a:solidFill>
                  <a:srgbClr val="FF0066"/>
                </a:solidFill>
              </a:rPr>
              <a:t>Situasi</a:t>
            </a:r>
            <a:r>
              <a:rPr lang="en-US" sz="1600" b="1" dirty="0">
                <a:solidFill>
                  <a:srgbClr val="FF0066"/>
                </a:solidFill>
              </a:rPr>
              <a:t> </a:t>
            </a:r>
            <a:r>
              <a:rPr lang="en-US" sz="1600" b="1" dirty="0" err="1">
                <a:solidFill>
                  <a:srgbClr val="FF0066"/>
                </a:solidFill>
              </a:rPr>
              <a:t>politik</a:t>
            </a:r>
            <a:r>
              <a:rPr lang="en-US" sz="1600" b="1" dirty="0">
                <a:solidFill>
                  <a:srgbClr val="FF0066"/>
                </a:solidFill>
              </a:rPr>
              <a:t>, </a:t>
            </a:r>
            <a:r>
              <a:rPr lang="en-US" sz="1600" b="1" dirty="0" err="1">
                <a:solidFill>
                  <a:srgbClr val="FF0066"/>
                </a:solidFill>
              </a:rPr>
              <a:t>perubahan</a:t>
            </a:r>
            <a:r>
              <a:rPr lang="en-US" sz="1600" b="1" dirty="0">
                <a:solidFill>
                  <a:srgbClr val="FF0066"/>
                </a:solidFill>
              </a:rPr>
              <a:t> </a:t>
            </a:r>
            <a:r>
              <a:rPr lang="en-US" sz="1600" b="1" dirty="0" err="1">
                <a:solidFill>
                  <a:srgbClr val="FF0066"/>
                </a:solidFill>
              </a:rPr>
              <a:t>pemerintah</a:t>
            </a:r>
            <a:r>
              <a:rPr lang="en-US" sz="1600" b="1" dirty="0">
                <a:solidFill>
                  <a:srgbClr val="FF0066"/>
                </a:solidFill>
              </a:rPr>
              <a:t>, </a:t>
            </a:r>
            <a:r>
              <a:rPr lang="en-US" sz="1600" b="1" dirty="0" err="1">
                <a:solidFill>
                  <a:srgbClr val="FF0066"/>
                </a:solidFill>
              </a:rPr>
              <a:t>pertumbuhan</a:t>
            </a:r>
            <a:r>
              <a:rPr lang="en-US" sz="1600" b="1" dirty="0">
                <a:solidFill>
                  <a:srgbClr val="FF0066"/>
                </a:solidFill>
              </a:rPr>
              <a:t> </a:t>
            </a:r>
            <a:r>
              <a:rPr lang="en-US" sz="1600" b="1" dirty="0" err="1">
                <a:solidFill>
                  <a:srgbClr val="FF0066"/>
                </a:solidFill>
              </a:rPr>
              <a:t>ekonomi</a:t>
            </a:r>
            <a:endParaRPr lang="en-US" sz="1600" b="1" dirty="0">
              <a:solidFill>
                <a:srgbClr val="FF0066"/>
              </a:solidFill>
            </a:endParaRPr>
          </a:p>
          <a:p>
            <a:pPr>
              <a:buFont typeface="Wingdings" panose="05000000000000000000" pitchFamily="2" charset="2"/>
              <a:buChar char="ü"/>
            </a:pPr>
            <a:endParaRPr lang="en-US" sz="1600" b="1" dirty="0">
              <a:solidFill>
                <a:srgbClr val="FF0066"/>
              </a:solidFill>
            </a:endParaRPr>
          </a:p>
        </p:txBody>
      </p:sp>
      <p:pic>
        <p:nvPicPr>
          <p:cNvPr id="6" name="Picture 5"/>
          <p:cNvPicPr>
            <a:picLocks noChangeAspect="1"/>
          </p:cNvPicPr>
          <p:nvPr/>
        </p:nvPicPr>
        <p:blipFill>
          <a:blip r:embed="rId2"/>
          <a:stretch>
            <a:fillRect/>
          </a:stretch>
        </p:blipFill>
        <p:spPr>
          <a:xfrm>
            <a:off x="173055" y="1806839"/>
            <a:ext cx="2883654" cy="4297619"/>
          </a:xfrm>
          <a:prstGeom prst="rect">
            <a:avLst/>
          </a:prstGeom>
        </p:spPr>
      </p:pic>
      <p:sp>
        <p:nvSpPr>
          <p:cNvPr id="7" name="Rectangle: Rounded Corners 6"/>
          <p:cNvSpPr/>
          <p:nvPr/>
        </p:nvSpPr>
        <p:spPr>
          <a:xfrm>
            <a:off x="442918" y="4292798"/>
            <a:ext cx="2494247" cy="1716116"/>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5A88A0F9-B0FF-4B4E-8C79-B71E14612679}"/>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8" name="Slide Number Placeholder 7">
            <a:extLst>
              <a:ext uri="{FF2B5EF4-FFF2-40B4-BE49-F238E27FC236}">
                <a16:creationId xmlns:a16="http://schemas.microsoft.com/office/drawing/2014/main" id="{49914063-1B03-4AB2-88AF-A25BF542EA7B}"/>
              </a:ext>
            </a:extLst>
          </p:cNvPr>
          <p:cNvSpPr>
            <a:spLocks noGrp="1"/>
          </p:cNvSpPr>
          <p:nvPr>
            <p:ph type="sldNum" sz="quarter" idx="12"/>
          </p:nvPr>
        </p:nvSpPr>
        <p:spPr/>
        <p:txBody>
          <a:bodyPr/>
          <a:lstStyle/>
          <a:p>
            <a:fld id="{98FF0BF6-974F-4A38-B2C3-FBDB8BA2FD87}" type="slidenum">
              <a:rPr lang="en-US" smtClean="0"/>
              <a:pPr/>
              <a:t>21</a:t>
            </a:fld>
            <a:endParaRPr lang="en-US"/>
          </a:p>
        </p:txBody>
      </p:sp>
      <p:sp>
        <p:nvSpPr>
          <p:cNvPr id="9" name="Title 1">
            <a:extLst>
              <a:ext uri="{FF2B5EF4-FFF2-40B4-BE49-F238E27FC236}">
                <a16:creationId xmlns:a16="http://schemas.microsoft.com/office/drawing/2014/main" id="{4CE22CB7-9BF8-41EC-9405-1586D3B7EAAC}"/>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0748135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96614" y="273711"/>
            <a:ext cx="8856984" cy="6027186"/>
            <a:chOff x="488504" y="260648"/>
            <a:chExt cx="8856984" cy="6027186"/>
          </a:xfrm>
        </p:grpSpPr>
        <p:pic>
          <p:nvPicPr>
            <p:cNvPr id="16" name="Picture 2" descr="Image result for stakeholders"/>
            <p:cNvPicPr>
              <a:picLocks noChangeAspect="1" noChangeArrowheads="1"/>
            </p:cNvPicPr>
            <p:nvPr/>
          </p:nvPicPr>
          <p:blipFill>
            <a:blip r:embed="rId2" cstate="print"/>
            <a:srcRect/>
            <a:stretch>
              <a:fillRect/>
            </a:stretch>
          </p:blipFill>
          <p:spPr bwMode="auto">
            <a:xfrm>
              <a:off x="1095348" y="1276448"/>
              <a:ext cx="7272808" cy="4724320"/>
            </a:xfrm>
            <a:prstGeom prst="rect">
              <a:avLst/>
            </a:prstGeom>
            <a:noFill/>
          </p:spPr>
        </p:pic>
        <p:sp>
          <p:nvSpPr>
            <p:cNvPr id="17" name="TextBox 16"/>
            <p:cNvSpPr txBox="1"/>
            <p:nvPr/>
          </p:nvSpPr>
          <p:spPr>
            <a:xfrm>
              <a:off x="6177136" y="5373216"/>
              <a:ext cx="3168352" cy="830997"/>
            </a:xfrm>
            <a:prstGeom prst="rect">
              <a:avLst/>
            </a:prstGeom>
            <a:solidFill>
              <a:schemeClr val="bg1"/>
            </a:solidFill>
          </p:spPr>
          <p:txBody>
            <a:bodyPr wrap="square" rtlCol="0">
              <a:spAutoFit/>
            </a:bodyPr>
            <a:lstStyle/>
            <a:p>
              <a:pPr algn="ctr"/>
              <a:r>
                <a:rPr lang="en-US" sz="1600" dirty="0" err="1"/>
                <a:t>Tidak</a:t>
              </a:r>
              <a:r>
                <a:rPr lang="en-US" sz="1600" dirty="0"/>
                <a:t> </a:t>
              </a:r>
              <a:r>
                <a:rPr lang="en-US" sz="1600" dirty="0" err="1"/>
                <a:t>rasis</a:t>
              </a:r>
              <a:r>
                <a:rPr lang="en-US" sz="1600" dirty="0"/>
                <a:t> </a:t>
              </a:r>
              <a:r>
                <a:rPr lang="en-US" sz="1600" dirty="0" err="1"/>
                <a:t>dan</a:t>
              </a:r>
              <a:r>
                <a:rPr lang="en-US" sz="1600" dirty="0"/>
                <a:t> </a:t>
              </a:r>
              <a:r>
                <a:rPr lang="en-US" sz="1600" dirty="0" err="1"/>
                <a:t>diskriminasi</a:t>
              </a:r>
              <a:r>
                <a:rPr lang="en-US" sz="1600" dirty="0"/>
                <a:t>, </a:t>
              </a:r>
              <a:r>
                <a:rPr lang="en-US" sz="1600" dirty="0" err="1"/>
                <a:t>peluang</a:t>
              </a:r>
              <a:r>
                <a:rPr lang="en-US" sz="1600" dirty="0"/>
                <a:t> yang </a:t>
              </a:r>
              <a:r>
                <a:rPr lang="en-US" sz="1600" dirty="0" err="1"/>
                <a:t>sama</a:t>
              </a:r>
              <a:r>
                <a:rPr lang="en-US" sz="1600" dirty="0"/>
                <a:t>, </a:t>
              </a:r>
              <a:r>
                <a:rPr lang="en-US" sz="1600" dirty="0" err="1"/>
                <a:t>mematuhi</a:t>
              </a:r>
              <a:r>
                <a:rPr lang="en-US" sz="1600" dirty="0"/>
                <a:t> </a:t>
              </a:r>
              <a:r>
                <a:rPr lang="en-US" sz="1600" dirty="0" err="1"/>
                <a:t>undang-undang</a:t>
              </a:r>
              <a:r>
                <a:rPr lang="en-US" sz="1600" dirty="0"/>
                <a:t> </a:t>
              </a:r>
              <a:r>
                <a:rPr lang="en-US" sz="1600" dirty="0" err="1"/>
                <a:t>tenaga</a:t>
              </a:r>
              <a:r>
                <a:rPr lang="en-US" sz="1600" dirty="0"/>
                <a:t> </a:t>
              </a:r>
              <a:r>
                <a:rPr lang="en-US" sz="1600" dirty="0" err="1"/>
                <a:t>kerja</a:t>
              </a:r>
              <a:endParaRPr lang="en-US" sz="1600" dirty="0"/>
            </a:p>
          </p:txBody>
        </p:sp>
        <p:sp>
          <p:nvSpPr>
            <p:cNvPr id="18" name="Rectangle 17"/>
            <p:cNvSpPr/>
            <p:nvPr/>
          </p:nvSpPr>
          <p:spPr>
            <a:xfrm>
              <a:off x="488504" y="5445224"/>
              <a:ext cx="3008784" cy="830997"/>
            </a:xfrm>
            <a:prstGeom prst="rect">
              <a:avLst/>
            </a:prstGeom>
          </p:spPr>
          <p:txBody>
            <a:bodyPr wrap="square">
              <a:spAutoFit/>
            </a:bodyPr>
            <a:lstStyle/>
            <a:p>
              <a:pPr algn="ctr"/>
              <a:r>
                <a:rPr lang="en-US" sz="1600" dirty="0" err="1"/>
                <a:t>Keterlibatan</a:t>
              </a:r>
              <a:r>
                <a:rPr lang="en-US" sz="1600" dirty="0"/>
                <a:t> </a:t>
              </a:r>
              <a:r>
                <a:rPr lang="en-US" sz="1600" dirty="0" err="1"/>
                <a:t>dan</a:t>
              </a:r>
              <a:r>
                <a:rPr lang="en-US" sz="1600" dirty="0"/>
                <a:t> </a:t>
              </a:r>
              <a:r>
                <a:rPr lang="en-US" sz="1600" dirty="0" err="1"/>
                <a:t>kontribusi</a:t>
              </a:r>
              <a:r>
                <a:rPr lang="en-US" sz="1600" dirty="0"/>
                <a:t> </a:t>
              </a:r>
              <a:r>
                <a:rPr lang="en-US" sz="1600" dirty="0" err="1"/>
                <a:t>perusahaan</a:t>
              </a:r>
              <a:r>
                <a:rPr lang="en-US" sz="1600" dirty="0"/>
                <a:t> </a:t>
              </a:r>
              <a:r>
                <a:rPr lang="en-US" sz="1600" dirty="0" err="1"/>
                <a:t>kepada</a:t>
              </a:r>
              <a:r>
                <a:rPr lang="en-US" sz="1600" dirty="0"/>
                <a:t> </a:t>
              </a:r>
              <a:r>
                <a:rPr lang="en-US" sz="1600" dirty="0" err="1"/>
                <a:t>masyarakat</a:t>
              </a:r>
              <a:r>
                <a:rPr lang="en-US" sz="1600" dirty="0"/>
                <a:t>, </a:t>
              </a:r>
              <a:r>
                <a:rPr lang="en-US" sz="1600" dirty="0" err="1"/>
                <a:t>tidak</a:t>
              </a:r>
              <a:r>
                <a:rPr lang="en-US" sz="1600" dirty="0"/>
                <a:t> </a:t>
              </a:r>
              <a:r>
                <a:rPr lang="en-US" sz="1600" dirty="0" err="1"/>
                <a:t>mencemari</a:t>
              </a:r>
              <a:r>
                <a:rPr lang="en-US" sz="1600" dirty="0"/>
                <a:t>  </a:t>
              </a:r>
              <a:r>
                <a:rPr lang="en-US" sz="1600" dirty="0" err="1"/>
                <a:t>lingkungan</a:t>
              </a:r>
              <a:endParaRPr lang="en-US" sz="1600" dirty="0"/>
            </a:p>
          </p:txBody>
        </p:sp>
        <p:sp>
          <p:nvSpPr>
            <p:cNvPr id="19" name="Rectangle 18"/>
            <p:cNvSpPr/>
            <p:nvPr/>
          </p:nvSpPr>
          <p:spPr>
            <a:xfrm>
              <a:off x="704528" y="980728"/>
              <a:ext cx="3816424" cy="584775"/>
            </a:xfrm>
            <a:prstGeom prst="rect">
              <a:avLst/>
            </a:prstGeom>
            <a:solidFill>
              <a:schemeClr val="bg1"/>
            </a:solidFill>
          </p:spPr>
          <p:txBody>
            <a:bodyPr wrap="square">
              <a:spAutoFit/>
            </a:bodyPr>
            <a:lstStyle/>
            <a:p>
              <a:pPr algn="ctr"/>
              <a:r>
                <a:rPr lang="en-US" sz="1600" dirty="0" err="1"/>
                <a:t>Sumbangsih</a:t>
              </a:r>
              <a:r>
                <a:rPr lang="en-US" sz="1600" dirty="0"/>
                <a:t> </a:t>
              </a:r>
              <a:r>
                <a:rPr lang="en-US" sz="1600" dirty="0" err="1"/>
                <a:t>kepada</a:t>
              </a:r>
              <a:r>
                <a:rPr lang="en-US" sz="1600" dirty="0"/>
                <a:t> </a:t>
              </a:r>
              <a:r>
                <a:rPr lang="en-US" sz="1600" dirty="0" err="1"/>
                <a:t>pemerintah</a:t>
              </a:r>
              <a:r>
                <a:rPr lang="en-US" sz="1600" dirty="0"/>
                <a:t> </a:t>
              </a:r>
              <a:r>
                <a:rPr lang="en-US" sz="1600" dirty="0" err="1"/>
                <a:t>dan</a:t>
              </a:r>
              <a:r>
                <a:rPr lang="en-US" sz="1600" dirty="0"/>
                <a:t> </a:t>
              </a:r>
              <a:r>
                <a:rPr lang="en-US" sz="1600" dirty="0" err="1"/>
                <a:t>masyarakat</a:t>
              </a:r>
              <a:r>
                <a:rPr lang="en-US" sz="1600" dirty="0"/>
                <a:t>, </a:t>
              </a:r>
              <a:r>
                <a:rPr lang="en-US" sz="1600" dirty="0" err="1"/>
                <a:t>menjaga</a:t>
              </a:r>
              <a:r>
                <a:rPr lang="en-US" sz="1600" dirty="0"/>
                <a:t> </a:t>
              </a:r>
              <a:r>
                <a:rPr lang="en-US" sz="1600" dirty="0" err="1"/>
                <a:t>lingkungan</a:t>
              </a:r>
              <a:endParaRPr lang="en-US" sz="1600" dirty="0"/>
            </a:p>
          </p:txBody>
        </p:sp>
        <p:sp>
          <p:nvSpPr>
            <p:cNvPr id="20" name="Rectangle 19"/>
            <p:cNvSpPr/>
            <p:nvPr/>
          </p:nvSpPr>
          <p:spPr>
            <a:xfrm>
              <a:off x="6894881" y="1517603"/>
              <a:ext cx="1739672" cy="584775"/>
            </a:xfrm>
            <a:prstGeom prst="rect">
              <a:avLst/>
            </a:prstGeom>
          </p:spPr>
          <p:txBody>
            <a:bodyPr wrap="square">
              <a:spAutoFit/>
            </a:bodyPr>
            <a:lstStyle/>
            <a:p>
              <a:pPr algn="ctr"/>
              <a:r>
                <a:rPr lang="en-US" sz="1600" dirty="0" err="1"/>
                <a:t>Kerjasama</a:t>
              </a:r>
              <a:r>
                <a:rPr lang="en-US" sz="1600" dirty="0"/>
                <a:t> </a:t>
              </a:r>
              <a:r>
                <a:rPr lang="en-US" sz="1600" dirty="0" err="1"/>
                <a:t>Saling</a:t>
              </a:r>
              <a:r>
                <a:rPr lang="en-US" sz="1600" dirty="0"/>
                <a:t> </a:t>
              </a:r>
              <a:r>
                <a:rPr lang="en-US" sz="1600" dirty="0" err="1"/>
                <a:t>Menguntungkan</a:t>
              </a:r>
              <a:endParaRPr lang="en-US" sz="1600" dirty="0"/>
            </a:p>
          </p:txBody>
        </p:sp>
        <p:sp>
          <p:nvSpPr>
            <p:cNvPr id="21" name="Rectangle 20"/>
            <p:cNvSpPr/>
            <p:nvPr/>
          </p:nvSpPr>
          <p:spPr>
            <a:xfrm>
              <a:off x="7113240" y="4005064"/>
              <a:ext cx="1797159" cy="338554"/>
            </a:xfrm>
            <a:prstGeom prst="rect">
              <a:avLst/>
            </a:prstGeom>
          </p:spPr>
          <p:txBody>
            <a:bodyPr wrap="none">
              <a:spAutoFit/>
            </a:bodyPr>
            <a:lstStyle/>
            <a:p>
              <a:r>
                <a:rPr lang="en-US" sz="1600" dirty="0"/>
                <a:t>Profit, </a:t>
              </a:r>
              <a:r>
                <a:rPr lang="en-US" sz="1600" dirty="0" err="1"/>
                <a:t>Bisnis</a:t>
              </a:r>
              <a:r>
                <a:rPr lang="en-US" sz="1600" dirty="0"/>
                <a:t> </a:t>
              </a:r>
              <a:r>
                <a:rPr lang="en-US" sz="1600" dirty="0" err="1"/>
                <a:t>Aman</a:t>
              </a:r>
              <a:r>
                <a:rPr lang="en-US" sz="1600" dirty="0"/>
                <a:t> </a:t>
              </a:r>
            </a:p>
          </p:txBody>
        </p:sp>
        <p:sp>
          <p:nvSpPr>
            <p:cNvPr id="22" name="Rectangle 21"/>
            <p:cNvSpPr/>
            <p:nvPr/>
          </p:nvSpPr>
          <p:spPr>
            <a:xfrm>
              <a:off x="3296816" y="5949280"/>
              <a:ext cx="3008784" cy="338554"/>
            </a:xfrm>
            <a:prstGeom prst="rect">
              <a:avLst/>
            </a:prstGeom>
          </p:spPr>
          <p:txBody>
            <a:bodyPr wrap="square">
              <a:spAutoFit/>
            </a:bodyPr>
            <a:lstStyle/>
            <a:p>
              <a:pPr algn="ctr"/>
              <a:r>
                <a:rPr lang="en-US" sz="1600" dirty="0"/>
                <a:t>Exp : Support Customer Business  </a:t>
              </a:r>
            </a:p>
          </p:txBody>
        </p:sp>
        <p:sp>
          <p:nvSpPr>
            <p:cNvPr id="23" name="TextBox 22"/>
            <p:cNvSpPr txBox="1"/>
            <p:nvPr/>
          </p:nvSpPr>
          <p:spPr>
            <a:xfrm>
              <a:off x="893457" y="260648"/>
              <a:ext cx="7949549" cy="461665"/>
            </a:xfrm>
            <a:prstGeom prst="rect">
              <a:avLst/>
            </a:prstGeom>
            <a:noFill/>
          </p:spPr>
          <p:txBody>
            <a:bodyPr wrap="none" rtlCol="0">
              <a:spAutoFit/>
            </a:bodyPr>
            <a:lstStyle/>
            <a:p>
              <a:r>
                <a:rPr lang="en-US" sz="2400" b="1" u="sng" dirty="0"/>
                <a:t>SMML 4.2 </a:t>
              </a:r>
              <a:r>
                <a:rPr lang="en-US" sz="2400" b="1" u="sng" dirty="0" err="1"/>
                <a:t>Pihak-Pihak</a:t>
              </a:r>
              <a:r>
                <a:rPr lang="en-US" sz="2400" b="1" u="sng" dirty="0"/>
                <a:t> Yang </a:t>
              </a:r>
              <a:r>
                <a:rPr lang="en-US" sz="2400" b="1" u="sng" dirty="0" err="1"/>
                <a:t>Berkepentingan</a:t>
              </a:r>
              <a:r>
                <a:rPr lang="en-US" sz="2400" b="1" u="sng" dirty="0"/>
                <a:t> </a:t>
              </a:r>
              <a:r>
                <a:rPr lang="en-US" sz="2400" b="1" u="sng" dirty="0" err="1"/>
                <a:t>dan</a:t>
              </a:r>
              <a:r>
                <a:rPr lang="en-US" sz="2400" b="1" u="sng" dirty="0"/>
                <a:t> </a:t>
              </a:r>
              <a:r>
                <a:rPr lang="en-US" sz="2400" b="1" u="sng" dirty="0" err="1"/>
                <a:t>Harapannya</a:t>
              </a:r>
              <a:endParaRPr lang="en-US" sz="2400" b="1" u="sng" dirty="0"/>
            </a:p>
          </p:txBody>
        </p:sp>
        <p:sp>
          <p:nvSpPr>
            <p:cNvPr id="24" name="Rectangle 23"/>
            <p:cNvSpPr/>
            <p:nvPr/>
          </p:nvSpPr>
          <p:spPr>
            <a:xfrm>
              <a:off x="4376936" y="2492896"/>
              <a:ext cx="108012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022943" y="2682794"/>
              <a:ext cx="1636730" cy="400110"/>
            </a:xfrm>
            <a:prstGeom prst="rect">
              <a:avLst/>
            </a:prstGeom>
            <a:solidFill>
              <a:schemeClr val="bg1"/>
            </a:solidFill>
          </p:spPr>
          <p:txBody>
            <a:bodyPr wrap="none" rtlCol="0">
              <a:spAutoFit/>
            </a:bodyPr>
            <a:lstStyle/>
            <a:p>
              <a:r>
                <a:rPr lang="en-US" sz="2000" dirty="0"/>
                <a:t>PERUSAHAAN</a:t>
              </a:r>
            </a:p>
          </p:txBody>
        </p:sp>
      </p:grpSp>
      <p:sp>
        <p:nvSpPr>
          <p:cNvPr id="26" name="TextBox 25"/>
          <p:cNvSpPr txBox="1"/>
          <p:nvPr/>
        </p:nvSpPr>
        <p:spPr>
          <a:xfrm>
            <a:off x="6008912" y="4336869"/>
            <a:ext cx="1319351" cy="369332"/>
          </a:xfrm>
          <a:prstGeom prst="rect">
            <a:avLst/>
          </a:prstGeom>
          <a:noFill/>
        </p:spPr>
        <p:txBody>
          <a:bodyPr wrap="square" rtlCol="0">
            <a:spAutoFit/>
          </a:bodyPr>
          <a:lstStyle/>
          <a:p>
            <a:r>
              <a:rPr lang="en-US" dirty="0">
                <a:solidFill>
                  <a:srgbClr val="00B0F0"/>
                </a:solidFill>
                <a:latin typeface="Berlin Sans FB" pitchFamily="34" charset="0"/>
              </a:rPr>
              <a:t>Employees</a:t>
            </a:r>
          </a:p>
        </p:txBody>
      </p:sp>
      <p:sp>
        <p:nvSpPr>
          <p:cNvPr id="3" name="Footer Placeholder 2">
            <a:extLst>
              <a:ext uri="{FF2B5EF4-FFF2-40B4-BE49-F238E27FC236}">
                <a16:creationId xmlns:a16="http://schemas.microsoft.com/office/drawing/2014/main" id="{040BC6C2-CF98-4C08-8715-2C49F32E8A0D}"/>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4" name="Slide Number Placeholder 3">
            <a:extLst>
              <a:ext uri="{FF2B5EF4-FFF2-40B4-BE49-F238E27FC236}">
                <a16:creationId xmlns:a16="http://schemas.microsoft.com/office/drawing/2014/main" id="{96DA1561-598E-425C-826F-99409F341727}"/>
              </a:ext>
            </a:extLst>
          </p:cNvPr>
          <p:cNvSpPr>
            <a:spLocks noGrp="1"/>
          </p:cNvSpPr>
          <p:nvPr>
            <p:ph type="sldNum" sz="quarter" idx="12"/>
          </p:nvPr>
        </p:nvSpPr>
        <p:spPr/>
        <p:txBody>
          <a:bodyPr/>
          <a:lstStyle/>
          <a:p>
            <a:fld id="{98FF0BF6-974F-4A38-B2C3-FBDB8BA2FD87}" type="slidenum">
              <a:rPr lang="en-US" smtClean="0"/>
              <a:pPr/>
              <a:t>22</a:t>
            </a:fld>
            <a:endParaRPr lang="en-US"/>
          </a:p>
        </p:txBody>
      </p:sp>
      <p:sp>
        <p:nvSpPr>
          <p:cNvPr id="27" name="Title 1">
            <a:extLst>
              <a:ext uri="{FF2B5EF4-FFF2-40B4-BE49-F238E27FC236}">
                <a16:creationId xmlns:a16="http://schemas.microsoft.com/office/drawing/2014/main" id="{D73773E8-9485-44D3-83E7-33EBCE5302DC}"/>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a:xfrm>
            <a:off x="1118324" y="3506477"/>
            <a:ext cx="7568476" cy="2062976"/>
          </a:xfrm>
        </p:spPr>
        <p:txBody>
          <a:bodyPr>
            <a:normAutofit fontScale="92500"/>
          </a:bodyPr>
          <a:lstStyle/>
          <a:p>
            <a:pPr marL="0" indent="0">
              <a:buNone/>
            </a:pPr>
            <a:r>
              <a:rPr lang="en-US" sz="2954" dirty="0" err="1"/>
              <a:t>Memahami</a:t>
            </a:r>
            <a:r>
              <a:rPr lang="en-US" sz="2954" dirty="0"/>
              <a:t> </a:t>
            </a:r>
            <a:r>
              <a:rPr lang="en-US" sz="2954" dirty="0" err="1"/>
              <a:t>konteks</a:t>
            </a:r>
            <a:r>
              <a:rPr lang="en-US" sz="2954" dirty="0"/>
              <a:t> </a:t>
            </a:r>
            <a:r>
              <a:rPr lang="en-US" sz="2954" dirty="0" err="1"/>
              <a:t>organisasi</a:t>
            </a:r>
            <a:r>
              <a:rPr lang="en-US" sz="2954" dirty="0"/>
              <a:t> </a:t>
            </a:r>
          </a:p>
          <a:p>
            <a:pPr lvl="1"/>
            <a:r>
              <a:rPr lang="en-US" sz="2585" dirty="0" err="1"/>
              <a:t>Mengidentifikasi</a:t>
            </a:r>
            <a:r>
              <a:rPr lang="en-US" sz="2585" dirty="0"/>
              <a:t> </a:t>
            </a:r>
            <a:r>
              <a:rPr lang="en-US" sz="2585" dirty="0" err="1"/>
              <a:t>Isu</a:t>
            </a:r>
            <a:r>
              <a:rPr lang="en-US" sz="2585" dirty="0"/>
              <a:t> SM-MK3L (Internal &amp; </a:t>
            </a:r>
            <a:r>
              <a:rPr lang="en-US" sz="2585" dirty="0" err="1"/>
              <a:t>Eksternal</a:t>
            </a:r>
            <a:r>
              <a:rPr lang="en-US" sz="2585" dirty="0"/>
              <a:t>)</a:t>
            </a:r>
          </a:p>
          <a:p>
            <a:pPr lvl="1"/>
            <a:r>
              <a:rPr lang="en-US" sz="2585" dirty="0" err="1"/>
              <a:t>Menetapkan</a:t>
            </a:r>
            <a:r>
              <a:rPr lang="en-US" sz="2585" dirty="0"/>
              <a:t> </a:t>
            </a:r>
            <a:r>
              <a:rPr lang="en-US" sz="2585" dirty="0" err="1"/>
              <a:t>Pihak</a:t>
            </a:r>
            <a:r>
              <a:rPr lang="en-US" sz="2585" dirty="0"/>
              <a:t> yang </a:t>
            </a:r>
            <a:r>
              <a:rPr lang="en-US" sz="2585" dirty="0" err="1"/>
              <a:t>berkepentingan</a:t>
            </a:r>
            <a:r>
              <a:rPr lang="en-US" sz="2585" dirty="0"/>
              <a:t> </a:t>
            </a:r>
            <a:r>
              <a:rPr lang="en-US" sz="2585" dirty="0" err="1"/>
              <a:t>serta</a:t>
            </a:r>
            <a:r>
              <a:rPr lang="en-US" sz="2585" dirty="0"/>
              <a:t> </a:t>
            </a:r>
            <a:r>
              <a:rPr lang="en-US" sz="2585" dirty="0" err="1"/>
              <a:t>kebutuhan</a:t>
            </a:r>
            <a:r>
              <a:rPr lang="en-US" sz="2585" dirty="0"/>
              <a:t> </a:t>
            </a:r>
            <a:r>
              <a:rPr lang="en-US" sz="2585" dirty="0" err="1"/>
              <a:t>dan</a:t>
            </a:r>
            <a:r>
              <a:rPr lang="en-US" sz="2585" dirty="0"/>
              <a:t> </a:t>
            </a:r>
            <a:r>
              <a:rPr lang="en-US" sz="2585" dirty="0" err="1"/>
              <a:t>harapannya</a:t>
            </a:r>
            <a:endParaRPr lang="en-US" sz="2585" dirty="0"/>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23</a:t>
            </a:fld>
            <a:endParaRPr lang="en-US"/>
          </a:p>
        </p:txBody>
      </p:sp>
      <p:pic>
        <p:nvPicPr>
          <p:cNvPr id="79877" name="Picture 2" descr="C:\Users\Agus Wahyudi\Pictures\3D man\3d-man-standing-near-red-watch-14064658.jpg"/>
          <p:cNvPicPr>
            <a:picLocks noChangeAspect="1" noChangeArrowheads="1"/>
          </p:cNvPicPr>
          <p:nvPr/>
        </p:nvPicPr>
        <p:blipFill>
          <a:blip r:embed="rId3" cstate="print"/>
          <a:srcRect/>
          <a:stretch>
            <a:fillRect/>
          </a:stretch>
        </p:blipFill>
        <p:spPr bwMode="auto">
          <a:xfrm>
            <a:off x="7385037" y="5335705"/>
            <a:ext cx="1111248" cy="1111248"/>
          </a:xfrm>
          <a:prstGeom prst="rect">
            <a:avLst/>
          </a:prstGeom>
          <a:noFill/>
          <a:ln w="9525">
            <a:noFill/>
            <a:miter lim="800000"/>
            <a:headEnd/>
            <a:tailEnd/>
          </a:ln>
        </p:spPr>
      </p:pic>
      <p:sp>
        <p:nvSpPr>
          <p:cNvPr id="79878" name="Text Box 8"/>
          <p:cNvSpPr txBox="1">
            <a:spLocks noChangeArrowheads="1"/>
          </p:cNvSpPr>
          <p:nvPr/>
        </p:nvSpPr>
        <p:spPr bwMode="auto">
          <a:xfrm>
            <a:off x="7019406" y="6345090"/>
            <a:ext cx="1885388" cy="376385"/>
          </a:xfrm>
          <a:prstGeom prst="rect">
            <a:avLst/>
          </a:prstGeom>
          <a:noFill/>
          <a:ln w="9525">
            <a:noFill/>
            <a:miter lim="800000"/>
            <a:headEnd/>
            <a:tailEnd/>
          </a:ln>
        </p:spPr>
        <p:txBody>
          <a:bodyPr wrap="none">
            <a:spAutoFit/>
          </a:bodyPr>
          <a:lstStyle/>
          <a:p>
            <a:r>
              <a:rPr lang="id-ID" sz="1846" b="1" u="sng" dirty="0">
                <a:solidFill>
                  <a:srgbClr val="0070C0"/>
                </a:solidFill>
              </a:rPr>
              <a:t>Waktu : </a:t>
            </a:r>
            <a:r>
              <a:rPr lang="en-US" sz="1846" b="1" u="sng" dirty="0">
                <a:solidFill>
                  <a:srgbClr val="0070C0"/>
                </a:solidFill>
              </a:rPr>
              <a:t>30</a:t>
            </a:r>
            <a:r>
              <a:rPr lang="id-ID" sz="1846" b="1" u="sng" dirty="0">
                <a:solidFill>
                  <a:srgbClr val="0070C0"/>
                </a:solidFill>
              </a:rPr>
              <a:t> Menit</a:t>
            </a:r>
            <a:endParaRPr lang="en-US" sz="1846" b="1" u="sng" dirty="0">
              <a:solidFill>
                <a:srgbClr val="0070C0"/>
              </a:solidFill>
            </a:endParaRPr>
          </a:p>
        </p:txBody>
      </p:sp>
      <p:pic>
        <p:nvPicPr>
          <p:cNvPr id="2" name="Picture 1">
            <a:extLst>
              <a:ext uri="{FF2B5EF4-FFF2-40B4-BE49-F238E27FC236}">
                <a16:creationId xmlns:a16="http://schemas.microsoft.com/office/drawing/2014/main" id="{F4EEB6CE-9D5A-422D-9D5D-944717396B98}"/>
              </a:ext>
            </a:extLst>
          </p:cNvPr>
          <p:cNvPicPr>
            <a:picLocks noChangeAspect="1"/>
          </p:cNvPicPr>
          <p:nvPr/>
        </p:nvPicPr>
        <p:blipFill>
          <a:blip r:embed="rId4"/>
          <a:stretch>
            <a:fillRect/>
          </a:stretch>
        </p:blipFill>
        <p:spPr>
          <a:xfrm>
            <a:off x="337719" y="7879"/>
            <a:ext cx="7326351" cy="3105150"/>
          </a:xfrm>
          <a:prstGeom prst="rect">
            <a:avLst/>
          </a:prstGeom>
        </p:spPr>
      </p:pic>
      <p:grpSp>
        <p:nvGrpSpPr>
          <p:cNvPr id="3" name="Group 2">
            <a:extLst>
              <a:ext uri="{FF2B5EF4-FFF2-40B4-BE49-F238E27FC236}">
                <a16:creationId xmlns:a16="http://schemas.microsoft.com/office/drawing/2014/main" id="{968EB7D8-68EB-4EE3-996D-A1824DFEEE95}"/>
              </a:ext>
            </a:extLst>
          </p:cNvPr>
          <p:cNvGrpSpPr/>
          <p:nvPr/>
        </p:nvGrpSpPr>
        <p:grpSpPr>
          <a:xfrm>
            <a:off x="7783551" y="265398"/>
            <a:ext cx="903249" cy="1599686"/>
            <a:chOff x="7783551" y="265398"/>
            <a:chExt cx="903249" cy="1599686"/>
          </a:xfrm>
        </p:grpSpPr>
        <p:sp>
          <p:nvSpPr>
            <p:cNvPr id="7" name="Rectangle: Rounded Corners 6">
              <a:extLst>
                <a:ext uri="{FF2B5EF4-FFF2-40B4-BE49-F238E27FC236}">
                  <a16:creationId xmlns:a16="http://schemas.microsoft.com/office/drawing/2014/main" id="{B11A7951-8607-4B52-B11A-B8F7CE706F79}"/>
                </a:ext>
              </a:extLst>
            </p:cNvPr>
            <p:cNvSpPr/>
            <p:nvPr/>
          </p:nvSpPr>
          <p:spPr>
            <a:xfrm>
              <a:off x="7783551" y="265398"/>
              <a:ext cx="903249" cy="1599686"/>
            </a:xfrm>
            <a:prstGeom prst="roundRect">
              <a:avLst>
                <a:gd name="adj" fmla="val 2037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7B3C33-3EF0-4D9D-8B5D-0BC91C94D212}"/>
                </a:ext>
              </a:extLst>
            </p:cNvPr>
            <p:cNvSpPr txBox="1"/>
            <p:nvPr/>
          </p:nvSpPr>
          <p:spPr>
            <a:xfrm>
              <a:off x="8022513" y="511243"/>
              <a:ext cx="580652"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1</a:t>
              </a:r>
            </a:p>
          </p:txBody>
        </p:sp>
      </p:grpSp>
      <p:sp>
        <p:nvSpPr>
          <p:cNvPr id="9" name="Footer Placeholder 8">
            <a:extLst>
              <a:ext uri="{FF2B5EF4-FFF2-40B4-BE49-F238E27FC236}">
                <a16:creationId xmlns:a16="http://schemas.microsoft.com/office/drawing/2014/main" id="{E444F00C-474D-46FF-873E-4B392BD3D1E2}"/>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264514882"/>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653" name="Picture 5"/>
          <p:cNvPicPr>
            <a:picLocks noChangeAspect="1" noChangeArrowheads="1"/>
          </p:cNvPicPr>
          <p:nvPr/>
        </p:nvPicPr>
        <p:blipFill>
          <a:blip r:embed="rId3"/>
          <a:srcRect/>
          <a:stretch>
            <a:fillRect/>
          </a:stretch>
        </p:blipFill>
        <p:spPr bwMode="auto">
          <a:xfrm>
            <a:off x="3678389" y="1109230"/>
            <a:ext cx="4927351" cy="3204282"/>
          </a:xfrm>
          <a:prstGeom prst="rect">
            <a:avLst/>
          </a:prstGeom>
          <a:noFill/>
          <a:ln w="9525">
            <a:noFill/>
            <a:miter lim="800000"/>
            <a:headEnd/>
            <a:tailEnd/>
          </a:ln>
          <a:effectLst/>
        </p:spPr>
      </p:pic>
      <p:sp>
        <p:nvSpPr>
          <p:cNvPr id="34" name="Rounded Rectangle 33"/>
          <p:cNvSpPr/>
          <p:nvPr/>
        </p:nvSpPr>
        <p:spPr>
          <a:xfrm>
            <a:off x="140676" y="711842"/>
            <a:ext cx="2846264" cy="6005880"/>
          </a:xfrm>
          <a:prstGeom prst="roundRect">
            <a:avLst>
              <a:gd name="adj" fmla="val 863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1" name="Rounded Rectangle 30"/>
          <p:cNvSpPr/>
          <p:nvPr/>
        </p:nvSpPr>
        <p:spPr>
          <a:xfrm>
            <a:off x="3235950" y="645031"/>
            <a:ext cx="5556738" cy="3714932"/>
          </a:xfrm>
          <a:prstGeom prst="roundRect">
            <a:avLst>
              <a:gd name="adj" fmla="val 104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TextBox 8"/>
          <p:cNvSpPr txBox="1"/>
          <p:nvPr/>
        </p:nvSpPr>
        <p:spPr>
          <a:xfrm>
            <a:off x="140675" y="752569"/>
            <a:ext cx="2846264" cy="6001643"/>
          </a:xfrm>
          <a:prstGeom prst="rect">
            <a:avLst/>
          </a:prstGeom>
          <a:noFill/>
          <a:ln>
            <a:noFill/>
          </a:ln>
        </p:spPr>
        <p:txBody>
          <a:bodyPr wrap="square" rtlCol="0">
            <a:spAutoFit/>
          </a:bodyPr>
          <a:lstStyle/>
          <a:p>
            <a:pPr marL="0" lvl="1"/>
            <a:r>
              <a:rPr lang="en-US" sz="1600" u="sng" dirty="0" err="1"/>
              <a:t>Memahami</a:t>
            </a:r>
            <a:r>
              <a:rPr lang="en-US" sz="1600" u="sng" dirty="0"/>
              <a:t> </a:t>
            </a:r>
            <a:r>
              <a:rPr lang="en-US" sz="1600" u="sng" dirty="0" err="1"/>
              <a:t>organisasi</a:t>
            </a:r>
            <a:r>
              <a:rPr lang="en-US" sz="1600" u="sng" dirty="0"/>
              <a:t> </a:t>
            </a:r>
            <a:r>
              <a:rPr lang="en-US" sz="1600" u="sng" dirty="0" err="1"/>
              <a:t>dan</a:t>
            </a:r>
            <a:r>
              <a:rPr lang="en-US" sz="1600" u="sng" dirty="0"/>
              <a:t> </a:t>
            </a:r>
            <a:r>
              <a:rPr lang="en-US" sz="1600" u="sng" dirty="0" err="1"/>
              <a:t>konteksnya</a:t>
            </a:r>
            <a:r>
              <a:rPr lang="en-US" sz="1600" u="sng" dirty="0"/>
              <a:t> (4.1)</a:t>
            </a:r>
          </a:p>
          <a:p>
            <a:pPr marL="260845" lvl="1" indent="-156801"/>
            <a:r>
              <a:rPr lang="en-US" sz="1600" dirty="0" err="1"/>
              <a:t>Organisasi</a:t>
            </a:r>
            <a:r>
              <a:rPr lang="en-US" sz="1600" dirty="0"/>
              <a:t> </a:t>
            </a:r>
            <a:r>
              <a:rPr lang="en-US" sz="1600" dirty="0" err="1"/>
              <a:t>harus</a:t>
            </a:r>
            <a:r>
              <a:rPr lang="en-US" sz="1600" dirty="0"/>
              <a:t> </a:t>
            </a:r>
            <a:r>
              <a:rPr lang="en-US" sz="1600" dirty="0" err="1"/>
              <a:t>Menetapkan</a:t>
            </a:r>
            <a:r>
              <a:rPr lang="en-US" sz="1600" dirty="0"/>
              <a:t> :</a:t>
            </a:r>
          </a:p>
          <a:p>
            <a:pPr marL="260845" lvl="1" indent="-156801"/>
            <a:r>
              <a:rPr lang="en-US" sz="1600" dirty="0"/>
              <a:t>1. </a:t>
            </a:r>
            <a:r>
              <a:rPr lang="en-US" sz="1600" dirty="0" err="1"/>
              <a:t>Isu</a:t>
            </a:r>
            <a:r>
              <a:rPr lang="en-US" sz="1600" dirty="0"/>
              <a:t> Internal: </a:t>
            </a:r>
          </a:p>
          <a:p>
            <a:pPr marL="260845" lvl="1" indent="-156801">
              <a:buFont typeface="Arial" pitchFamily="34" charset="0"/>
              <a:buChar char="•"/>
            </a:pPr>
            <a:r>
              <a:rPr lang="en-US" sz="1600" dirty="0" err="1"/>
              <a:t>Organisasi</a:t>
            </a:r>
            <a:endParaRPr lang="en-US" sz="1600" dirty="0"/>
          </a:p>
          <a:p>
            <a:pPr marL="260845" lvl="1" indent="-156801">
              <a:buFont typeface="Arial" pitchFamily="34" charset="0"/>
              <a:buChar char="•"/>
            </a:pPr>
            <a:r>
              <a:rPr lang="en-US" sz="1600" dirty="0" err="1"/>
              <a:t>Kebijakan</a:t>
            </a:r>
            <a:endParaRPr lang="en-US" sz="1600" dirty="0"/>
          </a:p>
          <a:p>
            <a:pPr marL="260845" lvl="1" indent="-156801">
              <a:buFont typeface="Arial" pitchFamily="34" charset="0"/>
              <a:buChar char="•"/>
            </a:pPr>
            <a:r>
              <a:rPr lang="en-US" sz="1600" dirty="0" err="1"/>
              <a:t>Kemampuan</a:t>
            </a:r>
            <a:endParaRPr lang="en-US" sz="1600" dirty="0"/>
          </a:p>
          <a:p>
            <a:pPr marL="260845" lvl="1" indent="-156801">
              <a:buFont typeface="Arial" pitchFamily="34" charset="0"/>
              <a:buChar char="•"/>
            </a:pPr>
            <a:r>
              <a:rPr lang="en-US" sz="1600" dirty="0" err="1"/>
              <a:t>Budaya</a:t>
            </a:r>
            <a:endParaRPr lang="en-US" sz="1600" dirty="0"/>
          </a:p>
          <a:p>
            <a:pPr marL="260845" lvl="1" indent="-156801">
              <a:buFont typeface="Arial" pitchFamily="34" charset="0"/>
              <a:buChar char="•"/>
            </a:pPr>
            <a:r>
              <a:rPr lang="en-US" sz="1600" dirty="0"/>
              <a:t>Sistem </a:t>
            </a:r>
            <a:r>
              <a:rPr lang="en-US" sz="1600" dirty="0" err="1"/>
              <a:t>informasi</a:t>
            </a:r>
            <a:endParaRPr lang="en-US" sz="1600" dirty="0"/>
          </a:p>
          <a:p>
            <a:pPr marL="260845" lvl="1" indent="-156801">
              <a:buFont typeface="Arial" pitchFamily="34" charset="0"/>
              <a:buChar char="•"/>
            </a:pPr>
            <a:r>
              <a:rPr lang="en-US" sz="1600" dirty="0" err="1"/>
              <a:t>Kondisi</a:t>
            </a:r>
            <a:r>
              <a:rPr lang="en-US" sz="1600" dirty="0"/>
              <a:t> </a:t>
            </a:r>
            <a:r>
              <a:rPr lang="en-US" sz="1600" dirty="0" err="1"/>
              <a:t>pekerjaan</a:t>
            </a:r>
            <a:endParaRPr lang="en-US" sz="1600" dirty="0"/>
          </a:p>
          <a:p>
            <a:pPr marL="260845" lvl="1" indent="-156801">
              <a:buFont typeface="Arial" pitchFamily="34" charset="0"/>
              <a:buChar char="•"/>
            </a:pPr>
            <a:r>
              <a:rPr lang="en-US" sz="1600" dirty="0"/>
              <a:t>Jam </a:t>
            </a:r>
            <a:r>
              <a:rPr lang="en-US" sz="1600" dirty="0" err="1"/>
              <a:t>kerja</a:t>
            </a:r>
            <a:endParaRPr lang="en-US" sz="1600" dirty="0"/>
          </a:p>
          <a:p>
            <a:pPr marL="260845" lvl="1" indent="-156801">
              <a:buFont typeface="Arial" pitchFamily="34" charset="0"/>
              <a:buChar char="•"/>
            </a:pPr>
            <a:r>
              <a:rPr lang="en-US" sz="1600" dirty="0" err="1"/>
              <a:t>Standar</a:t>
            </a:r>
            <a:r>
              <a:rPr lang="en-US" sz="1600" dirty="0"/>
              <a:t> internal</a:t>
            </a:r>
          </a:p>
          <a:p>
            <a:pPr marL="260845" lvl="1" indent="-156801">
              <a:buFont typeface="Arial" pitchFamily="34" charset="0"/>
              <a:buChar char="•"/>
            </a:pPr>
            <a:r>
              <a:rPr lang="en-US" sz="1600" dirty="0" err="1"/>
              <a:t>dll</a:t>
            </a:r>
            <a:endParaRPr lang="en-US" sz="1600" dirty="0"/>
          </a:p>
          <a:p>
            <a:pPr marL="104044" lvl="1"/>
            <a:endParaRPr lang="en-US" sz="1600" dirty="0"/>
          </a:p>
          <a:p>
            <a:pPr marL="260845" lvl="1" indent="-156801"/>
            <a:r>
              <a:rPr lang="en-US" sz="1600" dirty="0"/>
              <a:t>2. </a:t>
            </a:r>
            <a:r>
              <a:rPr lang="en-US" sz="1600" dirty="0" err="1"/>
              <a:t>Isu</a:t>
            </a:r>
            <a:r>
              <a:rPr lang="en-US" sz="1600" dirty="0"/>
              <a:t> </a:t>
            </a:r>
            <a:r>
              <a:rPr lang="en-US" sz="1600" dirty="0" err="1"/>
              <a:t>Eksternal</a:t>
            </a:r>
            <a:r>
              <a:rPr lang="en-US" sz="1600" dirty="0"/>
              <a:t>: </a:t>
            </a:r>
          </a:p>
          <a:p>
            <a:pPr marL="260845" lvl="1" indent="-156801">
              <a:buFont typeface="Arial" pitchFamily="34" charset="0"/>
              <a:buChar char="•"/>
            </a:pPr>
            <a:r>
              <a:rPr lang="en-US" sz="1600" dirty="0" err="1"/>
              <a:t>Budaya</a:t>
            </a:r>
            <a:r>
              <a:rPr lang="en-US" sz="1600" dirty="0"/>
              <a:t>, </a:t>
            </a:r>
            <a:r>
              <a:rPr lang="en-US" sz="1600" dirty="0" err="1"/>
              <a:t>Sosial</a:t>
            </a:r>
            <a:r>
              <a:rPr lang="en-US" sz="1600" dirty="0"/>
              <a:t>, </a:t>
            </a:r>
            <a:r>
              <a:rPr lang="en-US" sz="1600" dirty="0" err="1"/>
              <a:t>Politik</a:t>
            </a:r>
            <a:r>
              <a:rPr lang="en-US" sz="1600" dirty="0"/>
              <a:t>, </a:t>
            </a:r>
            <a:r>
              <a:rPr lang="en-US" sz="1600" dirty="0" err="1"/>
              <a:t>Peraturan</a:t>
            </a:r>
            <a:r>
              <a:rPr lang="en-US" sz="1600" dirty="0"/>
              <a:t>, </a:t>
            </a:r>
            <a:r>
              <a:rPr lang="en-US" sz="1600" dirty="0" err="1"/>
              <a:t>Keuangan</a:t>
            </a:r>
            <a:r>
              <a:rPr lang="en-US" sz="1600" dirty="0"/>
              <a:t>, </a:t>
            </a:r>
            <a:r>
              <a:rPr lang="en-US" sz="1600" dirty="0" err="1"/>
              <a:t>Teknologi</a:t>
            </a:r>
            <a:r>
              <a:rPr lang="en-US" sz="1600" dirty="0"/>
              <a:t>, </a:t>
            </a:r>
            <a:r>
              <a:rPr lang="en-US" sz="1600" dirty="0" err="1"/>
              <a:t>dll</a:t>
            </a:r>
            <a:endParaRPr lang="en-US" sz="1600" dirty="0"/>
          </a:p>
          <a:p>
            <a:pPr marL="260845" lvl="1" indent="-156801">
              <a:buFont typeface="Arial" pitchFamily="34" charset="0"/>
              <a:buChar char="•"/>
            </a:pPr>
            <a:r>
              <a:rPr lang="en-US" sz="1600" dirty="0" err="1"/>
              <a:t>Kompetisi</a:t>
            </a:r>
            <a:endParaRPr lang="en-US" sz="1600" dirty="0"/>
          </a:p>
          <a:p>
            <a:pPr marL="260845" lvl="1" indent="-156801">
              <a:buFont typeface="Arial" pitchFamily="34" charset="0"/>
              <a:buChar char="•"/>
            </a:pPr>
            <a:r>
              <a:rPr lang="en-US" sz="1600" dirty="0" err="1"/>
              <a:t>Kontraktor</a:t>
            </a:r>
            <a:r>
              <a:rPr lang="en-US" sz="1600" dirty="0"/>
              <a:t>, outsourcing </a:t>
            </a:r>
            <a:r>
              <a:rPr lang="en-US" sz="1600" dirty="0" err="1"/>
              <a:t>baru</a:t>
            </a:r>
            <a:r>
              <a:rPr lang="en-US" sz="1600" dirty="0"/>
              <a:t>,</a:t>
            </a:r>
          </a:p>
          <a:p>
            <a:pPr marL="260845" lvl="1" indent="-156801">
              <a:buFont typeface="Arial" pitchFamily="34" charset="0"/>
              <a:buChar char="•"/>
            </a:pPr>
            <a:r>
              <a:rPr lang="en-US" sz="1600" dirty="0" err="1"/>
              <a:t>Kondisi</a:t>
            </a:r>
            <a:r>
              <a:rPr lang="en-US" sz="1600" dirty="0"/>
              <a:t> </a:t>
            </a:r>
            <a:r>
              <a:rPr lang="en-US" sz="1600" dirty="0" err="1"/>
              <a:t>lingkungan</a:t>
            </a:r>
            <a:r>
              <a:rPr lang="en-US" sz="1600" dirty="0"/>
              <a:t> </a:t>
            </a:r>
            <a:r>
              <a:rPr lang="en-US" sz="1600" dirty="0" err="1"/>
              <a:t>sekitar</a:t>
            </a:r>
            <a:endParaRPr lang="en-US" sz="1600" dirty="0"/>
          </a:p>
          <a:p>
            <a:pPr marL="260845" lvl="1" indent="-156801">
              <a:buFont typeface="Arial" pitchFamily="34" charset="0"/>
              <a:buChar char="•"/>
            </a:pPr>
            <a:r>
              <a:rPr lang="en-US" sz="1600" dirty="0" err="1"/>
              <a:t>Dll</a:t>
            </a:r>
            <a:endParaRPr lang="en-US" sz="1600" dirty="0"/>
          </a:p>
          <a:p>
            <a:pPr marL="104044" lvl="1"/>
            <a:endParaRPr lang="en-US" sz="1600" dirty="0"/>
          </a:p>
        </p:txBody>
      </p:sp>
      <p:sp>
        <p:nvSpPr>
          <p:cNvPr id="28" name="Right Arrow 27"/>
          <p:cNvSpPr/>
          <p:nvPr/>
        </p:nvSpPr>
        <p:spPr>
          <a:xfrm>
            <a:off x="2720594" y="5173451"/>
            <a:ext cx="464679"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9" name="TextBox 28"/>
          <p:cNvSpPr txBox="1"/>
          <p:nvPr/>
        </p:nvSpPr>
        <p:spPr>
          <a:xfrm>
            <a:off x="3366724" y="645031"/>
            <a:ext cx="5281465" cy="603883"/>
          </a:xfrm>
          <a:prstGeom prst="rect">
            <a:avLst/>
          </a:prstGeom>
          <a:noFill/>
        </p:spPr>
        <p:txBody>
          <a:bodyPr wrap="square" rtlCol="0">
            <a:spAutoFit/>
          </a:bodyPr>
          <a:lstStyle/>
          <a:p>
            <a:r>
              <a:rPr lang="en-US" sz="1662" u="sng" dirty="0" err="1"/>
              <a:t>Memahami</a:t>
            </a:r>
            <a:r>
              <a:rPr lang="en-US" sz="1662" u="sng" dirty="0"/>
              <a:t> </a:t>
            </a:r>
            <a:r>
              <a:rPr lang="en-US" sz="1662" u="sng" dirty="0" err="1"/>
              <a:t>Kebutuhan</a:t>
            </a:r>
            <a:r>
              <a:rPr lang="en-US" sz="1662" u="sng" dirty="0"/>
              <a:t> </a:t>
            </a:r>
            <a:r>
              <a:rPr lang="en-US" sz="1662" u="sng" dirty="0" err="1"/>
              <a:t>dan</a:t>
            </a:r>
            <a:r>
              <a:rPr lang="en-US" sz="1662" u="sng" dirty="0"/>
              <a:t> </a:t>
            </a:r>
            <a:r>
              <a:rPr lang="en-US" sz="1662" u="sng" dirty="0" err="1"/>
              <a:t>Harapan</a:t>
            </a:r>
            <a:r>
              <a:rPr lang="en-US" sz="1662" u="sng" dirty="0"/>
              <a:t> </a:t>
            </a:r>
            <a:r>
              <a:rPr lang="en-US" sz="1662" u="sng" dirty="0" err="1"/>
              <a:t>dari</a:t>
            </a:r>
            <a:r>
              <a:rPr lang="en-US" sz="1662" u="sng" dirty="0"/>
              <a:t> </a:t>
            </a:r>
            <a:r>
              <a:rPr lang="en-US" sz="1662" u="sng" dirty="0" err="1"/>
              <a:t>Pekerja</a:t>
            </a:r>
            <a:r>
              <a:rPr lang="en-US" sz="1662" u="sng" dirty="0"/>
              <a:t> </a:t>
            </a:r>
            <a:r>
              <a:rPr lang="en-US" sz="1662" u="sng" dirty="0" err="1"/>
              <a:t>dan</a:t>
            </a:r>
            <a:r>
              <a:rPr lang="en-US" sz="1662" u="sng" dirty="0"/>
              <a:t> </a:t>
            </a:r>
            <a:r>
              <a:rPr lang="en-US" sz="1662" u="sng" dirty="0" err="1"/>
              <a:t>Pihak</a:t>
            </a:r>
            <a:r>
              <a:rPr lang="en-US" sz="1662" u="sng" dirty="0"/>
              <a:t> yang </a:t>
            </a:r>
            <a:r>
              <a:rPr lang="en-US" sz="1662" u="sng" dirty="0" err="1"/>
              <a:t>Berkepentingan</a:t>
            </a:r>
            <a:r>
              <a:rPr lang="en-US" sz="1662" u="sng" dirty="0"/>
              <a:t> </a:t>
            </a:r>
            <a:r>
              <a:rPr lang="en-US" sz="1662" u="sng" dirty="0" err="1"/>
              <a:t>lainnya</a:t>
            </a:r>
            <a:r>
              <a:rPr lang="en-US" sz="1662" u="sng" dirty="0"/>
              <a:t> (4.2)</a:t>
            </a:r>
          </a:p>
        </p:txBody>
      </p:sp>
      <p:sp>
        <p:nvSpPr>
          <p:cNvPr id="14" name="Rectangle 13"/>
          <p:cNvSpPr/>
          <p:nvPr/>
        </p:nvSpPr>
        <p:spPr>
          <a:xfrm>
            <a:off x="169116" y="60470"/>
            <a:ext cx="3451586" cy="584775"/>
          </a:xfrm>
          <a:prstGeom prst="rect">
            <a:avLst/>
          </a:prstGeom>
        </p:spPr>
        <p:txBody>
          <a:bodyPr wrap="none">
            <a:spAutoFit/>
          </a:bodyPr>
          <a:lstStyle/>
          <a:p>
            <a:pPr algn="ctr"/>
            <a:r>
              <a:rPr lang="en-US" sz="3200" dirty="0" err="1">
                <a:solidFill>
                  <a:srgbClr val="FF0000"/>
                </a:solidFill>
                <a:latin typeface="Impact" panose="020B0806030902050204" pitchFamily="34" charset="0"/>
              </a:rPr>
              <a:t>Konteks</a:t>
            </a:r>
            <a:r>
              <a:rPr lang="en-US" sz="3200" dirty="0">
                <a:solidFill>
                  <a:srgbClr val="FF0000"/>
                </a:solidFill>
                <a:latin typeface="Impact" panose="020B0806030902050204" pitchFamily="34" charset="0"/>
              </a:rPr>
              <a:t> </a:t>
            </a:r>
            <a:r>
              <a:rPr lang="en-US" sz="3200" dirty="0" err="1">
                <a:solidFill>
                  <a:srgbClr val="FF0000"/>
                </a:solidFill>
                <a:latin typeface="Impact" panose="020B0806030902050204" pitchFamily="34" charset="0"/>
              </a:rPr>
              <a:t>Organisasi</a:t>
            </a:r>
            <a:endParaRPr lang="en-US" sz="3200" dirty="0">
              <a:solidFill>
                <a:srgbClr val="FF0000"/>
              </a:solidFill>
              <a:latin typeface="Impact" panose="020B0806030902050204" pitchFamily="34" charset="0"/>
            </a:endParaRPr>
          </a:p>
        </p:txBody>
      </p:sp>
      <p:sp>
        <p:nvSpPr>
          <p:cNvPr id="4" name="Rectangle 3"/>
          <p:cNvSpPr/>
          <p:nvPr/>
        </p:nvSpPr>
        <p:spPr>
          <a:xfrm>
            <a:off x="3232484" y="5246105"/>
            <a:ext cx="2216838" cy="707886"/>
          </a:xfrm>
          <a:prstGeom prst="rect">
            <a:avLst/>
          </a:prstGeom>
          <a:noFill/>
          <a:ln w="28575">
            <a:solidFill>
              <a:srgbClr val="FF0000"/>
            </a:solidFill>
            <a:prstDash val="dash"/>
          </a:ln>
        </p:spPr>
        <p:txBody>
          <a:bodyPr wrap="square" lIns="91440" tIns="45720" rIns="91440" bIns="45720">
            <a:spAutoFit/>
          </a:bodyPr>
          <a:lstStyle/>
          <a:p>
            <a:pPr algn="ctr"/>
            <a:r>
              <a:rPr lang="en-US" sz="2000" dirty="0" err="1">
                <a:ln w="0"/>
                <a:effectLst>
                  <a:outerShdw blurRad="38100" dist="19050" dir="2700000" algn="tl" rotWithShape="0">
                    <a:schemeClr val="dk1">
                      <a:alpha val="40000"/>
                    </a:schemeClr>
                  </a:outerShdw>
                </a:effectLst>
              </a:rPr>
              <a:t>Risiko</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dan</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Peluang</a:t>
            </a:r>
            <a:r>
              <a:rPr lang="en-US" sz="2000" dirty="0">
                <a:ln w="0"/>
                <a:effectLst>
                  <a:outerShdw blurRad="38100" dist="19050" dir="2700000" algn="tl" rotWithShape="0">
                    <a:schemeClr val="dk1">
                      <a:alpha val="40000"/>
                    </a:schemeClr>
                  </a:outerShdw>
                </a:effectLst>
              </a:rPr>
              <a:t> (6.1.1)</a:t>
            </a:r>
          </a:p>
        </p:txBody>
      </p:sp>
      <p:sp>
        <p:nvSpPr>
          <p:cNvPr id="17" name="Rounded Rectangle 16"/>
          <p:cNvSpPr/>
          <p:nvPr/>
        </p:nvSpPr>
        <p:spPr>
          <a:xfrm>
            <a:off x="5833203" y="4516589"/>
            <a:ext cx="2970483" cy="22011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TextBox 19"/>
          <p:cNvSpPr txBox="1"/>
          <p:nvPr/>
        </p:nvSpPr>
        <p:spPr>
          <a:xfrm>
            <a:off x="5908157" y="4516589"/>
            <a:ext cx="2895529" cy="603883"/>
          </a:xfrm>
          <a:prstGeom prst="rect">
            <a:avLst/>
          </a:prstGeom>
          <a:noFill/>
        </p:spPr>
        <p:txBody>
          <a:bodyPr wrap="square" rtlCol="0">
            <a:spAutoFit/>
          </a:bodyPr>
          <a:lstStyle/>
          <a:p>
            <a:r>
              <a:rPr lang="en-US" sz="1662" u="sng" dirty="0" err="1"/>
              <a:t>Batasan</a:t>
            </a:r>
            <a:r>
              <a:rPr lang="en-US" sz="1662" u="sng" dirty="0"/>
              <a:t> &amp; </a:t>
            </a:r>
            <a:r>
              <a:rPr lang="en-US" sz="1662" u="sng" dirty="0" err="1"/>
              <a:t>Lingkup</a:t>
            </a:r>
            <a:r>
              <a:rPr lang="en-US" sz="1662" u="sng" dirty="0"/>
              <a:t> Sistem </a:t>
            </a:r>
            <a:r>
              <a:rPr lang="en-US" sz="1662" u="sng" dirty="0" err="1"/>
              <a:t>Manajemen</a:t>
            </a:r>
            <a:r>
              <a:rPr lang="en-US" sz="1662" u="sng" dirty="0"/>
              <a:t> K3L (4.3)</a:t>
            </a:r>
          </a:p>
        </p:txBody>
      </p:sp>
      <p:sp>
        <p:nvSpPr>
          <p:cNvPr id="21" name="TextBox 20"/>
          <p:cNvSpPr txBox="1"/>
          <p:nvPr/>
        </p:nvSpPr>
        <p:spPr>
          <a:xfrm>
            <a:off x="5801925" y="5061720"/>
            <a:ext cx="2846264" cy="1569660"/>
          </a:xfrm>
          <a:prstGeom prst="rect">
            <a:avLst/>
          </a:prstGeom>
          <a:noFill/>
          <a:ln>
            <a:noFill/>
          </a:ln>
        </p:spPr>
        <p:txBody>
          <a:bodyPr wrap="square" rtlCol="0">
            <a:spAutoFit/>
          </a:bodyPr>
          <a:lstStyle/>
          <a:p>
            <a:pPr marL="260845" lvl="1" indent="-156801">
              <a:buFont typeface="Arial" pitchFamily="34" charset="0"/>
              <a:buChar char="•"/>
            </a:pPr>
            <a:r>
              <a:rPr lang="en-US" sz="1600" dirty="0" err="1"/>
              <a:t>Pertimbangan</a:t>
            </a:r>
            <a:r>
              <a:rPr lang="en-US" sz="1600" dirty="0"/>
              <a:t> </a:t>
            </a:r>
            <a:r>
              <a:rPr lang="en-US" sz="1600" dirty="0" err="1"/>
              <a:t>isu</a:t>
            </a:r>
            <a:r>
              <a:rPr lang="en-US" sz="1600" dirty="0"/>
              <a:t> internal &amp; </a:t>
            </a:r>
            <a:r>
              <a:rPr lang="en-US" sz="1600" dirty="0" err="1"/>
              <a:t>eksternal</a:t>
            </a:r>
            <a:r>
              <a:rPr lang="en-US" sz="1600" dirty="0"/>
              <a:t> </a:t>
            </a:r>
            <a:r>
              <a:rPr lang="en-US" sz="1600" dirty="0" err="1"/>
              <a:t>dan</a:t>
            </a:r>
            <a:r>
              <a:rPr lang="en-US" sz="1600" dirty="0"/>
              <a:t> </a:t>
            </a:r>
            <a:r>
              <a:rPr lang="en-US" sz="1600" dirty="0" err="1"/>
              <a:t>pihak</a:t>
            </a:r>
            <a:r>
              <a:rPr lang="en-US" sz="1600" dirty="0"/>
              <a:t> yang </a:t>
            </a:r>
            <a:r>
              <a:rPr lang="en-US" sz="1600" dirty="0" err="1"/>
              <a:t>berkepentingan</a:t>
            </a:r>
            <a:endParaRPr lang="en-US" sz="1600" dirty="0"/>
          </a:p>
          <a:p>
            <a:pPr marL="260845" lvl="1" indent="-156801">
              <a:buFont typeface="Arial" pitchFamily="34" charset="0"/>
              <a:buChar char="•"/>
            </a:pPr>
            <a:r>
              <a:rPr lang="en-US" sz="1600" dirty="0" err="1"/>
              <a:t>Peraturan</a:t>
            </a:r>
            <a:r>
              <a:rPr lang="en-US" sz="1600" dirty="0"/>
              <a:t> </a:t>
            </a:r>
            <a:r>
              <a:rPr lang="en-US" sz="1600" dirty="0" err="1"/>
              <a:t>dan</a:t>
            </a:r>
            <a:r>
              <a:rPr lang="en-US" sz="1600" dirty="0"/>
              <a:t> </a:t>
            </a:r>
            <a:r>
              <a:rPr lang="en-US" sz="1600" dirty="0" err="1"/>
              <a:t>persyaratan</a:t>
            </a:r>
            <a:r>
              <a:rPr lang="en-US" sz="1600" dirty="0"/>
              <a:t> lain</a:t>
            </a:r>
          </a:p>
          <a:p>
            <a:pPr marL="260845" lvl="1" indent="-156801">
              <a:buFont typeface="Arial" pitchFamily="34" charset="0"/>
              <a:buChar char="•"/>
            </a:pPr>
            <a:r>
              <a:rPr lang="en-US" sz="1600" dirty="0" err="1"/>
              <a:t>Aktivitas</a:t>
            </a:r>
            <a:r>
              <a:rPr lang="en-US" sz="1600" dirty="0"/>
              <a:t>, </a:t>
            </a:r>
            <a:r>
              <a:rPr lang="en-US" sz="1600" dirty="0" err="1"/>
              <a:t>produk</a:t>
            </a:r>
            <a:r>
              <a:rPr lang="en-US" sz="1600" dirty="0"/>
              <a:t> </a:t>
            </a:r>
            <a:r>
              <a:rPr lang="en-US" sz="1600" dirty="0" err="1"/>
              <a:t>dan</a:t>
            </a:r>
            <a:r>
              <a:rPr lang="en-US" sz="1600" dirty="0"/>
              <a:t> </a:t>
            </a:r>
            <a:r>
              <a:rPr lang="en-US" sz="1600" dirty="0" err="1"/>
              <a:t>jasa</a:t>
            </a:r>
            <a:endParaRPr lang="en-US" sz="1600" dirty="0"/>
          </a:p>
        </p:txBody>
      </p:sp>
      <p:sp>
        <p:nvSpPr>
          <p:cNvPr id="22" name="Down Arrow 21"/>
          <p:cNvSpPr/>
          <p:nvPr/>
        </p:nvSpPr>
        <p:spPr>
          <a:xfrm>
            <a:off x="7621002" y="4114225"/>
            <a:ext cx="984738" cy="42498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3" name="Down Arrow 22"/>
          <p:cNvSpPr/>
          <p:nvPr/>
        </p:nvSpPr>
        <p:spPr>
          <a:xfrm rot="16200000">
            <a:off x="4125288" y="4874631"/>
            <a:ext cx="343037" cy="3222702"/>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4" name="Right Arrow 23"/>
          <p:cNvSpPr/>
          <p:nvPr/>
        </p:nvSpPr>
        <p:spPr>
          <a:xfrm rot="5400000">
            <a:off x="3762886" y="4244272"/>
            <a:ext cx="802881"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6" name="Right Arrow 25"/>
          <p:cNvSpPr/>
          <p:nvPr/>
        </p:nvSpPr>
        <p:spPr>
          <a:xfrm rot="10800000">
            <a:off x="5566857" y="5196395"/>
            <a:ext cx="261582"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 name="Slide Number Placeholder 2">
            <a:extLst>
              <a:ext uri="{FF2B5EF4-FFF2-40B4-BE49-F238E27FC236}">
                <a16:creationId xmlns:a16="http://schemas.microsoft.com/office/drawing/2014/main" id="{6C9D0D20-76C8-4A1B-9B1A-8E04C426AD4F}"/>
              </a:ext>
            </a:extLst>
          </p:cNvPr>
          <p:cNvSpPr>
            <a:spLocks noGrp="1"/>
          </p:cNvSpPr>
          <p:nvPr>
            <p:ph type="sldNum" sz="quarter" idx="12"/>
          </p:nvPr>
        </p:nvSpPr>
        <p:spPr/>
        <p:txBody>
          <a:bodyPr/>
          <a:lstStyle/>
          <a:p>
            <a:pPr>
              <a:defRPr/>
            </a:pPr>
            <a:fld id="{76B483EA-79FC-4CFB-9D49-A6CB5216843E}" type="slidenum">
              <a:rPr lang="en-US" smtClean="0"/>
              <a:pPr>
                <a:defRPr/>
              </a:pPr>
              <a:t>24</a:t>
            </a:fld>
            <a:endParaRPr lang="en-US" dirty="0"/>
          </a:p>
        </p:txBody>
      </p:sp>
      <p:sp>
        <p:nvSpPr>
          <p:cNvPr id="2" name="Footer Placeholder 1">
            <a:extLst>
              <a:ext uri="{FF2B5EF4-FFF2-40B4-BE49-F238E27FC236}">
                <a16:creationId xmlns:a16="http://schemas.microsoft.com/office/drawing/2014/main" id="{F6B50C28-1CCE-4526-AA5E-9864625DD5D6}"/>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9" name="Title 1">
            <a:extLst>
              <a:ext uri="{FF2B5EF4-FFF2-40B4-BE49-F238E27FC236}">
                <a16:creationId xmlns:a16="http://schemas.microsoft.com/office/drawing/2014/main" id="{310680F3-2057-41CF-BC19-13E142169DD2}"/>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699929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0544" y="573202"/>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2" name="Content Placeholder 1"/>
          <p:cNvSpPr>
            <a:spLocks noGrp="1"/>
          </p:cNvSpPr>
          <p:nvPr>
            <p:ph idx="1"/>
          </p:nvPr>
        </p:nvSpPr>
        <p:spPr>
          <a:xfrm>
            <a:off x="3367474" y="2215289"/>
            <a:ext cx="5485257" cy="4016620"/>
          </a:xfrm>
        </p:spPr>
        <p:txBody>
          <a:bodyPr>
            <a:normAutofit/>
          </a:bodyPr>
          <a:lstStyle/>
          <a:p>
            <a:pPr marL="0" indent="0">
              <a:buNone/>
            </a:pPr>
            <a:r>
              <a:rPr lang="en-US" dirty="0" err="1"/>
              <a:t>Definisi</a:t>
            </a:r>
            <a:r>
              <a:rPr lang="en-US" dirty="0"/>
              <a:t> </a:t>
            </a:r>
            <a:r>
              <a:rPr lang="en-US" dirty="0" err="1"/>
              <a:t>berdasarkan</a:t>
            </a:r>
            <a:r>
              <a:rPr lang="en-US" dirty="0"/>
              <a:t> ISO 31000</a:t>
            </a:r>
          </a:p>
          <a:p>
            <a:pPr marL="0" lvl="1" indent="0">
              <a:buNone/>
            </a:pPr>
            <a:endParaRPr lang="en-US" sz="1846" i="1" dirty="0"/>
          </a:p>
          <a:p>
            <a:pPr marL="0" lvl="1" indent="0">
              <a:buNone/>
            </a:pPr>
            <a:r>
              <a:rPr lang="en-US" sz="1846" i="1" dirty="0"/>
              <a:t>“Risk is all about </a:t>
            </a:r>
            <a:r>
              <a:rPr lang="en-US" sz="1846" i="1" u="sng" dirty="0"/>
              <a:t>uncertainty</a:t>
            </a:r>
            <a:r>
              <a:rPr lang="en-US" sz="1846" i="1" dirty="0"/>
              <a:t>, or more importantly, the </a:t>
            </a:r>
            <a:r>
              <a:rPr lang="en-US" sz="1846" i="1" u="sng" dirty="0"/>
              <a:t>effect of uncertainty on the achievement of objectives</a:t>
            </a:r>
            <a:r>
              <a:rPr lang="en-US" sz="1846" i="1" dirty="0"/>
              <a:t>. </a:t>
            </a:r>
          </a:p>
          <a:p>
            <a:pPr marL="0" lvl="1" indent="0">
              <a:spcBef>
                <a:spcPts val="1108"/>
              </a:spcBef>
              <a:buNone/>
            </a:pPr>
            <a:endParaRPr lang="en-US" sz="1846" i="1" dirty="0"/>
          </a:p>
          <a:p>
            <a:pPr marL="0" lvl="1" indent="0">
              <a:spcBef>
                <a:spcPts val="1108"/>
              </a:spcBef>
              <a:buNone/>
            </a:pPr>
            <a:r>
              <a:rPr lang="en-US" sz="1846" i="1" dirty="0"/>
              <a:t>This is where ISO 31000 is clearly different from existing guidelines in that </a:t>
            </a:r>
            <a:r>
              <a:rPr lang="en-US" sz="1846" b="1" i="1" dirty="0"/>
              <a:t>the emphasis is shifted from something happening – the event – to the effect on objectives</a:t>
            </a:r>
          </a:p>
        </p:txBody>
      </p:sp>
      <p:sp>
        <p:nvSpPr>
          <p:cNvPr id="7" name="Text Box 6"/>
          <p:cNvSpPr txBox="1">
            <a:spLocks noChangeArrowheads="1"/>
          </p:cNvSpPr>
          <p:nvPr/>
        </p:nvSpPr>
        <p:spPr bwMode="auto">
          <a:xfrm>
            <a:off x="4179169" y="5159343"/>
            <a:ext cx="4343399"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buSzPct val="85000"/>
            </a:pPr>
            <a:r>
              <a:rPr lang="en-US" sz="1108" i="1" dirty="0">
                <a:latin typeface="+mn-lt"/>
                <a:ea typeface="Helvetica Neue Light" pitchFamily="2" charset="2"/>
                <a:cs typeface="Helvetica Neue Light" pitchFamily="2" charset="2"/>
              </a:rPr>
              <a:t>Source: Kevin W. Knight, AM, Chair of the ISO 31000 working group</a:t>
            </a:r>
          </a:p>
          <a:p>
            <a:pPr algn="r" eaLnBrk="1" hangingPunct="1"/>
            <a:r>
              <a:rPr lang="en-US" sz="1108" i="1" dirty="0">
                <a:latin typeface="+mn-lt"/>
                <a:ea typeface="Helvetica Neue Light" pitchFamily="2" charset="2"/>
                <a:cs typeface="Helvetica Neue Light" pitchFamily="2" charset="2"/>
              </a:rPr>
              <a:t>&amp; Chair of ISO 31004 project committee ,ISO Focus, June 2009</a:t>
            </a:r>
          </a:p>
        </p:txBody>
      </p:sp>
      <p:pic>
        <p:nvPicPr>
          <p:cNvPr id="6" name="Picture 5">
            <a:extLst>
              <a:ext uri="{FF2B5EF4-FFF2-40B4-BE49-F238E27FC236}">
                <a16:creationId xmlns:a16="http://schemas.microsoft.com/office/drawing/2014/main" id="{ED1808F2-E883-4456-A845-61C63CCF20AF}"/>
              </a:ext>
            </a:extLst>
          </p:cNvPr>
          <p:cNvPicPr>
            <a:picLocks noChangeAspect="1"/>
          </p:cNvPicPr>
          <p:nvPr/>
        </p:nvPicPr>
        <p:blipFill rotWithShape="1">
          <a:blip r:embed="rId2"/>
          <a:srcRect r="52634" b="30992"/>
          <a:stretch/>
        </p:blipFill>
        <p:spPr>
          <a:xfrm>
            <a:off x="308754" y="0"/>
            <a:ext cx="2607433" cy="4736592"/>
          </a:xfrm>
          <a:prstGeom prst="rect">
            <a:avLst/>
          </a:prstGeom>
        </p:spPr>
      </p:pic>
      <p:sp>
        <p:nvSpPr>
          <p:cNvPr id="5" name="Slide Number Placeholder 4">
            <a:extLst>
              <a:ext uri="{FF2B5EF4-FFF2-40B4-BE49-F238E27FC236}">
                <a16:creationId xmlns:a16="http://schemas.microsoft.com/office/drawing/2014/main" id="{D3935E14-B491-4107-859F-D7F670A6FD12}"/>
              </a:ext>
            </a:extLst>
          </p:cNvPr>
          <p:cNvSpPr>
            <a:spLocks noGrp="1"/>
          </p:cNvSpPr>
          <p:nvPr>
            <p:ph type="sldNum" sz="quarter" idx="12"/>
          </p:nvPr>
        </p:nvSpPr>
        <p:spPr/>
        <p:txBody>
          <a:bodyPr/>
          <a:lstStyle/>
          <a:p>
            <a:pPr>
              <a:defRPr/>
            </a:pPr>
            <a:fld id="{76B483EA-79FC-4CFB-9D49-A6CB5216843E}" type="slidenum">
              <a:rPr lang="en-US" smtClean="0"/>
              <a:pPr>
                <a:defRPr/>
              </a:pPr>
              <a:t>25</a:t>
            </a:fld>
            <a:endParaRPr lang="en-US"/>
          </a:p>
        </p:txBody>
      </p:sp>
      <p:sp>
        <p:nvSpPr>
          <p:cNvPr id="4" name="Footer Placeholder 3">
            <a:extLst>
              <a:ext uri="{FF2B5EF4-FFF2-40B4-BE49-F238E27FC236}">
                <a16:creationId xmlns:a16="http://schemas.microsoft.com/office/drawing/2014/main" id="{B82A4219-163F-4FE2-A36E-018F2479603C}"/>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8" name="Title 1">
            <a:extLst>
              <a:ext uri="{FF2B5EF4-FFF2-40B4-BE49-F238E27FC236}">
                <a16:creationId xmlns:a16="http://schemas.microsoft.com/office/drawing/2014/main" id="{92589B0D-743B-499D-B6AF-F9A384DE2405}"/>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4088389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2"/>
          <p:cNvSpPr>
            <a:spLocks noGrp="1"/>
          </p:cNvSpPr>
          <p:nvPr>
            <p:ph idx="1"/>
          </p:nvPr>
        </p:nvSpPr>
        <p:spPr>
          <a:xfrm>
            <a:off x="725190" y="2015924"/>
            <a:ext cx="7080958" cy="786903"/>
          </a:xfrm>
          <a:ln w="9525">
            <a:noFill/>
          </a:ln>
        </p:spPr>
        <p:txBody>
          <a:bodyPr>
            <a:normAutofit/>
          </a:bodyPr>
          <a:lstStyle/>
          <a:p>
            <a:pPr marL="0" indent="0" algn="ctr">
              <a:buNone/>
            </a:pPr>
            <a:r>
              <a:rPr lang="id-ID" sz="2215" dirty="0"/>
              <a:t>Keterkaitan antara </a:t>
            </a:r>
            <a:r>
              <a:rPr lang="id-ID" sz="2215" u="sng" dirty="0"/>
              <a:t>Sasaran</a:t>
            </a:r>
            <a:r>
              <a:rPr lang="id-ID" sz="2215" dirty="0"/>
              <a:t>, </a:t>
            </a:r>
            <a:r>
              <a:rPr lang="id-ID" sz="2215" u="sng" dirty="0"/>
              <a:t>Ketidakpastian</a:t>
            </a:r>
            <a:r>
              <a:rPr lang="id-ID" sz="2215" dirty="0"/>
              <a:t> dan </a:t>
            </a:r>
            <a:r>
              <a:rPr lang="id-ID" sz="2215" u="sng" dirty="0"/>
              <a:t>Risiko</a:t>
            </a:r>
            <a:r>
              <a:rPr lang="en-US" sz="2215" dirty="0"/>
              <a:t>:</a:t>
            </a:r>
          </a:p>
        </p:txBody>
      </p:sp>
      <p:sp>
        <p:nvSpPr>
          <p:cNvPr id="6" name="TextBox 5"/>
          <p:cNvSpPr txBox="1"/>
          <p:nvPr/>
        </p:nvSpPr>
        <p:spPr>
          <a:xfrm>
            <a:off x="774347" y="3865815"/>
            <a:ext cx="1294791" cy="656590"/>
          </a:xfrm>
          <a:prstGeom prst="rect">
            <a:avLst/>
          </a:prstGeom>
          <a:noFill/>
        </p:spPr>
        <p:txBody>
          <a:bodyPr wrap="square" rtlCol="0">
            <a:spAutoFit/>
          </a:bodyPr>
          <a:lstStyle/>
          <a:p>
            <a:pPr algn="ctr">
              <a:lnSpc>
                <a:spcPts val="2215"/>
              </a:lnSpc>
            </a:pPr>
            <a:r>
              <a:rPr lang="en-US" sz="1600" b="1" dirty="0" err="1">
                <a:ea typeface="Helvetica Neue Light" pitchFamily="2" charset="2"/>
                <a:cs typeface="Helvetica Neue Light" pitchFamily="2" charset="2"/>
              </a:rPr>
              <a:t>Kondisi</a:t>
            </a:r>
            <a:r>
              <a:rPr lang="en-US" sz="1600" b="1" dirty="0">
                <a:ea typeface="Helvetica Neue Light" pitchFamily="2" charset="2"/>
                <a:cs typeface="Helvetica Neue Light" pitchFamily="2" charset="2"/>
              </a:rPr>
              <a:t> </a:t>
            </a:r>
            <a:r>
              <a:rPr lang="en-US" sz="1600" b="1" dirty="0" err="1">
                <a:ea typeface="Helvetica Neue Light" pitchFamily="2" charset="2"/>
                <a:cs typeface="Helvetica Neue Light" pitchFamily="2" charset="2"/>
              </a:rPr>
              <a:t>Saat</a:t>
            </a:r>
            <a:r>
              <a:rPr lang="en-US" sz="1600" b="1" dirty="0">
                <a:ea typeface="Helvetica Neue Light" pitchFamily="2" charset="2"/>
                <a:cs typeface="Helvetica Neue Light" pitchFamily="2" charset="2"/>
              </a:rPr>
              <a:t> </a:t>
            </a:r>
            <a:r>
              <a:rPr lang="en-US" sz="1600" b="1" dirty="0" err="1">
                <a:ea typeface="Helvetica Neue Light" pitchFamily="2" charset="2"/>
                <a:cs typeface="Helvetica Neue Light" pitchFamily="2" charset="2"/>
              </a:rPr>
              <a:t>ini</a:t>
            </a:r>
            <a:endParaRPr lang="id-ID" sz="1600" b="1" dirty="0">
              <a:ea typeface="Helvetica Neue Light" pitchFamily="2" charset="2"/>
              <a:cs typeface="Helvetica Neue Light" pitchFamily="2" charset="2"/>
            </a:endParaRPr>
          </a:p>
        </p:txBody>
      </p:sp>
      <p:cxnSp>
        <p:nvCxnSpPr>
          <p:cNvPr id="8" name="Straight Arrow Connector 7"/>
          <p:cNvCxnSpPr/>
          <p:nvPr/>
        </p:nvCxnSpPr>
        <p:spPr>
          <a:xfrm>
            <a:off x="2108008" y="4237049"/>
            <a:ext cx="3957457" cy="0"/>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08008" y="3244533"/>
            <a:ext cx="3957457" cy="1918313"/>
          </a:xfrm>
          <a:prstGeom prst="ellipse">
            <a:avLst/>
          </a:prstGeom>
          <a:no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10" name="TextBox 9"/>
          <p:cNvSpPr txBox="1"/>
          <p:nvPr/>
        </p:nvSpPr>
        <p:spPr>
          <a:xfrm>
            <a:off x="3451050" y="5181156"/>
            <a:ext cx="1461297" cy="348109"/>
          </a:xfrm>
          <a:prstGeom prst="rect">
            <a:avLst/>
          </a:prstGeom>
          <a:noFill/>
        </p:spPr>
        <p:txBody>
          <a:bodyPr wrap="none" rtlCol="0">
            <a:spAutoFit/>
          </a:bodyPr>
          <a:lstStyle/>
          <a:p>
            <a:pPr algn="ctr"/>
            <a:r>
              <a:rPr lang="en-US" sz="1662" dirty="0" err="1">
                <a:ea typeface="Helvetica Neue Light" pitchFamily="2" charset="2"/>
                <a:cs typeface="Helvetica Neue Light" pitchFamily="2" charset="2"/>
              </a:rPr>
              <a:t>Ketidakpastian</a:t>
            </a:r>
            <a:endParaRPr lang="id-ID" sz="1662" dirty="0">
              <a:ea typeface="Helvetica Neue Light" pitchFamily="2" charset="2"/>
              <a:cs typeface="Helvetica Neue Light" pitchFamily="2" charset="2"/>
            </a:endParaRPr>
          </a:p>
        </p:txBody>
      </p:sp>
      <p:grpSp>
        <p:nvGrpSpPr>
          <p:cNvPr id="4" name="Group 73"/>
          <p:cNvGrpSpPr/>
          <p:nvPr/>
        </p:nvGrpSpPr>
        <p:grpSpPr>
          <a:xfrm>
            <a:off x="3827303" y="4451216"/>
            <a:ext cx="860428" cy="671587"/>
            <a:chOff x="3843357" y="4351731"/>
            <a:chExt cx="1174191" cy="806703"/>
          </a:xfrm>
        </p:grpSpPr>
        <p:grpSp>
          <p:nvGrpSpPr>
            <p:cNvPr id="5" name="Group 72"/>
            <p:cNvGrpSpPr/>
            <p:nvPr/>
          </p:nvGrpSpPr>
          <p:grpSpPr>
            <a:xfrm>
              <a:off x="3949445" y="4351731"/>
              <a:ext cx="438115" cy="537401"/>
              <a:chOff x="3949445" y="4351731"/>
              <a:chExt cx="438115" cy="537401"/>
            </a:xfrm>
          </p:grpSpPr>
          <p:sp>
            <p:nvSpPr>
              <p:cNvPr id="14" name="TextBox 13"/>
              <p:cNvSpPr txBox="1"/>
              <p:nvPr/>
            </p:nvSpPr>
            <p:spPr>
              <a:xfrm rot="10800000">
                <a:off x="4017427" y="4368781"/>
                <a:ext cx="370133" cy="520351"/>
              </a:xfrm>
              <a:prstGeom prst="rect">
                <a:avLst/>
              </a:prstGeom>
              <a:noFill/>
            </p:spPr>
            <p:txBody>
              <a:bodyPr wrap="none" rtlCol="0">
                <a:spAutoFit/>
              </a:bodyPr>
              <a:lstStyle/>
              <a:p>
                <a:pPr algn="ctr"/>
                <a:r>
                  <a:rPr lang="id-ID" sz="2215" b="1" dirty="0">
                    <a:solidFill>
                      <a:srgbClr val="FF0000"/>
                    </a:solidFill>
                    <a:ea typeface="Helvetica Neue Light" pitchFamily="2" charset="2"/>
                    <a:cs typeface="Helvetica Neue Light" pitchFamily="2" charset="2"/>
                  </a:rPr>
                  <a:t>-</a:t>
                </a:r>
              </a:p>
            </p:txBody>
          </p:sp>
          <p:sp>
            <p:nvSpPr>
              <p:cNvPr id="15" name="Oval 14"/>
              <p:cNvSpPr/>
              <p:nvPr/>
            </p:nvSpPr>
            <p:spPr>
              <a:xfrm>
                <a:off x="3949445" y="4351731"/>
                <a:ext cx="432048" cy="451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grpSp>
        <p:sp>
          <p:nvSpPr>
            <p:cNvPr id="13" name="TextBox 12"/>
            <p:cNvSpPr txBox="1"/>
            <p:nvPr/>
          </p:nvSpPr>
          <p:spPr>
            <a:xfrm>
              <a:off x="3843357" y="4774487"/>
              <a:ext cx="1174191" cy="383947"/>
            </a:xfrm>
            <a:prstGeom prst="rect">
              <a:avLst/>
            </a:prstGeom>
            <a:noFill/>
          </p:spPr>
          <p:txBody>
            <a:bodyPr wrap="none" rtlCol="0">
              <a:spAutoFit/>
            </a:bodyPr>
            <a:lstStyle/>
            <a:p>
              <a:pPr algn="ctr"/>
              <a:r>
                <a:rPr lang="en-US" sz="1477" dirty="0">
                  <a:ea typeface="Helvetica Neue Light" pitchFamily="2" charset="2"/>
                  <a:cs typeface="Helvetica Neue Light" pitchFamily="2" charset="2"/>
                </a:rPr>
                <a:t>DAMPAK</a:t>
              </a:r>
              <a:endParaRPr lang="id-ID" sz="1477" dirty="0">
                <a:ea typeface="Helvetica Neue Light" pitchFamily="2" charset="2"/>
                <a:cs typeface="Helvetica Neue Light" pitchFamily="2" charset="2"/>
              </a:endParaRPr>
            </a:p>
          </p:txBody>
        </p:sp>
      </p:grpSp>
      <p:grpSp>
        <p:nvGrpSpPr>
          <p:cNvPr id="11" name="Group 71"/>
          <p:cNvGrpSpPr/>
          <p:nvPr/>
        </p:nvGrpSpPr>
        <p:grpSpPr>
          <a:xfrm>
            <a:off x="3797111" y="3282019"/>
            <a:ext cx="860428" cy="741832"/>
            <a:chOff x="3765849" y="2947303"/>
            <a:chExt cx="1174191" cy="891080"/>
          </a:xfrm>
        </p:grpSpPr>
        <p:sp>
          <p:nvSpPr>
            <p:cNvPr id="17" name="TextBox 16"/>
            <p:cNvSpPr txBox="1"/>
            <p:nvPr/>
          </p:nvSpPr>
          <p:spPr>
            <a:xfrm>
              <a:off x="3765849" y="2947303"/>
              <a:ext cx="1174191" cy="383947"/>
            </a:xfrm>
            <a:prstGeom prst="rect">
              <a:avLst/>
            </a:prstGeom>
            <a:noFill/>
          </p:spPr>
          <p:txBody>
            <a:bodyPr wrap="none" rtlCol="0">
              <a:spAutoFit/>
            </a:bodyPr>
            <a:lstStyle/>
            <a:p>
              <a:pPr algn="ctr"/>
              <a:r>
                <a:rPr lang="en-US" sz="1477" dirty="0">
                  <a:ea typeface="Helvetica Neue Light" pitchFamily="2" charset="2"/>
                  <a:cs typeface="Helvetica Neue Light" pitchFamily="2" charset="2"/>
                </a:rPr>
                <a:t>DAMPAK</a:t>
              </a:r>
              <a:endParaRPr lang="id-ID" sz="1477" dirty="0">
                <a:ea typeface="Helvetica Neue Light" pitchFamily="2" charset="2"/>
                <a:cs typeface="Helvetica Neue Light" pitchFamily="2" charset="2"/>
              </a:endParaRPr>
            </a:p>
          </p:txBody>
        </p:sp>
        <p:grpSp>
          <p:nvGrpSpPr>
            <p:cNvPr id="12" name="Group 70"/>
            <p:cNvGrpSpPr/>
            <p:nvPr/>
          </p:nvGrpSpPr>
          <p:grpSpPr>
            <a:xfrm>
              <a:off x="3949445" y="3285262"/>
              <a:ext cx="454241" cy="553121"/>
              <a:chOff x="3949445" y="3285262"/>
              <a:chExt cx="454241" cy="553121"/>
            </a:xfrm>
          </p:grpSpPr>
          <p:sp>
            <p:nvSpPr>
              <p:cNvPr id="19" name="TextBox 18"/>
              <p:cNvSpPr txBox="1"/>
              <p:nvPr/>
            </p:nvSpPr>
            <p:spPr>
              <a:xfrm>
                <a:off x="3959176" y="3285262"/>
                <a:ext cx="444510" cy="520350"/>
              </a:xfrm>
              <a:prstGeom prst="rect">
                <a:avLst/>
              </a:prstGeom>
              <a:noFill/>
              <a:ln>
                <a:noFill/>
              </a:ln>
            </p:spPr>
            <p:txBody>
              <a:bodyPr wrap="none" rtlCol="0">
                <a:spAutoFit/>
              </a:bodyPr>
              <a:lstStyle/>
              <a:p>
                <a:r>
                  <a:rPr lang="id-ID" sz="2215" b="1" dirty="0">
                    <a:solidFill>
                      <a:schemeClr val="accent1">
                        <a:lumMod val="75000"/>
                      </a:schemeClr>
                    </a:solidFill>
                    <a:ea typeface="Helvetica Neue Light" pitchFamily="2" charset="2"/>
                    <a:cs typeface="Helvetica Neue Light" pitchFamily="2" charset="2"/>
                  </a:rPr>
                  <a:t>+</a:t>
                </a:r>
              </a:p>
            </p:txBody>
          </p:sp>
          <p:sp>
            <p:nvSpPr>
              <p:cNvPr id="20" name="Rectangle 19"/>
              <p:cNvSpPr/>
              <p:nvPr/>
            </p:nvSpPr>
            <p:spPr>
              <a:xfrm>
                <a:off x="3949445" y="3380852"/>
                <a:ext cx="432048" cy="457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grpSp>
      </p:grpSp>
      <p:sp>
        <p:nvSpPr>
          <p:cNvPr id="21" name="Freeform 20"/>
          <p:cNvSpPr/>
          <p:nvPr/>
        </p:nvSpPr>
        <p:spPr>
          <a:xfrm>
            <a:off x="1854466" y="3260629"/>
            <a:ext cx="2075009" cy="626353"/>
          </a:xfrm>
          <a:custGeom>
            <a:avLst/>
            <a:gdLst>
              <a:gd name="connsiteX0" fmla="*/ 2831690 w 2831690"/>
              <a:gd name="connsiteY0" fmla="*/ 693375 h 752368"/>
              <a:gd name="connsiteX1" fmla="*/ 1076632 w 2831690"/>
              <a:gd name="connsiteY1" fmla="*/ 201 h 752368"/>
              <a:gd name="connsiteX2" fmla="*/ 0 w 2831690"/>
              <a:gd name="connsiteY2" fmla="*/ 752368 h 752368"/>
            </a:gdLst>
            <a:ahLst/>
            <a:cxnLst>
              <a:cxn ang="0">
                <a:pos x="connsiteX0" y="connsiteY0"/>
              </a:cxn>
              <a:cxn ang="0">
                <a:pos x="connsiteX1" y="connsiteY1"/>
              </a:cxn>
              <a:cxn ang="0">
                <a:pos x="connsiteX2" y="connsiteY2"/>
              </a:cxn>
            </a:cxnLst>
            <a:rect l="l" t="t" r="r" b="b"/>
            <a:pathLst>
              <a:path w="2831690" h="752368">
                <a:moveTo>
                  <a:pt x="2831690" y="693375"/>
                </a:moveTo>
                <a:cubicBezTo>
                  <a:pt x="2190135" y="341872"/>
                  <a:pt x="1548580" y="-9631"/>
                  <a:pt x="1076632" y="201"/>
                </a:cubicBezTo>
                <a:cubicBezTo>
                  <a:pt x="604684" y="10033"/>
                  <a:pt x="302342" y="381200"/>
                  <a:pt x="0" y="752368"/>
                </a:cubicBezTo>
              </a:path>
            </a:pathLst>
          </a:custGeom>
          <a:noFill/>
          <a:ln w="9525">
            <a:prstDash val="sysDash"/>
            <a:headEnd type="triangle" w="med" len="med"/>
            <a:tailEnd type="none"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2" name="Freeform 21"/>
          <p:cNvSpPr/>
          <p:nvPr/>
        </p:nvSpPr>
        <p:spPr>
          <a:xfrm>
            <a:off x="1855065" y="4536496"/>
            <a:ext cx="2075009" cy="626353"/>
          </a:xfrm>
          <a:custGeom>
            <a:avLst/>
            <a:gdLst>
              <a:gd name="connsiteX0" fmla="*/ 2831690 w 2831690"/>
              <a:gd name="connsiteY0" fmla="*/ 693375 h 752368"/>
              <a:gd name="connsiteX1" fmla="*/ 1076632 w 2831690"/>
              <a:gd name="connsiteY1" fmla="*/ 201 h 752368"/>
              <a:gd name="connsiteX2" fmla="*/ 0 w 2831690"/>
              <a:gd name="connsiteY2" fmla="*/ 752368 h 752368"/>
            </a:gdLst>
            <a:ahLst/>
            <a:cxnLst>
              <a:cxn ang="0">
                <a:pos x="connsiteX0" y="connsiteY0"/>
              </a:cxn>
              <a:cxn ang="0">
                <a:pos x="connsiteX1" y="connsiteY1"/>
              </a:cxn>
              <a:cxn ang="0">
                <a:pos x="connsiteX2" y="connsiteY2"/>
              </a:cxn>
            </a:cxnLst>
            <a:rect l="l" t="t" r="r" b="b"/>
            <a:pathLst>
              <a:path w="2831690" h="752368">
                <a:moveTo>
                  <a:pt x="2831690" y="693375"/>
                </a:moveTo>
                <a:cubicBezTo>
                  <a:pt x="2190135" y="341872"/>
                  <a:pt x="1548580" y="-9631"/>
                  <a:pt x="1076632" y="201"/>
                </a:cubicBezTo>
                <a:cubicBezTo>
                  <a:pt x="604684" y="10033"/>
                  <a:pt x="302342" y="381200"/>
                  <a:pt x="0" y="752368"/>
                </a:cubicBezTo>
              </a:path>
            </a:pathLst>
          </a:custGeom>
          <a:noFill/>
          <a:ln w="9525">
            <a:solidFill>
              <a:srgbClr val="FF0000"/>
            </a:solidFill>
            <a:prstDash val="sysDash"/>
            <a:headEnd type="triangle" w="med" len="med"/>
            <a:tailEnd type="none" w="med" len="med"/>
          </a:ln>
          <a:scene3d>
            <a:camera prst="orthographicFront">
              <a:rot lat="0"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3" name="TextBox 22"/>
          <p:cNvSpPr txBox="1"/>
          <p:nvPr/>
        </p:nvSpPr>
        <p:spPr>
          <a:xfrm rot="2637726">
            <a:off x="1623752" y="4850039"/>
            <a:ext cx="919291" cy="291170"/>
          </a:xfrm>
          <a:prstGeom prst="rect">
            <a:avLst/>
          </a:prstGeom>
          <a:noFill/>
        </p:spPr>
        <p:txBody>
          <a:bodyPr wrap="none" rtlCol="0">
            <a:spAutoFit/>
          </a:bodyPr>
          <a:lstStyle/>
          <a:p>
            <a:pPr algn="ctr"/>
            <a:r>
              <a:rPr lang="en-US" sz="1292" dirty="0" err="1">
                <a:ea typeface="Helvetica Neue Light" pitchFamily="2" charset="2"/>
                <a:cs typeface="Helvetica Neue Light" pitchFamily="2" charset="2"/>
              </a:rPr>
              <a:t>Identifikasi</a:t>
            </a:r>
            <a:endParaRPr lang="id-ID" sz="1292" dirty="0">
              <a:ea typeface="Helvetica Neue Light" pitchFamily="2" charset="2"/>
              <a:cs typeface="Helvetica Neue Light" pitchFamily="2" charset="2"/>
            </a:endParaRPr>
          </a:p>
        </p:txBody>
      </p:sp>
      <p:sp>
        <p:nvSpPr>
          <p:cNvPr id="24" name="TextBox 23"/>
          <p:cNvSpPr txBox="1"/>
          <p:nvPr/>
        </p:nvSpPr>
        <p:spPr>
          <a:xfrm rot="18829117">
            <a:off x="1633079" y="3176044"/>
            <a:ext cx="919291" cy="291170"/>
          </a:xfrm>
          <a:prstGeom prst="rect">
            <a:avLst/>
          </a:prstGeom>
          <a:noFill/>
        </p:spPr>
        <p:txBody>
          <a:bodyPr wrap="none" rtlCol="0">
            <a:spAutoFit/>
          </a:bodyPr>
          <a:lstStyle/>
          <a:p>
            <a:pPr algn="ctr"/>
            <a:r>
              <a:rPr lang="en-US" sz="1292" dirty="0" err="1">
                <a:ea typeface="Helvetica Neue Light" pitchFamily="2" charset="2"/>
                <a:cs typeface="Helvetica Neue Light" pitchFamily="2" charset="2"/>
              </a:rPr>
              <a:t>Identifikasi</a:t>
            </a:r>
            <a:endParaRPr lang="id-ID" sz="1292" dirty="0">
              <a:ea typeface="Helvetica Neue Light" pitchFamily="2" charset="2"/>
              <a:cs typeface="Helvetica Neue Light" pitchFamily="2" charset="2"/>
            </a:endParaRPr>
          </a:p>
        </p:txBody>
      </p:sp>
      <p:sp>
        <p:nvSpPr>
          <p:cNvPr id="25" name="Freeform 24"/>
          <p:cNvSpPr/>
          <p:nvPr/>
        </p:nvSpPr>
        <p:spPr>
          <a:xfrm>
            <a:off x="4242890" y="2927125"/>
            <a:ext cx="2139853" cy="898470"/>
          </a:xfrm>
          <a:custGeom>
            <a:avLst/>
            <a:gdLst>
              <a:gd name="connsiteX0" fmla="*/ 0 w 2920181"/>
              <a:gd name="connsiteY0" fmla="*/ 1079233 h 1079233"/>
              <a:gd name="connsiteX1" fmla="*/ 1489587 w 2920181"/>
              <a:gd name="connsiteY1" fmla="*/ 32098 h 1079233"/>
              <a:gd name="connsiteX2" fmla="*/ 2920181 w 2920181"/>
              <a:gd name="connsiteY2" fmla="*/ 371311 h 1079233"/>
            </a:gdLst>
            <a:ahLst/>
            <a:cxnLst>
              <a:cxn ang="0">
                <a:pos x="connsiteX0" y="connsiteY0"/>
              </a:cxn>
              <a:cxn ang="0">
                <a:pos x="connsiteX1" y="connsiteY1"/>
              </a:cxn>
              <a:cxn ang="0">
                <a:pos x="connsiteX2" y="connsiteY2"/>
              </a:cxn>
            </a:cxnLst>
            <a:rect l="l" t="t" r="r" b="b"/>
            <a:pathLst>
              <a:path w="2920181" h="1079233">
                <a:moveTo>
                  <a:pt x="0" y="1079233"/>
                </a:moveTo>
                <a:cubicBezTo>
                  <a:pt x="501445" y="614659"/>
                  <a:pt x="1002890" y="150085"/>
                  <a:pt x="1489587" y="32098"/>
                </a:cubicBezTo>
                <a:cubicBezTo>
                  <a:pt x="1976284" y="-85889"/>
                  <a:pt x="2448232" y="142711"/>
                  <a:pt x="2920181" y="371311"/>
                </a:cubicBezTo>
              </a:path>
            </a:pathLst>
          </a:custGeom>
          <a:noFill/>
          <a:ln w="9525">
            <a:prstDash val="sysDash"/>
            <a:headEnd type="none" w="med" len="med"/>
            <a:tailEnd type="triangle"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6" name="TextBox 25"/>
          <p:cNvSpPr txBox="1"/>
          <p:nvPr/>
        </p:nvSpPr>
        <p:spPr>
          <a:xfrm rot="1211222">
            <a:off x="5601786" y="3078180"/>
            <a:ext cx="629789" cy="291170"/>
          </a:xfrm>
          <a:prstGeom prst="rect">
            <a:avLst/>
          </a:prstGeom>
          <a:noFill/>
        </p:spPr>
        <p:txBody>
          <a:bodyPr wrap="none" rtlCol="0">
            <a:spAutoFit/>
          </a:bodyPr>
          <a:lstStyle/>
          <a:p>
            <a:pPr algn="ctr"/>
            <a:r>
              <a:rPr lang="id-ID" sz="1292" dirty="0">
                <a:ea typeface="Helvetica Neue Light" pitchFamily="2" charset="2"/>
                <a:cs typeface="Helvetica Neue Light" pitchFamily="2" charset="2"/>
              </a:rPr>
              <a:t>Diukur</a:t>
            </a:r>
          </a:p>
        </p:txBody>
      </p:sp>
      <p:sp>
        <p:nvSpPr>
          <p:cNvPr id="27" name="TextBox 26"/>
          <p:cNvSpPr txBox="1"/>
          <p:nvPr/>
        </p:nvSpPr>
        <p:spPr>
          <a:xfrm>
            <a:off x="6490645" y="3352356"/>
            <a:ext cx="1876604" cy="546945"/>
          </a:xfrm>
          <a:prstGeom prst="rect">
            <a:avLst/>
          </a:prstGeom>
          <a:noFill/>
        </p:spPr>
        <p:txBody>
          <a:bodyPr wrap="none" rtlCol="0">
            <a:spAutoFit/>
          </a:bodyPr>
          <a:lstStyle/>
          <a:p>
            <a:pPr algn="ctr"/>
            <a:r>
              <a:rPr lang="id-ID" sz="1477" dirty="0">
                <a:ea typeface="Helvetica Neue Light" pitchFamily="2" charset="2"/>
                <a:cs typeface="Helvetica Neue Light" pitchFamily="2" charset="2"/>
              </a:rPr>
              <a:t>KPI/ Project Delivery/ </a:t>
            </a:r>
          </a:p>
          <a:p>
            <a:pPr algn="ctr"/>
            <a:r>
              <a:rPr lang="id-ID" sz="1477" dirty="0">
                <a:ea typeface="Helvetica Neue Light" pitchFamily="2" charset="2"/>
                <a:cs typeface="Helvetica Neue Light" pitchFamily="2" charset="2"/>
              </a:rPr>
              <a:t>Visi/ dll</a:t>
            </a:r>
          </a:p>
        </p:txBody>
      </p:sp>
      <p:sp>
        <p:nvSpPr>
          <p:cNvPr id="28" name="Freeform 27"/>
          <p:cNvSpPr/>
          <p:nvPr/>
        </p:nvSpPr>
        <p:spPr>
          <a:xfrm>
            <a:off x="4253098" y="4624066"/>
            <a:ext cx="2139853" cy="898470"/>
          </a:xfrm>
          <a:custGeom>
            <a:avLst/>
            <a:gdLst>
              <a:gd name="connsiteX0" fmla="*/ 0 w 2920181"/>
              <a:gd name="connsiteY0" fmla="*/ 1079233 h 1079233"/>
              <a:gd name="connsiteX1" fmla="*/ 1489587 w 2920181"/>
              <a:gd name="connsiteY1" fmla="*/ 32098 h 1079233"/>
              <a:gd name="connsiteX2" fmla="*/ 2920181 w 2920181"/>
              <a:gd name="connsiteY2" fmla="*/ 371311 h 1079233"/>
            </a:gdLst>
            <a:ahLst/>
            <a:cxnLst>
              <a:cxn ang="0">
                <a:pos x="connsiteX0" y="connsiteY0"/>
              </a:cxn>
              <a:cxn ang="0">
                <a:pos x="connsiteX1" y="connsiteY1"/>
              </a:cxn>
              <a:cxn ang="0">
                <a:pos x="connsiteX2" y="connsiteY2"/>
              </a:cxn>
            </a:cxnLst>
            <a:rect l="l" t="t" r="r" b="b"/>
            <a:pathLst>
              <a:path w="2920181" h="1079233">
                <a:moveTo>
                  <a:pt x="0" y="1079233"/>
                </a:moveTo>
                <a:cubicBezTo>
                  <a:pt x="501445" y="614659"/>
                  <a:pt x="1002890" y="150085"/>
                  <a:pt x="1489587" y="32098"/>
                </a:cubicBezTo>
                <a:cubicBezTo>
                  <a:pt x="1976284" y="-85889"/>
                  <a:pt x="2448232" y="142711"/>
                  <a:pt x="2920181" y="371311"/>
                </a:cubicBezTo>
              </a:path>
            </a:pathLst>
          </a:custGeom>
          <a:noFill/>
          <a:ln w="9525">
            <a:solidFill>
              <a:srgbClr val="FF0000"/>
            </a:solidFill>
            <a:prstDash val="sysDash"/>
            <a:headEnd type="none" w="med" len="med"/>
            <a:tailEnd type="triangle" w="med" len="med"/>
          </a:ln>
          <a:scene3d>
            <a:camera prst="orthographicFront">
              <a:rot lat="0"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9" name="TextBox 28"/>
          <p:cNvSpPr txBox="1"/>
          <p:nvPr/>
        </p:nvSpPr>
        <p:spPr>
          <a:xfrm>
            <a:off x="1481568" y="5686162"/>
            <a:ext cx="2353850" cy="319639"/>
          </a:xfrm>
          <a:prstGeom prst="rect">
            <a:avLst/>
          </a:prstGeom>
          <a:noFill/>
        </p:spPr>
        <p:txBody>
          <a:bodyPr wrap="none" rtlCol="0">
            <a:spAutoFit/>
          </a:bodyPr>
          <a:lstStyle/>
          <a:p>
            <a:pPr algn="ctr"/>
            <a:r>
              <a:rPr lang="id-ID" sz="1477" dirty="0">
                <a:ea typeface="Helvetica Neue Light" pitchFamily="2" charset="2"/>
                <a:cs typeface="Helvetica Neue Light" pitchFamily="2" charset="2"/>
              </a:rPr>
              <a:t>ƒ(</a:t>
            </a:r>
            <a:r>
              <a:rPr lang="en-US" sz="1477" dirty="0">
                <a:ea typeface="Helvetica Neue Light" pitchFamily="2" charset="2"/>
                <a:cs typeface="Helvetica Neue Light" pitchFamily="2" charset="2"/>
              </a:rPr>
              <a:t>Likelihood</a:t>
            </a:r>
            <a:r>
              <a:rPr lang="id-ID" sz="1477" dirty="0">
                <a:ea typeface="Helvetica Neue Light" pitchFamily="2" charset="2"/>
                <a:cs typeface="Helvetica Neue Light" pitchFamily="2" charset="2"/>
              </a:rPr>
              <a:t>,</a:t>
            </a:r>
            <a:r>
              <a:rPr lang="en-US" sz="1477" dirty="0">
                <a:ea typeface="Helvetica Neue Light" pitchFamily="2" charset="2"/>
                <a:cs typeface="Helvetica Neue Light" pitchFamily="2" charset="2"/>
              </a:rPr>
              <a:t>Consequence)</a:t>
            </a:r>
            <a:r>
              <a:rPr lang="id-ID" sz="1477" dirty="0">
                <a:ea typeface="Helvetica Neue Light" pitchFamily="2" charset="2"/>
                <a:cs typeface="Helvetica Neue Light" pitchFamily="2" charset="2"/>
              </a:rPr>
              <a:t> ?</a:t>
            </a:r>
          </a:p>
        </p:txBody>
      </p:sp>
      <p:sp>
        <p:nvSpPr>
          <p:cNvPr id="31" name="TextBox 30"/>
          <p:cNvSpPr txBox="1"/>
          <p:nvPr/>
        </p:nvSpPr>
        <p:spPr>
          <a:xfrm>
            <a:off x="6162962" y="4018602"/>
            <a:ext cx="872483" cy="374461"/>
          </a:xfrm>
          <a:prstGeom prst="rect">
            <a:avLst/>
          </a:prstGeom>
          <a:noFill/>
        </p:spPr>
        <p:txBody>
          <a:bodyPr wrap="none" rtlCol="0">
            <a:spAutoFit/>
          </a:bodyPr>
          <a:lstStyle/>
          <a:p>
            <a:pPr algn="ctr">
              <a:lnSpc>
                <a:spcPts val="2215"/>
              </a:lnSpc>
            </a:pPr>
            <a:r>
              <a:rPr lang="en-US" sz="1662" b="1" dirty="0" err="1">
                <a:solidFill>
                  <a:srgbClr val="C00000"/>
                </a:solidFill>
                <a:ea typeface="Helvetica Neue Light" pitchFamily="2" charset="2"/>
                <a:cs typeface="Helvetica Neue Light" pitchFamily="2" charset="2"/>
              </a:rPr>
              <a:t>Sasaran</a:t>
            </a:r>
            <a:endParaRPr lang="id-ID" sz="1662" b="1" dirty="0">
              <a:solidFill>
                <a:srgbClr val="C00000"/>
              </a:solidFill>
              <a:ea typeface="Helvetica Neue Light" pitchFamily="2" charset="2"/>
              <a:cs typeface="Helvetica Neue Light" pitchFamily="2" charset="2"/>
            </a:endParaRPr>
          </a:p>
        </p:txBody>
      </p:sp>
      <p:sp>
        <p:nvSpPr>
          <p:cNvPr id="34" name="TextBox 33"/>
          <p:cNvSpPr txBox="1"/>
          <p:nvPr/>
        </p:nvSpPr>
        <p:spPr>
          <a:xfrm rot="20447347">
            <a:off x="5757214" y="5417065"/>
            <a:ext cx="629789" cy="291170"/>
          </a:xfrm>
          <a:prstGeom prst="rect">
            <a:avLst/>
          </a:prstGeom>
          <a:noFill/>
        </p:spPr>
        <p:txBody>
          <a:bodyPr wrap="none" rtlCol="0">
            <a:spAutoFit/>
          </a:bodyPr>
          <a:lstStyle/>
          <a:p>
            <a:pPr algn="ctr"/>
            <a:r>
              <a:rPr lang="id-ID" sz="1292" dirty="0">
                <a:ea typeface="Helvetica Neue Light" pitchFamily="2" charset="2"/>
                <a:cs typeface="Helvetica Neue Light" pitchFamily="2" charset="2"/>
              </a:rPr>
              <a:t>Diukur</a:t>
            </a:r>
          </a:p>
        </p:txBody>
      </p:sp>
      <p:sp>
        <p:nvSpPr>
          <p:cNvPr id="37" name="TextBox 36"/>
          <p:cNvSpPr txBox="1"/>
          <p:nvPr/>
        </p:nvSpPr>
        <p:spPr>
          <a:xfrm>
            <a:off x="4323148" y="3985402"/>
            <a:ext cx="1444432" cy="319639"/>
          </a:xfrm>
          <a:prstGeom prst="rect">
            <a:avLst/>
          </a:prstGeom>
          <a:noFill/>
        </p:spPr>
        <p:txBody>
          <a:bodyPr wrap="square" rtlCol="0">
            <a:spAutoFit/>
          </a:bodyPr>
          <a:lstStyle/>
          <a:p>
            <a:r>
              <a:rPr lang="en-US" sz="1477" dirty="0">
                <a:ea typeface="Helvetica Neue Light" pitchFamily="2" charset="2"/>
                <a:cs typeface="Helvetica Neue Light" pitchFamily="2" charset="2"/>
              </a:rPr>
              <a:t>Proses </a:t>
            </a:r>
            <a:endParaRPr lang="id-ID" sz="1477" dirty="0">
              <a:ea typeface="Helvetica Neue Light" pitchFamily="2" charset="2"/>
              <a:cs typeface="Helvetica Neue Light" pitchFamily="2" charset="2"/>
            </a:endParaRPr>
          </a:p>
        </p:txBody>
      </p:sp>
      <p:pic>
        <p:nvPicPr>
          <p:cNvPr id="7" name="Picture 6">
            <a:extLst>
              <a:ext uri="{FF2B5EF4-FFF2-40B4-BE49-F238E27FC236}">
                <a16:creationId xmlns:a16="http://schemas.microsoft.com/office/drawing/2014/main" id="{FE0BB7C7-0613-4503-BAE0-77F601FD51C9}"/>
              </a:ext>
            </a:extLst>
          </p:cNvPr>
          <p:cNvPicPr>
            <a:picLocks noChangeAspect="1"/>
          </p:cNvPicPr>
          <p:nvPr/>
        </p:nvPicPr>
        <p:blipFill>
          <a:blip r:embed="rId3"/>
          <a:stretch>
            <a:fillRect/>
          </a:stretch>
        </p:blipFill>
        <p:spPr>
          <a:xfrm>
            <a:off x="6875743" y="263769"/>
            <a:ext cx="2098554" cy="1364060"/>
          </a:xfrm>
          <a:prstGeom prst="rect">
            <a:avLst/>
          </a:prstGeom>
        </p:spPr>
      </p:pic>
      <p:sp>
        <p:nvSpPr>
          <p:cNvPr id="18" name="Rectangle 17">
            <a:extLst>
              <a:ext uri="{FF2B5EF4-FFF2-40B4-BE49-F238E27FC236}">
                <a16:creationId xmlns:a16="http://schemas.microsoft.com/office/drawing/2014/main" id="{E63C8E99-E0CB-4FFD-B7C4-7BEF740EEDB2}"/>
              </a:ext>
            </a:extLst>
          </p:cNvPr>
          <p:cNvSpPr/>
          <p:nvPr/>
        </p:nvSpPr>
        <p:spPr>
          <a:xfrm>
            <a:off x="278575" y="1438767"/>
            <a:ext cx="6875742" cy="422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0" name="Title 2"/>
          <p:cNvSpPr>
            <a:spLocks noGrp="1"/>
          </p:cNvSpPr>
          <p:nvPr>
            <p:ph type="title"/>
          </p:nvPr>
        </p:nvSpPr>
        <p:spPr>
          <a:xfrm>
            <a:off x="1920849" y="35763"/>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3" name="Slide Number Placeholder 2">
            <a:extLst>
              <a:ext uri="{FF2B5EF4-FFF2-40B4-BE49-F238E27FC236}">
                <a16:creationId xmlns:a16="http://schemas.microsoft.com/office/drawing/2014/main" id="{BF4DCF76-031C-4B5D-8139-B7BF84EEB586}"/>
              </a:ext>
            </a:extLst>
          </p:cNvPr>
          <p:cNvSpPr>
            <a:spLocks noGrp="1"/>
          </p:cNvSpPr>
          <p:nvPr>
            <p:ph type="sldNum" sz="quarter" idx="12"/>
          </p:nvPr>
        </p:nvSpPr>
        <p:spPr/>
        <p:txBody>
          <a:bodyPr/>
          <a:lstStyle/>
          <a:p>
            <a:pPr>
              <a:defRPr/>
            </a:pPr>
            <a:fld id="{76B483EA-79FC-4CFB-9D49-A6CB5216843E}" type="slidenum">
              <a:rPr lang="en-US" smtClean="0"/>
              <a:pPr>
                <a:defRPr/>
              </a:pPr>
              <a:t>26</a:t>
            </a:fld>
            <a:endParaRPr lang="en-US"/>
          </a:p>
        </p:txBody>
      </p:sp>
      <p:sp>
        <p:nvSpPr>
          <p:cNvPr id="2" name="Footer Placeholder 1">
            <a:extLst>
              <a:ext uri="{FF2B5EF4-FFF2-40B4-BE49-F238E27FC236}">
                <a16:creationId xmlns:a16="http://schemas.microsoft.com/office/drawing/2014/main" id="{CD5886A8-DE5F-4056-86E7-1EF5B9B45F8B}"/>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35" name="Title 1">
            <a:extLst>
              <a:ext uri="{FF2B5EF4-FFF2-40B4-BE49-F238E27FC236}">
                <a16:creationId xmlns:a16="http://schemas.microsoft.com/office/drawing/2014/main" id="{7D457FF8-15CF-4890-A110-6FD2CA34FFEE}"/>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1810255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0224" y="46746"/>
            <a:ext cx="4073340" cy="1005840"/>
          </a:xfrm>
        </p:spPr>
        <p:txBody>
          <a:bodyPr>
            <a:normAutofit/>
          </a:bodyPr>
          <a:lstStyle/>
          <a:p>
            <a:r>
              <a:rPr lang="en-US" sz="3692" b="1" dirty="0" err="1"/>
              <a:t>Apakah</a:t>
            </a:r>
            <a:r>
              <a:rPr lang="en-US" sz="3692" b="1" dirty="0"/>
              <a:t> </a:t>
            </a:r>
            <a:r>
              <a:rPr lang="en-US" sz="3692" b="1" dirty="0" err="1"/>
              <a:t>risiko</a:t>
            </a:r>
            <a:r>
              <a:rPr lang="en-US" sz="3692" b="1" dirty="0"/>
              <a:t> </a:t>
            </a:r>
            <a:r>
              <a:rPr lang="en-US" sz="3692" b="1" dirty="0" err="1"/>
              <a:t>itu</a:t>
            </a:r>
            <a:r>
              <a:rPr lang="en-US" sz="3692" b="1" dirty="0"/>
              <a:t>?</a:t>
            </a:r>
          </a:p>
        </p:txBody>
      </p:sp>
      <p:sp>
        <p:nvSpPr>
          <p:cNvPr id="2" name="Content Placeholder 1"/>
          <p:cNvSpPr>
            <a:spLocks noGrp="1"/>
          </p:cNvSpPr>
          <p:nvPr>
            <p:ph idx="1"/>
          </p:nvPr>
        </p:nvSpPr>
        <p:spPr>
          <a:xfrm>
            <a:off x="542394" y="1170713"/>
            <a:ext cx="6172200" cy="705452"/>
          </a:xfrm>
        </p:spPr>
        <p:txBody>
          <a:bodyPr>
            <a:normAutofit/>
          </a:bodyPr>
          <a:lstStyle/>
          <a:p>
            <a:pPr marL="0" indent="0">
              <a:buNone/>
            </a:pPr>
            <a:r>
              <a:rPr lang="en-US" sz="2585" dirty="0" err="1"/>
              <a:t>Konsep</a:t>
            </a:r>
            <a:r>
              <a:rPr lang="en-US" sz="2585" dirty="0"/>
              <a:t> “Problem” versus “Risk”</a:t>
            </a:r>
          </a:p>
          <a:p>
            <a:pPr marL="0" indent="0">
              <a:buNone/>
            </a:pPr>
            <a:endParaRPr lang="en-US" sz="2585" dirty="0"/>
          </a:p>
          <a:p>
            <a:pPr marL="0" indent="0">
              <a:buNone/>
            </a:pPr>
            <a:endParaRPr lang="en-US" sz="2585" dirty="0"/>
          </a:p>
        </p:txBody>
      </p:sp>
      <p:sp>
        <p:nvSpPr>
          <p:cNvPr id="3" name="Slide Number Placeholder 2"/>
          <p:cNvSpPr>
            <a:spLocks noGrp="1"/>
          </p:cNvSpPr>
          <p:nvPr>
            <p:ph type="sldNum" sz="quarter" idx="12"/>
          </p:nvPr>
        </p:nvSpPr>
        <p:spPr>
          <a:xfrm>
            <a:off x="7948246" y="6031523"/>
            <a:ext cx="914400" cy="370743"/>
          </a:xfrm>
        </p:spPr>
        <p:txBody>
          <a:bodyPr/>
          <a:lstStyle/>
          <a:p>
            <a:fld id="{7589D4B7-21C6-42E7-8889-C92264457326}" type="slidenum">
              <a:rPr lang="en-US" smtClean="0"/>
              <a:pPr/>
              <a:t>27</a:t>
            </a:fld>
            <a:endParaRPr lang="en-US" dirty="0"/>
          </a:p>
        </p:txBody>
      </p:sp>
      <p:sp>
        <p:nvSpPr>
          <p:cNvPr id="5" name="TextBox 4"/>
          <p:cNvSpPr txBox="1"/>
          <p:nvPr/>
        </p:nvSpPr>
        <p:spPr>
          <a:xfrm>
            <a:off x="681404" y="1708811"/>
            <a:ext cx="3450980" cy="1512594"/>
          </a:xfrm>
          <a:prstGeom prst="rect">
            <a:avLst/>
          </a:prstGeom>
          <a:noFill/>
        </p:spPr>
        <p:txBody>
          <a:bodyPr wrap="square" rtlCol="0">
            <a:spAutoFit/>
          </a:bodyPr>
          <a:lstStyle/>
          <a:p>
            <a:r>
              <a:rPr lang="en-US" sz="1846" dirty="0">
                <a:solidFill>
                  <a:srgbClr val="FF0000"/>
                </a:solidFill>
                <a:ea typeface="Helvetica Neue Light" pitchFamily="2" charset="2"/>
                <a:cs typeface="Helvetica Neue Light" pitchFamily="2" charset="2"/>
              </a:rPr>
              <a:t>Problem/</a:t>
            </a:r>
            <a:r>
              <a:rPr lang="en-US" sz="1846" dirty="0" err="1">
                <a:solidFill>
                  <a:srgbClr val="FF0000"/>
                </a:solidFill>
                <a:ea typeface="Helvetica Neue Light" pitchFamily="2" charset="2"/>
                <a:cs typeface="Helvetica Neue Light" pitchFamily="2" charset="2"/>
              </a:rPr>
              <a:t>Krisis</a:t>
            </a:r>
            <a:r>
              <a:rPr lang="en-US" sz="1846" dirty="0">
                <a:solidFill>
                  <a:srgbClr val="FF0000"/>
                </a:solidFill>
                <a:ea typeface="Helvetica Neue Light" pitchFamily="2" charset="2"/>
                <a:cs typeface="Helvetica Neue Light" pitchFamily="2" charset="2"/>
              </a:rPr>
              <a:t>:</a:t>
            </a: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Terjadi</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saat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ini</a:t>
            </a:r>
            <a:endParaRPr lang="en-US" sz="1846" dirty="0">
              <a:ea typeface="Helvetica Neue Light" pitchFamily="2" charset="2"/>
              <a:cs typeface="Helvetica Neue Light" pitchFamily="2" charset="2"/>
            </a:endParaRP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Akibat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keputusan</a:t>
            </a:r>
            <a:r>
              <a:rPr lang="en-US" sz="1846" dirty="0">
                <a:ea typeface="Helvetica Neue Light" pitchFamily="2" charset="2"/>
                <a:cs typeface="Helvetica Neue Light" pitchFamily="2" charset="2"/>
              </a:rPr>
              <a:t>/</a:t>
            </a:r>
            <a:r>
              <a:rPr lang="en-US" sz="1846" dirty="0" err="1">
                <a:ea typeface="Helvetica Neue Light" pitchFamily="2" charset="2"/>
                <a:cs typeface="Helvetica Neue Light" pitchFamily="2" charset="2"/>
              </a:rPr>
              <a:t>aktivitas</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masa</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lalu</a:t>
            </a:r>
            <a:endParaRPr lang="en-US" sz="1846" dirty="0">
              <a:ea typeface="Helvetica Neue Light" pitchFamily="2" charset="2"/>
              <a:cs typeface="Helvetica Neue Light" pitchFamily="2" charset="2"/>
            </a:endParaRP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Gagal</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mendeteksi</a:t>
            </a:r>
            <a:r>
              <a:rPr lang="en-US" sz="1846" dirty="0">
                <a:ea typeface="Helvetica Neue Light" pitchFamily="2" charset="2"/>
                <a:cs typeface="Helvetica Neue Light" pitchFamily="2" charset="2"/>
              </a:rPr>
              <a:t> / </a:t>
            </a:r>
            <a:r>
              <a:rPr lang="en-US" sz="1846" dirty="0" err="1">
                <a:ea typeface="Helvetica Neue Light" pitchFamily="2" charset="2"/>
                <a:cs typeface="Helvetica Neue Light" pitchFamily="2" charset="2"/>
              </a:rPr>
              <a:t>mencegah</a:t>
            </a:r>
            <a:endParaRPr lang="en-US" sz="1846" dirty="0">
              <a:ea typeface="Helvetica Neue Light" pitchFamily="2" charset="2"/>
              <a:cs typeface="Helvetica Neue Light" pitchFamily="2" charset="2"/>
            </a:endParaRPr>
          </a:p>
        </p:txBody>
      </p:sp>
      <p:sp>
        <p:nvSpPr>
          <p:cNvPr id="8" name="TextBox 7"/>
          <p:cNvSpPr txBox="1"/>
          <p:nvPr/>
        </p:nvSpPr>
        <p:spPr>
          <a:xfrm>
            <a:off x="4339003" y="1715835"/>
            <a:ext cx="4523643" cy="1228541"/>
          </a:xfrm>
          <a:prstGeom prst="rect">
            <a:avLst/>
          </a:prstGeom>
          <a:noFill/>
        </p:spPr>
        <p:txBody>
          <a:bodyPr wrap="square" rtlCol="0">
            <a:spAutoFit/>
          </a:bodyPr>
          <a:lstStyle/>
          <a:p>
            <a:r>
              <a:rPr lang="en-US" sz="1846" dirty="0" err="1">
                <a:solidFill>
                  <a:srgbClr val="FF0000"/>
                </a:solidFill>
                <a:ea typeface="Helvetica Neue Light" pitchFamily="2" charset="2"/>
                <a:cs typeface="Helvetica Neue Light" pitchFamily="2" charset="2"/>
              </a:rPr>
              <a:t>Risiko</a:t>
            </a:r>
            <a:r>
              <a:rPr lang="en-US" sz="1846" dirty="0">
                <a:solidFill>
                  <a:srgbClr val="FF0000"/>
                </a:solidFill>
                <a:ea typeface="Helvetica Neue Light" pitchFamily="2" charset="2"/>
                <a:cs typeface="Helvetica Neue Light" pitchFamily="2" charset="2"/>
              </a:rPr>
              <a:t>:</a:t>
            </a: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Berdampak</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pada</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masa</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depan</a:t>
            </a:r>
            <a:r>
              <a:rPr lang="en-US" sz="1846" dirty="0">
                <a:ea typeface="Helvetica Neue Light" pitchFamily="2" charset="2"/>
                <a:cs typeface="Helvetica Neue Light" pitchFamily="2" charset="2"/>
              </a:rPr>
              <a:t> </a:t>
            </a: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Akibat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keputusan</a:t>
            </a:r>
            <a:r>
              <a:rPr lang="en-US" sz="1846" dirty="0">
                <a:ea typeface="Helvetica Neue Light" pitchFamily="2" charset="2"/>
                <a:cs typeface="Helvetica Neue Light" pitchFamily="2" charset="2"/>
              </a:rPr>
              <a:t>/</a:t>
            </a:r>
            <a:r>
              <a:rPr lang="en-US" sz="1846" dirty="0" err="1">
                <a:ea typeface="Helvetica Neue Light" pitchFamily="2" charset="2"/>
                <a:cs typeface="Helvetica Neue Light" pitchFamily="2" charset="2"/>
              </a:rPr>
              <a:t>aktivitas</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saat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ini</a:t>
            </a:r>
            <a:endParaRPr lang="en-US" sz="1846" dirty="0">
              <a:ea typeface="Helvetica Neue Light" pitchFamily="2" charset="2"/>
              <a:cs typeface="Helvetica Neue Light" pitchFamily="2" charset="2"/>
            </a:endParaRP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Pencegahan</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dan</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pengendalian</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lebih</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baik</a:t>
            </a:r>
            <a:endParaRPr lang="en-US" sz="1846" dirty="0">
              <a:ea typeface="Helvetica Neue Light" pitchFamily="2" charset="2"/>
              <a:cs typeface="Helvetica Neue Light" pitchFamily="2" charset="2"/>
            </a:endParaRPr>
          </a:p>
        </p:txBody>
      </p:sp>
      <p:pic>
        <p:nvPicPr>
          <p:cNvPr id="252929" name="Picture 1" descr="E:\RIZAL DESIGN\CRMS\Presentation Template\ISO 31000 Fundamental\Other\Table-01.jpg"/>
          <p:cNvPicPr>
            <a:picLocks noChangeAspect="1" noChangeArrowheads="1"/>
          </p:cNvPicPr>
          <p:nvPr/>
        </p:nvPicPr>
        <p:blipFill>
          <a:blip r:embed="rId2"/>
          <a:srcRect/>
          <a:stretch>
            <a:fillRect/>
          </a:stretch>
        </p:blipFill>
        <p:spPr bwMode="auto">
          <a:xfrm>
            <a:off x="1171357" y="3429000"/>
            <a:ext cx="6801285" cy="3020406"/>
          </a:xfrm>
          <a:prstGeom prst="rect">
            <a:avLst/>
          </a:prstGeom>
          <a:noFill/>
        </p:spPr>
      </p:pic>
      <p:sp>
        <p:nvSpPr>
          <p:cNvPr id="7" name="Rectangle 6">
            <a:extLst>
              <a:ext uri="{FF2B5EF4-FFF2-40B4-BE49-F238E27FC236}">
                <a16:creationId xmlns:a16="http://schemas.microsoft.com/office/drawing/2014/main" id="{C3D6E33E-CB8C-4F61-B86F-4AE21524564E}"/>
              </a:ext>
            </a:extLst>
          </p:cNvPr>
          <p:cNvSpPr/>
          <p:nvPr/>
        </p:nvSpPr>
        <p:spPr>
          <a:xfrm>
            <a:off x="252248" y="1055222"/>
            <a:ext cx="6752492" cy="42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9" name="Picture 8">
            <a:extLst>
              <a:ext uri="{FF2B5EF4-FFF2-40B4-BE49-F238E27FC236}">
                <a16:creationId xmlns:a16="http://schemas.microsoft.com/office/drawing/2014/main" id="{A38D053A-CA03-4FA7-BC42-921B606DA22D}"/>
              </a:ext>
            </a:extLst>
          </p:cNvPr>
          <p:cNvPicPr>
            <a:picLocks noChangeAspect="1"/>
          </p:cNvPicPr>
          <p:nvPr/>
        </p:nvPicPr>
        <p:blipFill>
          <a:blip r:embed="rId3"/>
          <a:stretch>
            <a:fillRect/>
          </a:stretch>
        </p:blipFill>
        <p:spPr>
          <a:xfrm>
            <a:off x="6793198" y="159379"/>
            <a:ext cx="2098554" cy="1364060"/>
          </a:xfrm>
          <a:prstGeom prst="rect">
            <a:avLst/>
          </a:prstGeom>
        </p:spPr>
      </p:pic>
      <p:sp>
        <p:nvSpPr>
          <p:cNvPr id="6" name="Footer Placeholder 5">
            <a:extLst>
              <a:ext uri="{FF2B5EF4-FFF2-40B4-BE49-F238E27FC236}">
                <a16:creationId xmlns:a16="http://schemas.microsoft.com/office/drawing/2014/main" id="{1995E9A7-0724-4E77-8325-2B5C5308A573}"/>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1" name="Title 1">
            <a:extLst>
              <a:ext uri="{FF2B5EF4-FFF2-40B4-BE49-F238E27FC236}">
                <a16:creationId xmlns:a16="http://schemas.microsoft.com/office/drawing/2014/main" id="{37BA3C5F-F4AB-4A07-9A84-96529DE5D608}"/>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3423984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861" y="1546966"/>
            <a:ext cx="7717981" cy="584775"/>
          </a:xfrm>
          <a:prstGeom prst="rect">
            <a:avLst/>
          </a:prstGeom>
          <a:noFill/>
        </p:spPr>
        <p:txBody>
          <a:bodyPr wrap="square" rtlCol="0">
            <a:spAutoFit/>
          </a:bodyPr>
          <a:lstStyle/>
          <a:p>
            <a:pPr algn="ctr"/>
            <a:r>
              <a:rPr lang="en-US" sz="3200" b="1" dirty="0" err="1">
                <a:ea typeface="Helvetica Neue Light" pitchFamily="2" charset="2"/>
                <a:cs typeface="Helvetica Neue Light" pitchFamily="2" charset="2"/>
              </a:rPr>
              <a:t>Risiko</a:t>
            </a:r>
            <a:r>
              <a:rPr lang="en-US" sz="2215" b="1" dirty="0">
                <a:ea typeface="Helvetica Neue Light" pitchFamily="2" charset="2"/>
                <a:cs typeface="Helvetica Neue Light" pitchFamily="2" charset="2"/>
              </a:rPr>
              <a:t> = </a:t>
            </a:r>
            <a:r>
              <a:rPr lang="en-US" sz="2215" b="1" i="1" dirty="0" err="1">
                <a:ea typeface="Helvetica Neue Light" pitchFamily="2" charset="2"/>
                <a:cs typeface="Helvetica Neue Light" pitchFamily="2" charset="2"/>
              </a:rPr>
              <a:t>ketidakpastian</a:t>
            </a:r>
            <a:r>
              <a:rPr lang="en-US" sz="2215" b="1" i="1" dirty="0">
                <a:ea typeface="Helvetica Neue Light" pitchFamily="2" charset="2"/>
                <a:cs typeface="Helvetica Neue Light" pitchFamily="2" charset="2"/>
              </a:rPr>
              <a:t> yang </a:t>
            </a:r>
            <a:r>
              <a:rPr lang="en-US" sz="2215" b="1" i="1" dirty="0" err="1">
                <a:ea typeface="Helvetica Neue Light" pitchFamily="2" charset="2"/>
                <a:cs typeface="Helvetica Neue Light" pitchFamily="2" charset="2"/>
              </a:rPr>
              <a:t>berdampak</a:t>
            </a:r>
            <a:r>
              <a:rPr lang="en-US" sz="2215" b="1" i="1" dirty="0">
                <a:ea typeface="Helvetica Neue Light" pitchFamily="2" charset="2"/>
                <a:cs typeface="Helvetica Neue Light" pitchFamily="2" charset="2"/>
              </a:rPr>
              <a:t> </a:t>
            </a:r>
            <a:r>
              <a:rPr lang="en-US" sz="2215" b="1" i="1" dirty="0" err="1">
                <a:ea typeface="Helvetica Neue Light" pitchFamily="2" charset="2"/>
                <a:cs typeface="Helvetica Neue Light" pitchFamily="2" charset="2"/>
              </a:rPr>
              <a:t>pada</a:t>
            </a:r>
            <a:r>
              <a:rPr lang="en-US" sz="2215" b="1" i="1" dirty="0">
                <a:ea typeface="Helvetica Neue Light" pitchFamily="2" charset="2"/>
                <a:cs typeface="Helvetica Neue Light" pitchFamily="2" charset="2"/>
              </a:rPr>
              <a:t> </a:t>
            </a:r>
            <a:r>
              <a:rPr lang="en-US" sz="2215" b="1" i="1" dirty="0" err="1">
                <a:ea typeface="Helvetica Neue Light" pitchFamily="2" charset="2"/>
                <a:cs typeface="Helvetica Neue Light" pitchFamily="2" charset="2"/>
              </a:rPr>
              <a:t>sasaran</a:t>
            </a:r>
            <a:endParaRPr lang="en-US" sz="2215" b="1" i="1" dirty="0">
              <a:ea typeface="Helvetica Neue Light" pitchFamily="2" charset="2"/>
              <a:cs typeface="Helvetica Neue Light" pitchFamily="2" charset="2"/>
            </a:endParaRPr>
          </a:p>
        </p:txBody>
      </p:sp>
      <p:pic>
        <p:nvPicPr>
          <p:cNvPr id="1027" name="Picture 3" descr="C:\Users\ACER\AppData\Local\Microsoft\Windows\Temporary Internet Files\Content.IE5\KBV91LBT\interrogacion-240x3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0629" y="3830756"/>
            <a:ext cx="599402" cy="92215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CER\AppData\Local\Microsoft\Windows\Temporary Internet Files\Content.IE5\KBV91LBT\objetivo[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629" y="2570935"/>
            <a:ext cx="724108" cy="79081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2"/>
          <p:cNvGrpSpPr/>
          <p:nvPr/>
        </p:nvGrpSpPr>
        <p:grpSpPr>
          <a:xfrm rot="360000">
            <a:off x="3220668" y="5074926"/>
            <a:ext cx="898782" cy="1126341"/>
            <a:chOff x="2514600" y="3436676"/>
            <a:chExt cx="3716455" cy="2398835"/>
          </a:xfrm>
        </p:grpSpPr>
        <p:pic>
          <p:nvPicPr>
            <p:cNvPr id="1030"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514600" y="3436676"/>
              <a:ext cx="3411655"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667000" y="3823831"/>
              <a:ext cx="3411655"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819400" y="4281031"/>
              <a:ext cx="3411655" cy="155448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4232178" y="2781951"/>
            <a:ext cx="4514850" cy="376385"/>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Apakah</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sasaran</a:t>
            </a:r>
            <a:r>
              <a:rPr lang="en-US" sz="1846" b="1" dirty="0">
                <a:solidFill>
                  <a:srgbClr val="FF0000"/>
                </a:solidFill>
                <a:ea typeface="Helvetica Neue Light" pitchFamily="2" charset="2"/>
                <a:cs typeface="Helvetica Neue Light" pitchFamily="2" charset="2"/>
              </a:rPr>
              <a:t> MK3L </a:t>
            </a:r>
            <a:r>
              <a:rPr lang="en-US" sz="1846" b="1" dirty="0" err="1">
                <a:ea typeface="Helvetica Neue Light" pitchFamily="2" charset="2"/>
                <a:cs typeface="Helvetica Neue Light" pitchFamily="2" charset="2"/>
              </a:rPr>
              <a:t>sudah</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jelas</a:t>
            </a:r>
            <a:r>
              <a:rPr lang="en-US" sz="1846" b="1" dirty="0">
                <a:ea typeface="Helvetica Neue Light" pitchFamily="2" charset="2"/>
                <a:cs typeface="Helvetica Neue Light" pitchFamily="2" charset="2"/>
              </a:rPr>
              <a:t> ?</a:t>
            </a:r>
            <a:endParaRPr lang="id-ID" sz="1846" b="1" dirty="0">
              <a:ea typeface="Helvetica Neue Light" pitchFamily="2" charset="2"/>
              <a:cs typeface="Helvetica Neue Light" pitchFamily="2" charset="2"/>
            </a:endParaRPr>
          </a:p>
        </p:txBody>
      </p:sp>
      <p:sp>
        <p:nvSpPr>
          <p:cNvPr id="20" name="TextBox 19"/>
          <p:cNvSpPr txBox="1"/>
          <p:nvPr/>
        </p:nvSpPr>
        <p:spPr>
          <a:xfrm>
            <a:off x="4117880" y="4010072"/>
            <a:ext cx="4514850" cy="660437"/>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saja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peristiwa</a:t>
            </a:r>
            <a:r>
              <a:rPr lang="en-US" sz="1846" b="1" dirty="0">
                <a:solidFill>
                  <a:srgbClr val="FF0000"/>
                </a:solidFill>
                <a:ea typeface="Helvetica Neue Light" pitchFamily="2" charset="2"/>
                <a:cs typeface="Helvetica Neue Light" pitchFamily="2" charset="2"/>
              </a:rPr>
              <a:t> / </a:t>
            </a:r>
            <a:r>
              <a:rPr lang="en-US" sz="1846" b="1" dirty="0" err="1">
                <a:solidFill>
                  <a:srgbClr val="FF0000"/>
                </a:solidFill>
                <a:ea typeface="Helvetica Neue Light" pitchFamily="2" charset="2"/>
                <a:cs typeface="Helvetica Neue Light" pitchFamily="2" charset="2"/>
              </a:rPr>
              <a:t>kondisi</a:t>
            </a:r>
            <a:r>
              <a:rPr lang="en-US" sz="1846" b="1" dirty="0">
                <a:solidFill>
                  <a:srgbClr val="FF0000"/>
                </a:solidFill>
                <a:ea typeface="Helvetica Neue Light" pitchFamily="2" charset="2"/>
                <a:cs typeface="Helvetica Neue Light" pitchFamily="2" charset="2"/>
              </a:rPr>
              <a:t> </a:t>
            </a:r>
            <a:r>
              <a:rPr lang="en-US" sz="1846" b="1" dirty="0">
                <a:ea typeface="Helvetica Neue Light" pitchFamily="2" charset="2"/>
                <a:cs typeface="Helvetica Neue Light" pitchFamily="2" charset="2"/>
              </a:rPr>
              <a:t>yang </a:t>
            </a:r>
            <a:r>
              <a:rPr lang="en-US" sz="1846" b="1" dirty="0" err="1">
                <a:ea typeface="Helvetica Neue Light" pitchFamily="2" charset="2"/>
                <a:cs typeface="Helvetica Neue Light" pitchFamily="2" charset="2"/>
              </a:rPr>
              <a:t>mungkin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terjadi</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dan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penyebabnya</a:t>
            </a:r>
            <a:r>
              <a:rPr lang="en-US" sz="1846" b="1" dirty="0">
                <a:solidFill>
                  <a:srgbClr val="FF0000"/>
                </a:solidFill>
                <a:ea typeface="Helvetica Neue Light" pitchFamily="2" charset="2"/>
                <a:cs typeface="Helvetica Neue Light" pitchFamily="2" charset="2"/>
              </a:rPr>
              <a:t> ?</a:t>
            </a:r>
            <a:endParaRPr lang="id-ID" sz="1846" b="1" dirty="0">
              <a:solidFill>
                <a:srgbClr val="FF0000"/>
              </a:solidFill>
              <a:ea typeface="Helvetica Neue Light" pitchFamily="2" charset="2"/>
              <a:cs typeface="Helvetica Neue Light" pitchFamily="2" charset="2"/>
            </a:endParaRPr>
          </a:p>
        </p:txBody>
      </p:sp>
      <p:sp>
        <p:nvSpPr>
          <p:cNvPr id="21" name="TextBox 20"/>
          <p:cNvSpPr txBox="1"/>
          <p:nvPr/>
        </p:nvSpPr>
        <p:spPr>
          <a:xfrm>
            <a:off x="4232178" y="5302967"/>
            <a:ext cx="4514850" cy="660437"/>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dampaknya</a:t>
            </a:r>
            <a:r>
              <a:rPr lang="en-US" sz="1846" b="1" dirty="0">
                <a:solidFill>
                  <a:srgbClr val="FF0000"/>
                </a:solidFill>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pada</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sasaran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akhir</a:t>
            </a:r>
            <a:r>
              <a:rPr lang="id-ID" sz="1846" b="1" dirty="0">
                <a:ea typeface="Helvetica Neue Light" pitchFamily="2" charset="2"/>
                <a:cs typeface="Helvetica Neue Light" pitchFamily="2" charset="2"/>
              </a:rPr>
              <a:t>?</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Penyimpangan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yang </a:t>
            </a:r>
            <a:r>
              <a:rPr lang="en-US" sz="1846" b="1" dirty="0" err="1">
                <a:ea typeface="Helvetica Neue Light" pitchFamily="2" charset="2"/>
                <a:cs typeface="Helvetica Neue Light" pitchFamily="2" charset="2"/>
              </a:rPr>
              <a:t>terjadi</a:t>
            </a:r>
            <a:r>
              <a:rPr lang="en-US" sz="1846" b="1" dirty="0">
                <a:ea typeface="Helvetica Neue Light" pitchFamily="2" charset="2"/>
                <a:cs typeface="Helvetica Neue Light" pitchFamily="2" charset="2"/>
              </a:rPr>
              <a:t>?</a:t>
            </a:r>
            <a:endParaRPr lang="id-ID" sz="1846" b="1" dirty="0">
              <a:ea typeface="Helvetica Neue Light" pitchFamily="2" charset="2"/>
              <a:cs typeface="Helvetica Neue Light" pitchFamily="2" charset="2"/>
            </a:endParaRPr>
          </a:p>
        </p:txBody>
      </p:sp>
      <p:sp>
        <p:nvSpPr>
          <p:cNvPr id="17" name="Rectangle 16">
            <a:extLst>
              <a:ext uri="{FF2B5EF4-FFF2-40B4-BE49-F238E27FC236}">
                <a16:creationId xmlns:a16="http://schemas.microsoft.com/office/drawing/2014/main" id="{F05F26B5-F66E-4BB5-83ED-D1153392EAB3}"/>
              </a:ext>
            </a:extLst>
          </p:cNvPr>
          <p:cNvSpPr/>
          <p:nvPr/>
        </p:nvSpPr>
        <p:spPr>
          <a:xfrm>
            <a:off x="252248" y="1106623"/>
            <a:ext cx="6752492" cy="42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Arrow: Bent 7">
            <a:extLst>
              <a:ext uri="{FF2B5EF4-FFF2-40B4-BE49-F238E27FC236}">
                <a16:creationId xmlns:a16="http://schemas.microsoft.com/office/drawing/2014/main" id="{31A1D7F4-AF0F-480A-9267-7126CF2419D0}"/>
              </a:ext>
            </a:extLst>
          </p:cNvPr>
          <p:cNvSpPr/>
          <p:nvPr/>
        </p:nvSpPr>
        <p:spPr>
          <a:xfrm flipV="1">
            <a:off x="2403378" y="2228288"/>
            <a:ext cx="773723" cy="9247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3" name="Arrow: Bent 22">
            <a:extLst>
              <a:ext uri="{FF2B5EF4-FFF2-40B4-BE49-F238E27FC236}">
                <a16:creationId xmlns:a16="http://schemas.microsoft.com/office/drawing/2014/main" id="{739EE477-727C-4DC5-A933-5A91AC1EA7E5}"/>
              </a:ext>
            </a:extLst>
          </p:cNvPr>
          <p:cNvSpPr/>
          <p:nvPr/>
        </p:nvSpPr>
        <p:spPr>
          <a:xfrm flipV="1">
            <a:off x="2142891" y="2236573"/>
            <a:ext cx="803791" cy="23999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4" name="Arrow: Bent 23">
            <a:extLst>
              <a:ext uri="{FF2B5EF4-FFF2-40B4-BE49-F238E27FC236}">
                <a16:creationId xmlns:a16="http://schemas.microsoft.com/office/drawing/2014/main" id="{F7C89A43-711E-479E-8CC1-FF461F72E338}"/>
              </a:ext>
            </a:extLst>
          </p:cNvPr>
          <p:cNvSpPr/>
          <p:nvPr/>
        </p:nvSpPr>
        <p:spPr>
          <a:xfrm flipV="1">
            <a:off x="1880941" y="2236573"/>
            <a:ext cx="803791" cy="359739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6" name="Title 2"/>
          <p:cNvSpPr>
            <a:spLocks noGrp="1"/>
          </p:cNvSpPr>
          <p:nvPr>
            <p:ph type="title"/>
          </p:nvPr>
        </p:nvSpPr>
        <p:spPr>
          <a:xfrm>
            <a:off x="364293" y="-47404"/>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5" name="Rectangle 4">
            <a:extLst>
              <a:ext uri="{FF2B5EF4-FFF2-40B4-BE49-F238E27FC236}">
                <a16:creationId xmlns:a16="http://schemas.microsoft.com/office/drawing/2014/main" id="{78732354-5A76-48AE-B935-D8F637546BF7}"/>
              </a:ext>
            </a:extLst>
          </p:cNvPr>
          <p:cNvSpPr/>
          <p:nvPr/>
        </p:nvSpPr>
        <p:spPr>
          <a:xfrm>
            <a:off x="7919140" y="1112081"/>
            <a:ext cx="827889" cy="771506"/>
          </a:xfrm>
          <a:custGeom>
            <a:avLst/>
            <a:gdLst>
              <a:gd name="connsiteX0" fmla="*/ 0 w 1252297"/>
              <a:gd name="connsiteY0" fmla="*/ 0 h 1636776"/>
              <a:gd name="connsiteX1" fmla="*/ 1252297 w 1252297"/>
              <a:gd name="connsiteY1" fmla="*/ 0 h 1636776"/>
              <a:gd name="connsiteX2" fmla="*/ 1252297 w 1252297"/>
              <a:gd name="connsiteY2" fmla="*/ 1636776 h 1636776"/>
              <a:gd name="connsiteX3" fmla="*/ 0 w 1252297"/>
              <a:gd name="connsiteY3" fmla="*/ 1636776 h 1636776"/>
              <a:gd name="connsiteX4" fmla="*/ 0 w 1252297"/>
              <a:gd name="connsiteY4" fmla="*/ 0 h 1636776"/>
              <a:gd name="connsiteX0" fmla="*/ 0 w 1252297"/>
              <a:gd name="connsiteY0" fmla="*/ 0 h 1636776"/>
              <a:gd name="connsiteX1" fmla="*/ 1252297 w 1252297"/>
              <a:gd name="connsiteY1" fmla="*/ 0 h 1636776"/>
              <a:gd name="connsiteX2" fmla="*/ 1252297 w 1252297"/>
              <a:gd name="connsiteY2" fmla="*/ 1636776 h 1636776"/>
              <a:gd name="connsiteX3" fmla="*/ 625926 w 1252297"/>
              <a:gd name="connsiteY3" fmla="*/ 1636776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625926 w 1252297"/>
              <a:gd name="connsiteY3" fmla="*/ 1179576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681252 w 1252297"/>
              <a:gd name="connsiteY3" fmla="*/ 849789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584431 w 1252297"/>
              <a:gd name="connsiteY3" fmla="*/ 907987 h 1636776"/>
              <a:gd name="connsiteX4" fmla="*/ 0 w 1252297"/>
              <a:gd name="connsiteY4" fmla="*/ 1636776 h 1636776"/>
              <a:gd name="connsiteX5" fmla="*/ 0 w 1252297"/>
              <a:gd name="connsiteY5" fmla="*/ 0 h 16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297" h="1636776">
                <a:moveTo>
                  <a:pt x="0" y="0"/>
                </a:moveTo>
                <a:lnTo>
                  <a:pt x="1252297" y="0"/>
                </a:lnTo>
                <a:lnTo>
                  <a:pt x="1252297" y="1636776"/>
                </a:lnTo>
                <a:lnTo>
                  <a:pt x="584431" y="907987"/>
                </a:lnTo>
                <a:lnTo>
                  <a:pt x="0" y="163677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Image result for iso 45001:2018">
            <a:extLst>
              <a:ext uri="{FF2B5EF4-FFF2-40B4-BE49-F238E27FC236}">
                <a16:creationId xmlns:a16="http://schemas.microsoft.com/office/drawing/2014/main" id="{0C88C579-509A-48D9-8D48-016286DC3A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9140" y="260345"/>
            <a:ext cx="827888" cy="83130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2B20A9B-1AC3-460B-94B9-0D98560D00B5}"/>
              </a:ext>
            </a:extLst>
          </p:cNvPr>
          <p:cNvSpPr>
            <a:spLocks noGrp="1"/>
          </p:cNvSpPr>
          <p:nvPr>
            <p:ph type="sldNum" sz="quarter" idx="12"/>
          </p:nvPr>
        </p:nvSpPr>
        <p:spPr/>
        <p:txBody>
          <a:bodyPr/>
          <a:lstStyle/>
          <a:p>
            <a:pPr>
              <a:defRPr/>
            </a:pPr>
            <a:fld id="{76B483EA-79FC-4CFB-9D49-A6CB5216843E}" type="slidenum">
              <a:rPr lang="en-US" smtClean="0"/>
              <a:pPr>
                <a:defRPr/>
              </a:pPr>
              <a:t>28</a:t>
            </a:fld>
            <a:endParaRPr lang="en-US"/>
          </a:p>
        </p:txBody>
      </p:sp>
      <p:sp>
        <p:nvSpPr>
          <p:cNvPr id="2" name="Footer Placeholder 1">
            <a:extLst>
              <a:ext uri="{FF2B5EF4-FFF2-40B4-BE49-F238E27FC236}">
                <a16:creationId xmlns:a16="http://schemas.microsoft.com/office/drawing/2014/main" id="{ECDAEED7-945A-412E-AA84-8566863B5C75}"/>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25" name="Title 1">
            <a:extLst>
              <a:ext uri="{FF2B5EF4-FFF2-40B4-BE49-F238E27FC236}">
                <a16:creationId xmlns:a16="http://schemas.microsoft.com/office/drawing/2014/main" id="{10FDD84D-F904-4030-A13F-35F5FE801E28}"/>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1919106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104543" y="5215953"/>
            <a:ext cx="4969117" cy="114320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104543" y="4042126"/>
            <a:ext cx="4969117" cy="102085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104543" y="1494238"/>
            <a:ext cx="4969118" cy="85302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itle 1"/>
          <p:cNvSpPr>
            <a:spLocks noGrp="1"/>
          </p:cNvSpPr>
          <p:nvPr>
            <p:ph type="title"/>
          </p:nvPr>
        </p:nvSpPr>
        <p:spPr>
          <a:xfrm>
            <a:off x="246184" y="71954"/>
            <a:ext cx="8651631" cy="1055077"/>
          </a:xfrm>
        </p:spPr>
        <p:txBody>
          <a:bodyPr>
            <a:normAutofit/>
          </a:bodyPr>
          <a:lstStyle/>
          <a:p>
            <a:r>
              <a:rPr lang="en-US" sz="2585" dirty="0"/>
              <a:t>TEKNIK PENGELOLAAN RISIKO </a:t>
            </a:r>
            <a:br>
              <a:rPr lang="en-US" sz="2585" dirty="0"/>
            </a:br>
            <a:r>
              <a:rPr lang="en-US" sz="2585" dirty="0" err="1"/>
              <a:t>versi</a:t>
            </a:r>
            <a:r>
              <a:rPr lang="en-US" sz="2585" dirty="0"/>
              <a:t> Sentral Sistem Consulting </a:t>
            </a:r>
          </a:p>
        </p:txBody>
      </p:sp>
      <p:sp>
        <p:nvSpPr>
          <p:cNvPr id="223" name="Rectangle 222">
            <a:extLst>
              <a:ext uri="{FF2B5EF4-FFF2-40B4-BE49-F238E27FC236}">
                <a16:creationId xmlns:a16="http://schemas.microsoft.com/office/drawing/2014/main" id="{0F37386F-A3F1-40FA-9B5B-E483D987637E}"/>
              </a:ext>
            </a:extLst>
          </p:cNvPr>
          <p:cNvSpPr/>
          <p:nvPr/>
        </p:nvSpPr>
        <p:spPr>
          <a:xfrm>
            <a:off x="633046" y="1248510"/>
            <a:ext cx="8510954" cy="42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55298" name="Picture 2"/>
          <p:cNvPicPr>
            <a:picLocks noChangeAspect="1" noChangeArrowheads="1"/>
          </p:cNvPicPr>
          <p:nvPr/>
        </p:nvPicPr>
        <p:blipFill>
          <a:blip r:embed="rId2"/>
          <a:srcRect l="16719"/>
          <a:stretch>
            <a:fillRect/>
          </a:stretch>
        </p:blipFill>
        <p:spPr bwMode="auto">
          <a:xfrm>
            <a:off x="153089" y="1494238"/>
            <a:ext cx="3875943" cy="4783015"/>
          </a:xfrm>
          <a:prstGeom prst="rect">
            <a:avLst/>
          </a:prstGeom>
          <a:noFill/>
          <a:ln w="9525">
            <a:noFill/>
            <a:miter lim="800000"/>
            <a:headEnd/>
            <a:tailEnd/>
          </a:ln>
          <a:effectLst/>
        </p:spPr>
      </p:pic>
      <p:sp>
        <p:nvSpPr>
          <p:cNvPr id="226" name="TextBox 225"/>
          <p:cNvSpPr txBox="1"/>
          <p:nvPr/>
        </p:nvSpPr>
        <p:spPr>
          <a:xfrm>
            <a:off x="4220308" y="1543714"/>
            <a:ext cx="4928864" cy="731739"/>
          </a:xfrm>
          <a:prstGeom prst="rect">
            <a:avLst/>
          </a:prstGeom>
          <a:noFill/>
        </p:spPr>
        <p:txBody>
          <a:bodyPr wrap="square" rtlCol="0">
            <a:spAutoFit/>
          </a:bodyPr>
          <a:lstStyle/>
          <a:p>
            <a:r>
              <a:rPr lang="en-US" sz="1385" u="sng" dirty="0" err="1"/>
              <a:t>Risiko</a:t>
            </a:r>
            <a:r>
              <a:rPr lang="en-US" sz="1385" u="sng" dirty="0"/>
              <a:t> </a:t>
            </a:r>
            <a:r>
              <a:rPr lang="en-US" sz="1385" u="sng" dirty="0" err="1"/>
              <a:t>Organisasi</a:t>
            </a:r>
            <a:r>
              <a:rPr lang="en-US" sz="1385" u="sng" dirty="0"/>
              <a:t>, </a:t>
            </a:r>
          </a:p>
          <a:p>
            <a:pPr marL="156801" indent="-156801">
              <a:buFont typeface="Arial" pitchFamily="34" charset="0"/>
              <a:buChar char="•"/>
            </a:pPr>
            <a:r>
              <a:rPr lang="en-US" sz="1385" dirty="0" err="1"/>
              <a:t>Menangani</a:t>
            </a:r>
            <a:r>
              <a:rPr lang="en-US" sz="1385" dirty="0"/>
              <a:t> </a:t>
            </a:r>
            <a:r>
              <a:rPr lang="en-US" sz="1385" dirty="0" err="1"/>
              <a:t>Risiko</a:t>
            </a:r>
            <a:r>
              <a:rPr lang="en-US" sz="1385" dirty="0"/>
              <a:t> yang </a:t>
            </a:r>
            <a:r>
              <a:rPr lang="en-US" sz="1385" dirty="0" err="1"/>
              <a:t>menghambat</a:t>
            </a:r>
            <a:r>
              <a:rPr lang="en-US" sz="1385" dirty="0"/>
              <a:t> </a:t>
            </a:r>
            <a:r>
              <a:rPr lang="en-US" sz="1385" dirty="0" err="1"/>
              <a:t>pencapaian</a:t>
            </a:r>
            <a:r>
              <a:rPr lang="en-US" sz="1385" dirty="0"/>
              <a:t> </a:t>
            </a:r>
            <a:r>
              <a:rPr lang="en-US" sz="1385" dirty="0" err="1"/>
              <a:t>sasaran</a:t>
            </a:r>
            <a:r>
              <a:rPr lang="en-US" sz="1385" dirty="0"/>
              <a:t> </a:t>
            </a:r>
            <a:r>
              <a:rPr lang="en-US" sz="1385" dirty="0" err="1"/>
              <a:t>organisasi</a:t>
            </a:r>
            <a:endParaRPr lang="en-US" sz="1385" dirty="0"/>
          </a:p>
        </p:txBody>
      </p:sp>
      <p:sp>
        <p:nvSpPr>
          <p:cNvPr id="227" name="TextBox 226"/>
          <p:cNvSpPr txBox="1"/>
          <p:nvPr/>
        </p:nvSpPr>
        <p:spPr>
          <a:xfrm>
            <a:off x="4220309" y="2539250"/>
            <a:ext cx="4994031" cy="1371145"/>
          </a:xfrm>
          <a:prstGeom prst="rect">
            <a:avLst/>
          </a:prstGeom>
          <a:noFill/>
        </p:spPr>
        <p:txBody>
          <a:bodyPr wrap="square" rtlCol="0">
            <a:spAutoFit/>
          </a:bodyPr>
          <a:lstStyle/>
          <a:p>
            <a:r>
              <a:rPr lang="en-US" sz="1385" u="sng" dirty="0" err="1"/>
              <a:t>Risiko</a:t>
            </a:r>
            <a:r>
              <a:rPr lang="en-US" sz="1385" u="sng" dirty="0"/>
              <a:t> </a:t>
            </a:r>
            <a:r>
              <a:rPr lang="en-US" sz="1385" u="sng" dirty="0" err="1"/>
              <a:t>Proses</a:t>
            </a:r>
            <a:endParaRPr lang="en-US" sz="1385" u="sng" dirty="0"/>
          </a:p>
          <a:p>
            <a:pPr marL="156801" indent="-156801">
              <a:buFont typeface="Arial" pitchFamily="34" charset="0"/>
              <a:buChar char="•"/>
            </a:pPr>
            <a:r>
              <a:rPr lang="en-US" sz="1385" dirty="0" err="1"/>
              <a:t>Menangani</a:t>
            </a:r>
            <a:r>
              <a:rPr lang="en-US" sz="1385" dirty="0"/>
              <a:t> </a:t>
            </a:r>
            <a:r>
              <a:rPr lang="en-US" sz="1385" dirty="0" err="1"/>
              <a:t>Risiko</a:t>
            </a:r>
            <a:r>
              <a:rPr lang="en-US" sz="1385" dirty="0"/>
              <a:t> yang </a:t>
            </a:r>
            <a:r>
              <a:rPr lang="en-US" sz="1385" dirty="0" err="1"/>
              <a:t>terkait</a:t>
            </a:r>
            <a:r>
              <a:rPr lang="en-US" sz="1385" dirty="0"/>
              <a:t> </a:t>
            </a:r>
            <a:r>
              <a:rPr lang="en-US" sz="1385" dirty="0" err="1"/>
              <a:t>dengan</a:t>
            </a:r>
            <a:r>
              <a:rPr lang="en-US" sz="1385" dirty="0"/>
              <a:t> proses </a:t>
            </a:r>
            <a:r>
              <a:rPr lang="en-US" sz="1385" dirty="0" err="1"/>
              <a:t>bisnis</a:t>
            </a:r>
            <a:r>
              <a:rPr lang="en-US" sz="1385" dirty="0"/>
              <a:t>, </a:t>
            </a:r>
            <a:r>
              <a:rPr lang="en-US" sz="1385" dirty="0" err="1"/>
              <a:t>tujuannya</a:t>
            </a:r>
            <a:r>
              <a:rPr lang="en-US" sz="1385" dirty="0"/>
              <a:t> </a:t>
            </a:r>
            <a:r>
              <a:rPr lang="en-US" sz="1385" dirty="0" err="1"/>
              <a:t>menciptakan</a:t>
            </a:r>
            <a:r>
              <a:rPr lang="en-US" sz="1385" dirty="0"/>
              <a:t> proses anti </a:t>
            </a:r>
            <a:r>
              <a:rPr lang="en-US" sz="1385" dirty="0" err="1"/>
              <a:t>salah</a:t>
            </a:r>
            <a:r>
              <a:rPr lang="en-US" sz="1385" dirty="0"/>
              <a:t> </a:t>
            </a:r>
          </a:p>
          <a:p>
            <a:pPr marL="156801" indent="-156801">
              <a:buFont typeface="Arial" pitchFamily="34" charset="0"/>
              <a:buChar char="•"/>
            </a:pPr>
            <a:r>
              <a:rPr lang="en-US" sz="1385" b="1" dirty="0" err="1">
                <a:solidFill>
                  <a:srgbClr val="FF0000"/>
                </a:solidFill>
              </a:rPr>
              <a:t>Teknik</a:t>
            </a:r>
            <a:r>
              <a:rPr lang="en-US" sz="1385" b="1" dirty="0">
                <a:solidFill>
                  <a:srgbClr val="FF0000"/>
                </a:solidFill>
              </a:rPr>
              <a:t> : SIPOCORR (Supplier-Input-Process-Output-Customer-Objectives-Risk-Reference). </a:t>
            </a:r>
            <a:r>
              <a:rPr lang="en-US" sz="1385" b="1" dirty="0" err="1">
                <a:solidFill>
                  <a:srgbClr val="FF0000"/>
                </a:solidFill>
              </a:rPr>
              <a:t>Kombinasi</a:t>
            </a:r>
            <a:r>
              <a:rPr lang="en-US" sz="1385" b="1" dirty="0">
                <a:solidFill>
                  <a:srgbClr val="FF0000"/>
                </a:solidFill>
              </a:rPr>
              <a:t> </a:t>
            </a:r>
            <a:r>
              <a:rPr lang="en-US" sz="1385" b="1" dirty="0" err="1">
                <a:solidFill>
                  <a:srgbClr val="FF0000"/>
                </a:solidFill>
              </a:rPr>
              <a:t>pendekatan</a:t>
            </a:r>
            <a:r>
              <a:rPr lang="en-US" sz="1385" b="1" dirty="0">
                <a:solidFill>
                  <a:srgbClr val="FF0000"/>
                </a:solidFill>
              </a:rPr>
              <a:t> </a:t>
            </a:r>
            <a:r>
              <a:rPr lang="en-US" sz="1385" b="1" dirty="0" err="1">
                <a:solidFill>
                  <a:srgbClr val="FF0000"/>
                </a:solidFill>
              </a:rPr>
              <a:t>proses</a:t>
            </a:r>
            <a:r>
              <a:rPr lang="en-US" sz="1385" b="1" dirty="0">
                <a:solidFill>
                  <a:srgbClr val="FF0000"/>
                </a:solidFill>
              </a:rPr>
              <a:t> + </a:t>
            </a:r>
            <a:r>
              <a:rPr lang="en-US" sz="1385" b="1" dirty="0" err="1">
                <a:solidFill>
                  <a:srgbClr val="FF0000"/>
                </a:solidFill>
              </a:rPr>
              <a:t>risiko</a:t>
            </a:r>
            <a:r>
              <a:rPr lang="en-US" sz="1385" b="1" dirty="0">
                <a:solidFill>
                  <a:srgbClr val="FF0000"/>
                </a:solidFill>
              </a:rPr>
              <a:t>, </a:t>
            </a:r>
            <a:r>
              <a:rPr lang="en-US" sz="1385" b="1" dirty="0" err="1">
                <a:solidFill>
                  <a:srgbClr val="FF0000"/>
                </a:solidFill>
              </a:rPr>
              <a:t>originalitas</a:t>
            </a:r>
            <a:r>
              <a:rPr lang="en-US" sz="1385" b="1" dirty="0">
                <a:solidFill>
                  <a:srgbClr val="FF0000"/>
                </a:solidFill>
              </a:rPr>
              <a:t> </a:t>
            </a:r>
            <a:r>
              <a:rPr lang="en-US" sz="1385" b="1" dirty="0" err="1">
                <a:solidFill>
                  <a:srgbClr val="FF0000"/>
                </a:solidFill>
              </a:rPr>
              <a:t>metode</a:t>
            </a:r>
            <a:r>
              <a:rPr lang="en-US" sz="1385" b="1" dirty="0">
                <a:solidFill>
                  <a:srgbClr val="FF0000"/>
                </a:solidFill>
              </a:rPr>
              <a:t> Sentral Sistem Consulting</a:t>
            </a:r>
          </a:p>
        </p:txBody>
      </p:sp>
      <p:sp>
        <p:nvSpPr>
          <p:cNvPr id="228" name="TextBox 227"/>
          <p:cNvSpPr txBox="1"/>
          <p:nvPr/>
        </p:nvSpPr>
        <p:spPr>
          <a:xfrm>
            <a:off x="4220308" y="4081701"/>
            <a:ext cx="4853353" cy="944874"/>
          </a:xfrm>
          <a:prstGeom prst="rect">
            <a:avLst/>
          </a:prstGeom>
          <a:noFill/>
        </p:spPr>
        <p:txBody>
          <a:bodyPr wrap="square" rtlCol="0">
            <a:spAutoFit/>
          </a:bodyPr>
          <a:lstStyle/>
          <a:p>
            <a:r>
              <a:rPr lang="en-US" sz="1385" u="sng" dirty="0" err="1"/>
              <a:t>Risiko</a:t>
            </a:r>
            <a:r>
              <a:rPr lang="en-US" sz="1385" u="sng" dirty="0"/>
              <a:t> </a:t>
            </a:r>
            <a:r>
              <a:rPr lang="en-US" sz="1385" u="sng" dirty="0" err="1"/>
              <a:t>Operasional</a:t>
            </a:r>
            <a:endParaRPr lang="en-US" sz="1385" u="sng" dirty="0"/>
          </a:p>
          <a:p>
            <a:pPr marL="156801" indent="-156801">
              <a:buFont typeface="Arial" pitchFamily="34" charset="0"/>
              <a:buChar char="•"/>
            </a:pPr>
            <a:r>
              <a:rPr lang="en-US" sz="1385" dirty="0" err="1"/>
              <a:t>Menangani</a:t>
            </a:r>
            <a:r>
              <a:rPr lang="en-US" sz="1385" dirty="0"/>
              <a:t> </a:t>
            </a:r>
            <a:r>
              <a:rPr lang="en-US" sz="1385" dirty="0" err="1"/>
              <a:t>risiko</a:t>
            </a:r>
            <a:r>
              <a:rPr lang="en-US" sz="1385" dirty="0"/>
              <a:t> </a:t>
            </a:r>
            <a:r>
              <a:rPr lang="en-US" sz="1385" dirty="0" err="1"/>
              <a:t>operasional</a:t>
            </a:r>
            <a:r>
              <a:rPr lang="en-US" sz="1385" dirty="0"/>
              <a:t> yang </a:t>
            </a:r>
            <a:r>
              <a:rPr lang="en-US" sz="1385" dirty="0" err="1"/>
              <a:t>terkait</a:t>
            </a:r>
            <a:r>
              <a:rPr lang="en-US" sz="1385" dirty="0"/>
              <a:t> </a:t>
            </a:r>
            <a:r>
              <a:rPr lang="en-US" sz="1385" dirty="0" err="1"/>
              <a:t>dengan</a:t>
            </a:r>
            <a:r>
              <a:rPr lang="en-US" sz="1385" dirty="0"/>
              <a:t> </a:t>
            </a:r>
            <a:r>
              <a:rPr lang="en-US" sz="1385" dirty="0" err="1"/>
              <a:t>aktivitas</a:t>
            </a:r>
            <a:r>
              <a:rPr lang="en-US" sz="1385" dirty="0"/>
              <a:t>, </a:t>
            </a:r>
            <a:r>
              <a:rPr lang="en-US" sz="1385" dirty="0" err="1"/>
              <a:t>produk</a:t>
            </a:r>
            <a:r>
              <a:rPr lang="en-US" sz="1385" dirty="0"/>
              <a:t> </a:t>
            </a:r>
            <a:r>
              <a:rPr lang="en-US" sz="1385" dirty="0" err="1"/>
              <a:t>dan</a:t>
            </a:r>
            <a:r>
              <a:rPr lang="en-US" sz="1385" dirty="0"/>
              <a:t> </a:t>
            </a:r>
            <a:r>
              <a:rPr lang="en-US" sz="1385" dirty="0" err="1"/>
              <a:t>jasa</a:t>
            </a:r>
            <a:endParaRPr lang="en-US" sz="1385" dirty="0"/>
          </a:p>
          <a:p>
            <a:pPr marL="156801" indent="-156801">
              <a:buFont typeface="Arial" pitchFamily="34" charset="0"/>
              <a:buChar char="•"/>
            </a:pPr>
            <a:r>
              <a:rPr lang="en-US" sz="1385" dirty="0" err="1"/>
              <a:t>Teknik</a:t>
            </a:r>
            <a:r>
              <a:rPr lang="en-US" sz="1385" dirty="0"/>
              <a:t> : FMEA, HIRADC, HAZOPS, IAD, </a:t>
            </a:r>
            <a:r>
              <a:rPr lang="en-US" sz="1385" dirty="0" err="1"/>
              <a:t>dll</a:t>
            </a:r>
            <a:endParaRPr lang="en-US" sz="1385" dirty="0"/>
          </a:p>
        </p:txBody>
      </p:sp>
      <p:sp>
        <p:nvSpPr>
          <p:cNvPr id="229" name="TextBox 228"/>
          <p:cNvSpPr txBox="1"/>
          <p:nvPr/>
        </p:nvSpPr>
        <p:spPr>
          <a:xfrm>
            <a:off x="4220308" y="5189161"/>
            <a:ext cx="5134708" cy="1158009"/>
          </a:xfrm>
          <a:prstGeom prst="rect">
            <a:avLst/>
          </a:prstGeom>
          <a:noFill/>
        </p:spPr>
        <p:txBody>
          <a:bodyPr wrap="square" rtlCol="0">
            <a:spAutoFit/>
          </a:bodyPr>
          <a:lstStyle/>
          <a:p>
            <a:r>
              <a:rPr lang="en-US" sz="1385" u="sng" dirty="0" err="1"/>
              <a:t>Risiko</a:t>
            </a:r>
            <a:r>
              <a:rPr lang="en-US" sz="1385" u="sng" dirty="0"/>
              <a:t> </a:t>
            </a:r>
            <a:r>
              <a:rPr lang="en-US" sz="1385" u="sng" dirty="0" err="1"/>
              <a:t>Keseharian</a:t>
            </a:r>
            <a:r>
              <a:rPr lang="en-US" sz="1385" u="sng" dirty="0"/>
              <a:t> </a:t>
            </a:r>
          </a:p>
          <a:p>
            <a:pPr marL="156801" indent="-156801">
              <a:buFont typeface="Arial" pitchFamily="34" charset="0"/>
              <a:buChar char="•"/>
            </a:pPr>
            <a:r>
              <a:rPr lang="en-US" sz="1385" dirty="0" err="1"/>
              <a:t>Menangani</a:t>
            </a:r>
            <a:r>
              <a:rPr lang="en-US" sz="1385" dirty="0"/>
              <a:t> </a:t>
            </a:r>
            <a:r>
              <a:rPr lang="en-US" sz="1385" dirty="0" err="1"/>
              <a:t>Risiko</a:t>
            </a:r>
            <a:r>
              <a:rPr lang="en-US" sz="1385" dirty="0"/>
              <a:t> </a:t>
            </a:r>
            <a:r>
              <a:rPr lang="en-US" sz="1385" dirty="0" err="1"/>
              <a:t>dalam</a:t>
            </a:r>
            <a:r>
              <a:rPr lang="en-US" sz="1385" dirty="0"/>
              <a:t> </a:t>
            </a:r>
            <a:r>
              <a:rPr lang="en-US" sz="1385" dirty="0" err="1"/>
              <a:t>kegiatan</a:t>
            </a:r>
            <a:r>
              <a:rPr lang="en-US" sz="1385" dirty="0"/>
              <a:t> </a:t>
            </a:r>
            <a:r>
              <a:rPr lang="en-US" sz="1385" dirty="0" err="1"/>
              <a:t>harian</a:t>
            </a:r>
            <a:r>
              <a:rPr lang="en-US" sz="1385" dirty="0"/>
              <a:t> </a:t>
            </a:r>
          </a:p>
          <a:p>
            <a:pPr marL="156801" indent="-156801">
              <a:buFont typeface="Arial" pitchFamily="34" charset="0"/>
              <a:buChar char="•"/>
            </a:pPr>
            <a:r>
              <a:rPr lang="en-US" sz="1385" dirty="0" err="1"/>
              <a:t>Teknik</a:t>
            </a:r>
            <a:r>
              <a:rPr lang="en-US" sz="1385" dirty="0"/>
              <a:t> : Risk based thinking, </a:t>
            </a:r>
            <a:r>
              <a:rPr lang="en-US" sz="1385" dirty="0" err="1"/>
              <a:t>dalam</a:t>
            </a:r>
            <a:r>
              <a:rPr lang="en-US" sz="1385" dirty="0"/>
              <a:t> </a:t>
            </a:r>
            <a:r>
              <a:rPr lang="en-US" sz="1385" dirty="0" err="1"/>
              <a:t>membuat</a:t>
            </a:r>
            <a:r>
              <a:rPr lang="en-US" sz="1385" dirty="0"/>
              <a:t> </a:t>
            </a:r>
            <a:r>
              <a:rPr lang="en-US" sz="1385" dirty="0" err="1"/>
              <a:t>keputusan</a:t>
            </a:r>
            <a:r>
              <a:rPr lang="en-US" sz="1385" dirty="0"/>
              <a:t>, </a:t>
            </a:r>
            <a:r>
              <a:rPr lang="en-US" sz="1385" dirty="0" err="1"/>
              <a:t>mengerjakan</a:t>
            </a:r>
            <a:r>
              <a:rPr lang="en-US" sz="1385" dirty="0"/>
              <a:t> </a:t>
            </a:r>
            <a:r>
              <a:rPr lang="en-US" sz="1385" dirty="0" err="1"/>
              <a:t>hal</a:t>
            </a:r>
            <a:r>
              <a:rPr lang="en-US" sz="1385" dirty="0"/>
              <a:t> </a:t>
            </a:r>
            <a:r>
              <a:rPr lang="en-US" sz="1385" dirty="0" err="1"/>
              <a:t>baru</a:t>
            </a:r>
            <a:r>
              <a:rPr lang="en-US" sz="1385" dirty="0"/>
              <a:t>, </a:t>
            </a:r>
            <a:r>
              <a:rPr lang="en-US" sz="1385" dirty="0" err="1"/>
              <a:t>merubah</a:t>
            </a:r>
            <a:r>
              <a:rPr lang="en-US" sz="1385" dirty="0"/>
              <a:t>, </a:t>
            </a:r>
            <a:r>
              <a:rPr lang="en-US" sz="1385" dirty="0" err="1"/>
              <a:t>kita</a:t>
            </a:r>
            <a:r>
              <a:rPr lang="en-US" sz="1385" dirty="0"/>
              <a:t> </a:t>
            </a:r>
            <a:r>
              <a:rPr lang="en-US" sz="1385" dirty="0" err="1"/>
              <a:t>harus</a:t>
            </a:r>
            <a:r>
              <a:rPr lang="en-US" sz="1385" dirty="0"/>
              <a:t> </a:t>
            </a:r>
            <a:r>
              <a:rPr lang="en-US" sz="1385" dirty="0" err="1"/>
              <a:t>selalu</a:t>
            </a:r>
            <a:r>
              <a:rPr lang="en-US" sz="1385" dirty="0"/>
              <a:t> </a:t>
            </a:r>
            <a:r>
              <a:rPr lang="en-US" sz="1385" dirty="0" err="1"/>
              <a:t>memikirkan</a:t>
            </a:r>
            <a:r>
              <a:rPr lang="en-US" sz="1385" dirty="0"/>
              <a:t> </a:t>
            </a:r>
            <a:r>
              <a:rPr lang="en-US" sz="1385" dirty="0" err="1"/>
              <a:t>risiko</a:t>
            </a:r>
            <a:r>
              <a:rPr lang="en-US" sz="1385" dirty="0"/>
              <a:t> yang </a:t>
            </a:r>
            <a:r>
              <a:rPr lang="en-US" sz="1385" dirty="0" err="1"/>
              <a:t>mungkin</a:t>
            </a:r>
            <a:r>
              <a:rPr lang="en-US" sz="1385" dirty="0"/>
              <a:t> </a:t>
            </a:r>
            <a:r>
              <a:rPr lang="en-US" sz="1385" dirty="0" err="1"/>
              <a:t>terjadi</a:t>
            </a:r>
            <a:r>
              <a:rPr lang="en-US" sz="1385" dirty="0"/>
              <a:t> (Management of Change)</a:t>
            </a:r>
          </a:p>
        </p:txBody>
      </p:sp>
      <p:cxnSp>
        <p:nvCxnSpPr>
          <p:cNvPr id="231" name="Straight Connector 230"/>
          <p:cNvCxnSpPr/>
          <p:nvPr/>
        </p:nvCxnSpPr>
        <p:spPr>
          <a:xfrm>
            <a:off x="4149969" y="2442796"/>
            <a:ext cx="4923692" cy="14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4149969" y="3958756"/>
            <a:ext cx="4923692" cy="14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4149969" y="5115657"/>
            <a:ext cx="4923692" cy="14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2AC296-8B00-46BB-9CDE-8D3F006B526A}"/>
              </a:ext>
            </a:extLst>
          </p:cNvPr>
          <p:cNvSpPr>
            <a:spLocks noGrp="1"/>
          </p:cNvSpPr>
          <p:nvPr>
            <p:ph type="sldNum" sz="quarter" idx="12"/>
          </p:nvPr>
        </p:nvSpPr>
        <p:spPr/>
        <p:txBody>
          <a:bodyPr/>
          <a:lstStyle/>
          <a:p>
            <a:pPr>
              <a:defRPr/>
            </a:pPr>
            <a:fld id="{76B483EA-79FC-4CFB-9D49-A6CB5216843E}" type="slidenum">
              <a:rPr lang="en-US" smtClean="0"/>
              <a:pPr>
                <a:defRPr/>
              </a:pPr>
              <a:t>29</a:t>
            </a:fld>
            <a:endParaRPr lang="en-US"/>
          </a:p>
        </p:txBody>
      </p:sp>
      <p:sp>
        <p:nvSpPr>
          <p:cNvPr id="3" name="Footer Placeholder 2">
            <a:extLst>
              <a:ext uri="{FF2B5EF4-FFF2-40B4-BE49-F238E27FC236}">
                <a16:creationId xmlns:a16="http://schemas.microsoft.com/office/drawing/2014/main" id="{ACFE17CC-C1FC-4764-9FC5-02B27EB3D4E4}"/>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8" name="Title 1">
            <a:extLst>
              <a:ext uri="{FF2B5EF4-FFF2-40B4-BE49-F238E27FC236}">
                <a16:creationId xmlns:a16="http://schemas.microsoft.com/office/drawing/2014/main" id="{CF0C795D-DDB6-427B-9C34-88D9463781DD}"/>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3341583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4A2706-F708-4C02-9C26-AC721F8CDFF9}"/>
              </a:ext>
            </a:extLst>
          </p:cNvPr>
          <p:cNvSpPr>
            <a:spLocks noGrp="1"/>
          </p:cNvSpPr>
          <p:nvPr>
            <p:ph type="sldNum" sz="quarter" idx="12"/>
          </p:nvPr>
        </p:nvSpPr>
        <p:spPr/>
        <p:txBody>
          <a:bodyPr/>
          <a:lstStyle/>
          <a:p>
            <a:fld id="{D1B71AAA-B9E7-4449-836C-07686E34B3E0}" type="slidenum">
              <a:rPr lang="en-US" smtClean="0"/>
              <a:t>3</a:t>
            </a:fld>
            <a:endParaRPr lang="en-US"/>
          </a:p>
        </p:txBody>
      </p:sp>
      <p:sp>
        <p:nvSpPr>
          <p:cNvPr id="6" name="Rectangle 2">
            <a:extLst>
              <a:ext uri="{FF2B5EF4-FFF2-40B4-BE49-F238E27FC236}">
                <a16:creationId xmlns:a16="http://schemas.microsoft.com/office/drawing/2014/main" id="{D23F702F-53D0-4A4B-9614-329B9E332F2E}"/>
              </a:ext>
            </a:extLst>
          </p:cNvPr>
          <p:cNvSpPr>
            <a:spLocks noGrp="1" noChangeArrowheads="1"/>
          </p:cNvSpPr>
          <p:nvPr>
            <p:ph type="title"/>
          </p:nvPr>
        </p:nvSpPr>
        <p:spPr>
          <a:xfrm>
            <a:off x="-25821" y="71438"/>
            <a:ext cx="9129712" cy="765175"/>
          </a:xfrm>
        </p:spPr>
        <p:txBody>
          <a:bodyPr/>
          <a:lstStyle/>
          <a:p>
            <a:pPr eaLnBrk="1" hangingPunct="1"/>
            <a:r>
              <a:rPr lang="en-US" sz="3600" b="1" u="sng" dirty="0" err="1">
                <a:solidFill>
                  <a:srgbClr val="0000FF"/>
                </a:solidFill>
              </a:rPr>
              <a:t>Definisi</a:t>
            </a:r>
            <a:r>
              <a:rPr lang="en-US" sz="3600" b="1" u="sng" dirty="0">
                <a:solidFill>
                  <a:srgbClr val="0000FF"/>
                </a:solidFill>
              </a:rPr>
              <a:t> </a:t>
            </a:r>
            <a:r>
              <a:rPr lang="en-US" sz="3600" b="1" u="sng" dirty="0" err="1">
                <a:solidFill>
                  <a:srgbClr val="0000FF"/>
                </a:solidFill>
              </a:rPr>
              <a:t>Mutu</a:t>
            </a:r>
            <a:r>
              <a:rPr lang="en-US" sz="3600" b="1" u="sng" dirty="0">
                <a:solidFill>
                  <a:srgbClr val="0000FF"/>
                </a:solidFill>
              </a:rPr>
              <a:t>   </a:t>
            </a:r>
          </a:p>
        </p:txBody>
      </p:sp>
      <p:sp>
        <p:nvSpPr>
          <p:cNvPr id="7" name="Rectangle 3">
            <a:extLst>
              <a:ext uri="{FF2B5EF4-FFF2-40B4-BE49-F238E27FC236}">
                <a16:creationId xmlns:a16="http://schemas.microsoft.com/office/drawing/2014/main" id="{B4340A65-9CBD-47B5-A8E5-10DF340DD763}"/>
              </a:ext>
            </a:extLst>
          </p:cNvPr>
          <p:cNvSpPr txBox="1">
            <a:spLocks noChangeArrowheads="1"/>
          </p:cNvSpPr>
          <p:nvPr/>
        </p:nvSpPr>
        <p:spPr>
          <a:xfrm>
            <a:off x="295112" y="979488"/>
            <a:ext cx="8778875" cy="5473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1938" indent="-261938">
              <a:buFontTx/>
              <a:buNone/>
            </a:pPr>
            <a:r>
              <a:rPr lang="en-US" sz="1600" dirty="0"/>
              <a:t>	</a:t>
            </a:r>
            <a:r>
              <a:rPr lang="en-US" sz="1800" b="1" dirty="0" err="1">
                <a:solidFill>
                  <a:srgbClr val="0000FF"/>
                </a:solidFill>
              </a:rPr>
              <a:t>Mutu</a:t>
            </a:r>
            <a:r>
              <a:rPr lang="en-US" sz="1800" b="1" dirty="0">
                <a:solidFill>
                  <a:srgbClr val="0000FF"/>
                </a:solidFill>
              </a:rPr>
              <a:t> : </a:t>
            </a:r>
            <a:r>
              <a:rPr lang="en-US" sz="1600" dirty="0" err="1"/>
              <a:t>Kemampuan</a:t>
            </a:r>
            <a:r>
              <a:rPr lang="en-US" sz="1600" dirty="0"/>
              <a:t> </a:t>
            </a:r>
            <a:r>
              <a:rPr lang="en-US" sz="1600" dirty="0" err="1"/>
              <a:t>dari</a:t>
            </a:r>
            <a:r>
              <a:rPr lang="en-US" sz="1600" dirty="0"/>
              <a:t> </a:t>
            </a:r>
            <a:r>
              <a:rPr lang="en-US" sz="1600" dirty="0" err="1"/>
              <a:t>kesatuan</a:t>
            </a:r>
            <a:r>
              <a:rPr lang="en-US" sz="1600" dirty="0"/>
              <a:t> </a:t>
            </a:r>
            <a:r>
              <a:rPr lang="en-US" sz="1600" dirty="0" err="1"/>
              <a:t>karakteristik</a:t>
            </a:r>
            <a:r>
              <a:rPr lang="en-US" sz="1600" dirty="0"/>
              <a:t> </a:t>
            </a:r>
            <a:r>
              <a:rPr lang="en-US" sz="1600" dirty="0" err="1"/>
              <a:t>dari</a:t>
            </a:r>
            <a:r>
              <a:rPr lang="en-US" sz="1600" dirty="0"/>
              <a:t> </a:t>
            </a:r>
            <a:r>
              <a:rPr lang="en-US" sz="1600" dirty="0" err="1"/>
              <a:t>produk</a:t>
            </a:r>
            <a:r>
              <a:rPr lang="en-US" sz="1600" dirty="0"/>
              <a:t>, </a:t>
            </a:r>
            <a:r>
              <a:rPr lang="en-US" sz="1600" dirty="0" err="1"/>
              <a:t>sistem</a:t>
            </a:r>
            <a:r>
              <a:rPr lang="en-US" sz="1600" dirty="0"/>
              <a:t>, </a:t>
            </a:r>
            <a:r>
              <a:rPr lang="en-US" sz="1600" dirty="0" err="1"/>
              <a:t>atau</a:t>
            </a:r>
            <a:r>
              <a:rPr lang="en-US" sz="1600" dirty="0"/>
              <a:t> proses </a:t>
            </a:r>
            <a:r>
              <a:rPr lang="en-US" sz="1600" u="sng" dirty="0" err="1"/>
              <a:t>untuk</a:t>
            </a:r>
            <a:r>
              <a:rPr lang="en-US" sz="1600" u="sng" dirty="0"/>
              <a:t> </a:t>
            </a:r>
            <a:r>
              <a:rPr lang="en-US" sz="1600" u="sng" dirty="0" err="1"/>
              <a:t>memenuhi</a:t>
            </a:r>
            <a:r>
              <a:rPr lang="en-US" sz="1600" u="sng" dirty="0"/>
              <a:t> </a:t>
            </a:r>
            <a:r>
              <a:rPr lang="en-US" sz="1600" u="sng" dirty="0" err="1"/>
              <a:t>persyaratan-persyaratan</a:t>
            </a:r>
            <a:r>
              <a:rPr lang="en-US" sz="1600" u="sng" dirty="0"/>
              <a:t> </a:t>
            </a:r>
            <a:r>
              <a:rPr lang="en-US" sz="1600" u="sng" dirty="0" err="1"/>
              <a:t>pelanggan</a:t>
            </a:r>
            <a:r>
              <a:rPr lang="en-US" sz="1600" u="sng" dirty="0"/>
              <a:t> dan </a:t>
            </a:r>
            <a:r>
              <a:rPr lang="en-US" sz="1600" u="sng" dirty="0" err="1"/>
              <a:t>pihak-pihak</a:t>
            </a:r>
            <a:r>
              <a:rPr lang="en-US" sz="1600" u="sng" dirty="0"/>
              <a:t> </a:t>
            </a:r>
            <a:r>
              <a:rPr lang="en-US" sz="1600" u="sng" dirty="0" err="1"/>
              <a:t>terkait</a:t>
            </a:r>
            <a:r>
              <a:rPr lang="en-US" sz="1600" dirty="0"/>
              <a:t> (ISO 9000:2005)</a:t>
            </a:r>
          </a:p>
          <a:p>
            <a:pPr marL="261938" indent="-261938">
              <a:buFontTx/>
              <a:buNone/>
            </a:pPr>
            <a:endParaRPr lang="en-US" sz="1600" dirty="0"/>
          </a:p>
          <a:p>
            <a:pPr marL="261938" indent="-261938"/>
            <a:r>
              <a:rPr lang="en-US" sz="1800" b="1" dirty="0" err="1">
                <a:solidFill>
                  <a:srgbClr val="0000FF"/>
                </a:solidFill>
              </a:rPr>
              <a:t>Mutu</a:t>
            </a:r>
            <a:r>
              <a:rPr lang="en-US" sz="1800" b="1" dirty="0">
                <a:solidFill>
                  <a:srgbClr val="0000FF"/>
                </a:solidFill>
              </a:rPr>
              <a:t> :</a:t>
            </a:r>
            <a:r>
              <a:rPr lang="en-US" sz="1800" dirty="0">
                <a:solidFill>
                  <a:srgbClr val="0000FF"/>
                </a:solidFill>
              </a:rPr>
              <a:t> </a:t>
            </a:r>
            <a:r>
              <a:rPr lang="en-US" sz="1800" b="1" u="sng" dirty="0" err="1">
                <a:solidFill>
                  <a:srgbClr val="0000FF"/>
                </a:solidFill>
              </a:rPr>
              <a:t>Sesuai</a:t>
            </a:r>
            <a:r>
              <a:rPr lang="en-US" sz="1800" b="1" u="sng" dirty="0">
                <a:solidFill>
                  <a:srgbClr val="0000FF"/>
                </a:solidFill>
              </a:rPr>
              <a:t> </a:t>
            </a:r>
            <a:r>
              <a:rPr lang="en-US" sz="1800" b="1" u="sng" dirty="0" err="1">
                <a:solidFill>
                  <a:srgbClr val="0000FF"/>
                </a:solidFill>
              </a:rPr>
              <a:t>Keinginan</a:t>
            </a:r>
            <a:r>
              <a:rPr lang="en-US" sz="1800" b="1" u="sng" dirty="0">
                <a:solidFill>
                  <a:srgbClr val="0000FF"/>
                </a:solidFill>
              </a:rPr>
              <a:t> </a:t>
            </a:r>
            <a:r>
              <a:rPr lang="en-US" sz="1800" b="1" u="sng" dirty="0" err="1">
                <a:solidFill>
                  <a:srgbClr val="0000FF"/>
                </a:solidFill>
              </a:rPr>
              <a:t>Pelanggan</a:t>
            </a:r>
            <a:r>
              <a:rPr lang="en-US" sz="1800" b="1" u="sng" dirty="0">
                <a:solidFill>
                  <a:srgbClr val="0000FF"/>
                </a:solidFill>
              </a:rPr>
              <a:t> </a:t>
            </a:r>
          </a:p>
          <a:p>
            <a:pPr marL="711200" lvl="1" indent="-261938"/>
            <a:r>
              <a:rPr lang="en-US" sz="1600" dirty="0" err="1"/>
              <a:t>Ketika</a:t>
            </a:r>
            <a:r>
              <a:rPr lang="en-US" sz="1600" dirty="0"/>
              <a:t> </a:t>
            </a:r>
            <a:r>
              <a:rPr lang="en-US" sz="1600" dirty="0" err="1"/>
              <a:t>suatu</a:t>
            </a:r>
            <a:r>
              <a:rPr lang="en-US" sz="1600" dirty="0"/>
              <a:t> </a:t>
            </a:r>
            <a:r>
              <a:rPr lang="en-US" sz="1600" dirty="0" err="1"/>
              <a:t>produk</a:t>
            </a:r>
            <a:r>
              <a:rPr lang="en-US" sz="1600" dirty="0"/>
              <a:t>/ </a:t>
            </a:r>
            <a:r>
              <a:rPr lang="en-US" sz="1600" dirty="0" err="1"/>
              <a:t>jasa</a:t>
            </a:r>
            <a:r>
              <a:rPr lang="en-US" sz="1600" dirty="0"/>
              <a:t> </a:t>
            </a:r>
            <a:r>
              <a:rPr lang="en-US" sz="1600" dirty="0" err="1"/>
              <a:t>telah</a:t>
            </a:r>
            <a:r>
              <a:rPr lang="en-US" sz="1600" dirty="0"/>
              <a:t> </a:t>
            </a:r>
            <a:r>
              <a:rPr lang="en-US" sz="1600" dirty="0" err="1"/>
              <a:t>dibuat</a:t>
            </a:r>
            <a:r>
              <a:rPr lang="en-US" sz="1600" dirty="0"/>
              <a:t> </a:t>
            </a:r>
            <a:r>
              <a:rPr lang="en-US" sz="1600" dirty="0" err="1"/>
              <a:t>sesuai</a:t>
            </a:r>
            <a:r>
              <a:rPr lang="en-US" sz="1600" dirty="0"/>
              <a:t> </a:t>
            </a:r>
            <a:r>
              <a:rPr lang="en-US" sz="1600" dirty="0" err="1"/>
              <a:t>spesifikasi</a:t>
            </a:r>
            <a:r>
              <a:rPr lang="en-US" sz="1600" dirty="0"/>
              <a:t>, </a:t>
            </a:r>
            <a:r>
              <a:rPr lang="en-US" sz="1600" dirty="0" err="1"/>
              <a:t>tetapi</a:t>
            </a:r>
            <a:r>
              <a:rPr lang="en-US" sz="1600" dirty="0"/>
              <a:t> customer </a:t>
            </a:r>
            <a:r>
              <a:rPr lang="en-US" sz="1600" dirty="0" err="1"/>
              <a:t>tetap</a:t>
            </a:r>
            <a:r>
              <a:rPr lang="en-US" sz="1600" dirty="0"/>
              <a:t> </a:t>
            </a:r>
            <a:r>
              <a:rPr lang="en-US" sz="1600" dirty="0" err="1"/>
              <a:t>tidak</a:t>
            </a:r>
            <a:r>
              <a:rPr lang="en-US" sz="1600" dirty="0"/>
              <a:t> </a:t>
            </a:r>
            <a:r>
              <a:rPr lang="en-US" sz="1600" dirty="0" err="1"/>
              <a:t>puas</a:t>
            </a:r>
            <a:r>
              <a:rPr lang="en-US" sz="1600" dirty="0"/>
              <a:t>, </a:t>
            </a:r>
            <a:r>
              <a:rPr lang="en-US" sz="1600" dirty="0" err="1"/>
              <a:t>maka</a:t>
            </a:r>
            <a:r>
              <a:rPr lang="en-US" sz="1600" dirty="0"/>
              <a:t> </a:t>
            </a:r>
            <a:r>
              <a:rPr lang="en-US" sz="1600" dirty="0" err="1"/>
              <a:t>produk</a:t>
            </a:r>
            <a:r>
              <a:rPr lang="en-US" sz="1600" dirty="0"/>
              <a:t> </a:t>
            </a:r>
            <a:r>
              <a:rPr lang="en-US" sz="1600" dirty="0" err="1"/>
              <a:t>tersebut</a:t>
            </a:r>
            <a:r>
              <a:rPr lang="en-US" sz="1600" dirty="0"/>
              <a:t> </a:t>
            </a:r>
            <a:r>
              <a:rPr lang="en-US" sz="1600" dirty="0" err="1"/>
              <a:t>dinyatakan</a:t>
            </a:r>
            <a:r>
              <a:rPr lang="en-US" sz="1600" dirty="0"/>
              <a:t> </a:t>
            </a:r>
            <a:r>
              <a:rPr lang="en-US" sz="1600" dirty="0" err="1"/>
              <a:t>mempunyai</a:t>
            </a:r>
            <a:r>
              <a:rPr lang="en-US" sz="1600" dirty="0"/>
              <a:t> </a:t>
            </a:r>
            <a:r>
              <a:rPr lang="en-US" sz="1600" dirty="0" err="1"/>
              <a:t>kualitas</a:t>
            </a:r>
            <a:r>
              <a:rPr lang="en-US" sz="1600" dirty="0"/>
              <a:t> yang </a:t>
            </a:r>
            <a:r>
              <a:rPr lang="en-US" sz="1600" dirty="0" err="1"/>
              <a:t>tidak</a:t>
            </a:r>
            <a:r>
              <a:rPr lang="en-US" sz="1600" dirty="0"/>
              <a:t> </a:t>
            </a:r>
            <a:r>
              <a:rPr lang="en-US" sz="1600" dirty="0" err="1"/>
              <a:t>baik</a:t>
            </a:r>
            <a:r>
              <a:rPr lang="en-US" sz="1600" dirty="0"/>
              <a:t>.    </a:t>
            </a:r>
          </a:p>
          <a:p>
            <a:pPr marL="711200" lvl="1" indent="-261938">
              <a:buFontTx/>
              <a:buNone/>
            </a:pPr>
            <a:r>
              <a:rPr lang="en-US" sz="1600" dirty="0"/>
              <a:t>	</a:t>
            </a:r>
            <a:r>
              <a:rPr lang="en-US" sz="1600" dirty="0" err="1"/>
              <a:t>Misalnya</a:t>
            </a:r>
            <a:r>
              <a:rPr lang="en-US" sz="1600" dirty="0"/>
              <a:t> : standard proses </a:t>
            </a:r>
            <a:r>
              <a:rPr lang="en-US" sz="1600" dirty="0" err="1"/>
              <a:t>pengurusan</a:t>
            </a:r>
            <a:r>
              <a:rPr lang="en-US" sz="1600" dirty="0"/>
              <a:t> claim </a:t>
            </a:r>
            <a:r>
              <a:rPr lang="en-US" sz="1600" dirty="0" err="1"/>
              <a:t>barang</a:t>
            </a:r>
            <a:r>
              <a:rPr lang="en-US" sz="1600" dirty="0"/>
              <a:t> </a:t>
            </a:r>
            <a:r>
              <a:rPr lang="en-US" sz="1600" dirty="0" err="1"/>
              <a:t>hilang</a:t>
            </a:r>
            <a:r>
              <a:rPr lang="en-US" sz="1600" dirty="0"/>
              <a:t> </a:t>
            </a:r>
            <a:r>
              <a:rPr lang="en-US" sz="1600" dirty="0" err="1"/>
              <a:t>adalah</a:t>
            </a:r>
            <a:r>
              <a:rPr lang="en-US" sz="1600" dirty="0"/>
              <a:t> 1 </a:t>
            </a:r>
            <a:r>
              <a:rPr lang="en-US" sz="1600" dirty="0" err="1"/>
              <a:t>bulan</a:t>
            </a:r>
            <a:r>
              <a:rPr lang="en-US" sz="1600" dirty="0"/>
              <a:t> dan </a:t>
            </a:r>
            <a:r>
              <a:rPr lang="en-US" sz="1600" dirty="0" err="1"/>
              <a:t>harus</a:t>
            </a:r>
            <a:r>
              <a:rPr lang="en-US" sz="1600" dirty="0"/>
              <a:t> </a:t>
            </a:r>
            <a:r>
              <a:rPr lang="en-US" sz="1600" dirty="0" err="1"/>
              <a:t>diurus</a:t>
            </a:r>
            <a:r>
              <a:rPr lang="en-US" sz="1600" dirty="0"/>
              <a:t> </a:t>
            </a:r>
            <a:r>
              <a:rPr lang="en-US" sz="1600" dirty="0" err="1"/>
              <a:t>sendiri</a:t>
            </a:r>
            <a:r>
              <a:rPr lang="en-US" sz="1600" dirty="0"/>
              <a:t> oleh orang yang </a:t>
            </a:r>
            <a:r>
              <a:rPr lang="en-US" sz="1600" dirty="0" err="1"/>
              <a:t>bersangkutan</a:t>
            </a:r>
            <a:r>
              <a:rPr lang="en-US" sz="1600" dirty="0"/>
              <a:t>. </a:t>
            </a:r>
            <a:r>
              <a:rPr lang="en-US" sz="1600" dirty="0" err="1"/>
              <a:t>Tetapi</a:t>
            </a:r>
            <a:r>
              <a:rPr lang="en-US" sz="1600" dirty="0"/>
              <a:t> </a:t>
            </a:r>
            <a:r>
              <a:rPr lang="en-US" sz="1600" dirty="0" err="1"/>
              <a:t>menurut</a:t>
            </a:r>
            <a:r>
              <a:rPr lang="en-US" sz="1600" dirty="0"/>
              <a:t> customer </a:t>
            </a:r>
            <a:r>
              <a:rPr lang="en-US" sz="1600" dirty="0" err="1"/>
              <a:t>waktu</a:t>
            </a:r>
            <a:r>
              <a:rPr lang="en-US" sz="1600" dirty="0"/>
              <a:t> </a:t>
            </a:r>
            <a:r>
              <a:rPr lang="en-US" sz="1600" dirty="0" err="1"/>
              <a:t>tersebut</a:t>
            </a:r>
            <a:r>
              <a:rPr lang="en-US" sz="1600" dirty="0"/>
              <a:t> </a:t>
            </a:r>
            <a:r>
              <a:rPr lang="en-US" sz="1600" dirty="0" err="1"/>
              <a:t>terlalu</a:t>
            </a:r>
            <a:r>
              <a:rPr lang="en-US" sz="1600" dirty="0"/>
              <a:t> lama dan </a:t>
            </a:r>
            <a:r>
              <a:rPr lang="en-US" sz="1600" dirty="0" err="1"/>
              <a:t>membuat</a:t>
            </a:r>
            <a:r>
              <a:rPr lang="en-US" sz="1600" dirty="0"/>
              <a:t> customer </a:t>
            </a:r>
            <a:r>
              <a:rPr lang="en-US" sz="1600" dirty="0" err="1"/>
              <a:t>harus</a:t>
            </a:r>
            <a:r>
              <a:rPr lang="en-US" sz="1600" dirty="0"/>
              <a:t> </a:t>
            </a:r>
            <a:r>
              <a:rPr lang="en-US" sz="1600" dirty="0" err="1"/>
              <a:t>bolak-balik</a:t>
            </a:r>
            <a:r>
              <a:rPr lang="en-US" sz="1600" dirty="0"/>
              <a:t> </a:t>
            </a:r>
            <a:r>
              <a:rPr lang="en-US" sz="1600" dirty="0" err="1"/>
              <a:t>ke</a:t>
            </a:r>
            <a:r>
              <a:rPr lang="en-US" sz="1600" dirty="0"/>
              <a:t> </a:t>
            </a:r>
            <a:r>
              <a:rPr lang="en-US" sz="1600" dirty="0" err="1"/>
              <a:t>perusahaan</a:t>
            </a:r>
            <a:r>
              <a:rPr lang="en-US" sz="1600" dirty="0"/>
              <a:t> </a:t>
            </a:r>
            <a:r>
              <a:rPr lang="en-US" sz="1600" dirty="0" err="1"/>
              <a:t>untuk</a:t>
            </a:r>
            <a:r>
              <a:rPr lang="en-US" sz="1600" dirty="0"/>
              <a:t> </a:t>
            </a:r>
            <a:r>
              <a:rPr lang="en-US" sz="1600" dirty="0" err="1"/>
              <a:t>mengurus</a:t>
            </a:r>
            <a:r>
              <a:rPr lang="en-US" sz="1600" dirty="0"/>
              <a:t> </a:t>
            </a:r>
            <a:r>
              <a:rPr lang="en-US" sz="1600" dirty="0" err="1"/>
              <a:t>semua</a:t>
            </a:r>
            <a:r>
              <a:rPr lang="en-US" sz="1600" dirty="0"/>
              <a:t> </a:t>
            </a:r>
            <a:r>
              <a:rPr lang="en-US" sz="1600" dirty="0" err="1"/>
              <a:t>persyaratan</a:t>
            </a:r>
            <a:r>
              <a:rPr lang="en-US" sz="1600" dirty="0"/>
              <a:t>. </a:t>
            </a:r>
            <a:r>
              <a:rPr lang="en-US" sz="1600" dirty="0" err="1"/>
              <a:t>Maka</a:t>
            </a:r>
            <a:r>
              <a:rPr lang="en-US" sz="1600" dirty="0"/>
              <a:t> </a:t>
            </a:r>
            <a:r>
              <a:rPr lang="en-US" sz="1600" dirty="0" err="1"/>
              <a:t>dikatakan</a:t>
            </a:r>
            <a:r>
              <a:rPr lang="en-US" sz="1600" dirty="0"/>
              <a:t> </a:t>
            </a:r>
            <a:r>
              <a:rPr lang="en-US" sz="1600" dirty="0" err="1"/>
              <a:t>kualitas</a:t>
            </a:r>
            <a:r>
              <a:rPr lang="en-US" sz="1600" dirty="0"/>
              <a:t> </a:t>
            </a:r>
            <a:r>
              <a:rPr lang="en-US" sz="1600" dirty="0" err="1"/>
              <a:t>pengurusan</a:t>
            </a:r>
            <a:r>
              <a:rPr lang="en-US" sz="1600" dirty="0"/>
              <a:t> claim </a:t>
            </a:r>
            <a:r>
              <a:rPr lang="en-US" sz="1600" dirty="0" err="1"/>
              <a:t>tidak</a:t>
            </a:r>
            <a:r>
              <a:rPr lang="en-US" sz="1600" dirty="0"/>
              <a:t> </a:t>
            </a:r>
            <a:r>
              <a:rPr lang="en-US" sz="1600" dirty="0" err="1"/>
              <a:t>baik</a:t>
            </a:r>
            <a:endParaRPr lang="en-US" sz="1600" dirty="0"/>
          </a:p>
          <a:p>
            <a:pPr marL="261938" indent="-261938">
              <a:buFontTx/>
              <a:buNone/>
            </a:pPr>
            <a:endParaRPr lang="en-US" sz="1600" dirty="0"/>
          </a:p>
          <a:p>
            <a:pPr marL="261938" indent="-261938"/>
            <a:r>
              <a:rPr lang="en-US" sz="1800" b="1" dirty="0">
                <a:solidFill>
                  <a:srgbClr val="0000FF"/>
                </a:solidFill>
              </a:rPr>
              <a:t>Standard </a:t>
            </a:r>
            <a:r>
              <a:rPr lang="id-ID" sz="1800" b="1" dirty="0">
                <a:solidFill>
                  <a:srgbClr val="0000FF"/>
                </a:solidFill>
              </a:rPr>
              <a:t>M</a:t>
            </a:r>
            <a:r>
              <a:rPr lang="en-US" sz="1800" b="1" dirty="0">
                <a:solidFill>
                  <a:srgbClr val="0000FF"/>
                </a:solidFill>
              </a:rPr>
              <a:t>utu </a:t>
            </a:r>
            <a:r>
              <a:rPr lang="en-US" sz="1800" b="1" dirty="0" err="1">
                <a:solidFill>
                  <a:srgbClr val="0000FF"/>
                </a:solidFill>
              </a:rPr>
              <a:t>bisa</a:t>
            </a:r>
            <a:r>
              <a:rPr lang="en-US" sz="1800" b="1" dirty="0">
                <a:solidFill>
                  <a:srgbClr val="0000FF"/>
                </a:solidFill>
              </a:rPr>
              <a:t> </a:t>
            </a:r>
            <a:r>
              <a:rPr lang="en-US" sz="1800" b="1" dirty="0" err="1">
                <a:solidFill>
                  <a:srgbClr val="0000FF"/>
                </a:solidFill>
              </a:rPr>
              <a:t>berubah</a:t>
            </a:r>
            <a:r>
              <a:rPr lang="en-US" sz="1800" b="1" dirty="0">
                <a:solidFill>
                  <a:srgbClr val="0000FF"/>
                </a:solidFill>
              </a:rPr>
              <a:t>, </a:t>
            </a:r>
            <a:r>
              <a:rPr lang="en-US" sz="1800" b="1" dirty="0" err="1">
                <a:solidFill>
                  <a:srgbClr val="0000FF"/>
                </a:solidFill>
              </a:rPr>
              <a:t>seiring</a:t>
            </a:r>
            <a:r>
              <a:rPr lang="en-US" sz="1800" b="1" dirty="0">
                <a:solidFill>
                  <a:srgbClr val="0000FF"/>
                </a:solidFill>
              </a:rPr>
              <a:t> </a:t>
            </a:r>
            <a:r>
              <a:rPr lang="en-US" sz="1800" b="1" dirty="0" err="1">
                <a:solidFill>
                  <a:srgbClr val="0000FF"/>
                </a:solidFill>
              </a:rPr>
              <a:t>dengan</a:t>
            </a:r>
            <a:r>
              <a:rPr lang="en-US" sz="1800" b="1" dirty="0">
                <a:solidFill>
                  <a:srgbClr val="0000FF"/>
                </a:solidFill>
              </a:rPr>
              <a:t> </a:t>
            </a:r>
            <a:r>
              <a:rPr lang="en-US" sz="1800" b="1" dirty="0" err="1">
                <a:solidFill>
                  <a:srgbClr val="0000FF"/>
                </a:solidFill>
              </a:rPr>
              <a:t>perubahan</a:t>
            </a:r>
            <a:r>
              <a:rPr lang="en-US" sz="1800" b="1" dirty="0">
                <a:solidFill>
                  <a:srgbClr val="0000FF"/>
                </a:solidFill>
              </a:rPr>
              <a:t> </a:t>
            </a:r>
            <a:r>
              <a:rPr lang="en-US" sz="1800" b="1" dirty="0" err="1">
                <a:solidFill>
                  <a:srgbClr val="0000FF"/>
                </a:solidFill>
              </a:rPr>
              <a:t>pola</a:t>
            </a:r>
            <a:r>
              <a:rPr lang="en-US" sz="1800" b="1" dirty="0">
                <a:solidFill>
                  <a:srgbClr val="0000FF"/>
                </a:solidFill>
              </a:rPr>
              <a:t> </a:t>
            </a:r>
            <a:r>
              <a:rPr lang="en-US" sz="1800" b="1" dirty="0" err="1">
                <a:solidFill>
                  <a:srgbClr val="0000FF"/>
                </a:solidFill>
              </a:rPr>
              <a:t>pikir</a:t>
            </a:r>
            <a:r>
              <a:rPr lang="en-US" sz="1800" b="1" dirty="0">
                <a:solidFill>
                  <a:srgbClr val="0000FF"/>
                </a:solidFill>
              </a:rPr>
              <a:t> </a:t>
            </a:r>
            <a:r>
              <a:rPr lang="id-ID" sz="1800" b="1" dirty="0">
                <a:solidFill>
                  <a:srgbClr val="0000FF"/>
                </a:solidFill>
              </a:rPr>
              <a:t>c</a:t>
            </a:r>
            <a:r>
              <a:rPr lang="en-US" sz="1800" b="1" dirty="0" err="1">
                <a:solidFill>
                  <a:srgbClr val="0000FF"/>
                </a:solidFill>
              </a:rPr>
              <a:t>ustomer</a:t>
            </a:r>
            <a:r>
              <a:rPr lang="en-US" sz="1800" b="1" dirty="0">
                <a:solidFill>
                  <a:srgbClr val="0000FF"/>
                </a:solidFill>
              </a:rPr>
              <a:t>, yang </a:t>
            </a:r>
            <a:r>
              <a:rPr lang="en-US" sz="1800" b="1" dirty="0" err="1">
                <a:solidFill>
                  <a:srgbClr val="0000FF"/>
                </a:solidFill>
              </a:rPr>
              <a:t>terjadi</a:t>
            </a:r>
            <a:r>
              <a:rPr lang="en-US" sz="1800" b="1" dirty="0">
                <a:solidFill>
                  <a:srgbClr val="0000FF"/>
                </a:solidFill>
              </a:rPr>
              <a:t> </a:t>
            </a:r>
            <a:r>
              <a:rPr lang="en-US" sz="1800" b="1" dirty="0" err="1">
                <a:solidFill>
                  <a:srgbClr val="0000FF"/>
                </a:solidFill>
              </a:rPr>
              <a:t>karena</a:t>
            </a:r>
            <a:r>
              <a:rPr lang="en-US" sz="1800" b="1" dirty="0">
                <a:solidFill>
                  <a:srgbClr val="0000FF"/>
                </a:solidFill>
              </a:rPr>
              <a:t> </a:t>
            </a:r>
            <a:r>
              <a:rPr lang="en-US" sz="1800" b="1" dirty="0" err="1">
                <a:solidFill>
                  <a:srgbClr val="0000FF"/>
                </a:solidFill>
              </a:rPr>
              <a:t>perubahan</a:t>
            </a:r>
            <a:r>
              <a:rPr lang="en-US" sz="1800" b="1" dirty="0">
                <a:solidFill>
                  <a:srgbClr val="0000FF"/>
                </a:solidFill>
              </a:rPr>
              <a:t> </a:t>
            </a:r>
            <a:r>
              <a:rPr lang="en-US" sz="1800" b="1" dirty="0" err="1">
                <a:solidFill>
                  <a:srgbClr val="0000FF"/>
                </a:solidFill>
              </a:rPr>
              <a:t>jaman</a:t>
            </a:r>
            <a:r>
              <a:rPr lang="en-US" sz="1800" b="1" dirty="0">
                <a:solidFill>
                  <a:srgbClr val="0000FF"/>
                </a:solidFill>
              </a:rPr>
              <a:t>, </a:t>
            </a:r>
            <a:r>
              <a:rPr lang="en-US" sz="1800" b="1" dirty="0" err="1">
                <a:solidFill>
                  <a:srgbClr val="0000FF"/>
                </a:solidFill>
              </a:rPr>
              <a:t>teknologi</a:t>
            </a:r>
            <a:r>
              <a:rPr lang="id-ID" sz="1800" b="1" dirty="0">
                <a:solidFill>
                  <a:srgbClr val="0000FF"/>
                </a:solidFill>
              </a:rPr>
              <a:t>, </a:t>
            </a:r>
            <a:r>
              <a:rPr lang="en-US" sz="1800" b="1" dirty="0">
                <a:solidFill>
                  <a:srgbClr val="0000FF"/>
                </a:solidFill>
              </a:rPr>
              <a:t>dan </a:t>
            </a:r>
            <a:r>
              <a:rPr lang="en-US" sz="1800" b="1" dirty="0" err="1">
                <a:solidFill>
                  <a:srgbClr val="0000FF"/>
                </a:solidFill>
              </a:rPr>
              <a:t>perubahan</a:t>
            </a:r>
            <a:r>
              <a:rPr lang="en-US" sz="1800" b="1" dirty="0">
                <a:solidFill>
                  <a:srgbClr val="0000FF"/>
                </a:solidFill>
              </a:rPr>
              <a:t> </a:t>
            </a:r>
            <a:r>
              <a:rPr lang="en-US" sz="1800" b="1" dirty="0" err="1">
                <a:solidFill>
                  <a:srgbClr val="0000FF"/>
                </a:solidFill>
              </a:rPr>
              <a:t>penawaran</a:t>
            </a:r>
            <a:r>
              <a:rPr lang="en-US" sz="1800" b="1" dirty="0">
                <a:solidFill>
                  <a:srgbClr val="0000FF"/>
                </a:solidFill>
              </a:rPr>
              <a:t> </a:t>
            </a:r>
            <a:r>
              <a:rPr lang="en-US" sz="1800" b="1" dirty="0" err="1">
                <a:solidFill>
                  <a:srgbClr val="0000FF"/>
                </a:solidFill>
              </a:rPr>
              <a:t>kompetitor</a:t>
            </a:r>
            <a:r>
              <a:rPr lang="en-US" sz="1800" b="1" dirty="0">
                <a:solidFill>
                  <a:srgbClr val="0000FF"/>
                </a:solidFill>
              </a:rPr>
              <a:t> </a:t>
            </a:r>
          </a:p>
          <a:p>
            <a:pPr marL="711200" lvl="1" indent="-261938"/>
            <a:r>
              <a:rPr lang="en-US" sz="1600" dirty="0" err="1"/>
              <a:t>Tahun</a:t>
            </a:r>
            <a:r>
              <a:rPr lang="en-US" sz="1600" dirty="0"/>
              <a:t> 1990, </a:t>
            </a:r>
            <a:r>
              <a:rPr lang="en-US" sz="1600" dirty="0" err="1"/>
              <a:t>adanya</a:t>
            </a:r>
            <a:r>
              <a:rPr lang="en-US" sz="1600" dirty="0"/>
              <a:t> </a:t>
            </a:r>
            <a:r>
              <a:rPr lang="en-US" sz="1600" dirty="0" err="1"/>
              <a:t>fasilitas</a:t>
            </a:r>
            <a:r>
              <a:rPr lang="en-US" sz="1600" dirty="0"/>
              <a:t> ATM </a:t>
            </a:r>
            <a:r>
              <a:rPr lang="en-US" sz="1600" dirty="0" err="1"/>
              <a:t>belum</a:t>
            </a:r>
            <a:r>
              <a:rPr lang="en-US" sz="1600" dirty="0"/>
              <a:t> </a:t>
            </a:r>
            <a:r>
              <a:rPr lang="en-US" sz="1600" dirty="0" err="1"/>
              <a:t>menjadi</a:t>
            </a:r>
            <a:r>
              <a:rPr lang="en-US" sz="1600" dirty="0"/>
              <a:t> </a:t>
            </a:r>
            <a:r>
              <a:rPr lang="en-US" sz="1600" dirty="0" err="1"/>
              <a:t>pertimbangan</a:t>
            </a:r>
            <a:r>
              <a:rPr lang="en-US" sz="1600" dirty="0"/>
              <a:t> customer </a:t>
            </a:r>
            <a:r>
              <a:rPr lang="en-US" sz="1600" dirty="0" err="1"/>
              <a:t>dalam</a:t>
            </a:r>
            <a:r>
              <a:rPr lang="en-US" sz="1600" dirty="0"/>
              <a:t> </a:t>
            </a:r>
            <a:r>
              <a:rPr lang="en-US" sz="1600" dirty="0" err="1"/>
              <a:t>memilih</a:t>
            </a:r>
            <a:r>
              <a:rPr lang="en-US" sz="1600" dirty="0"/>
              <a:t> bank </a:t>
            </a:r>
            <a:r>
              <a:rPr lang="en-US" sz="1600" dirty="0" err="1"/>
              <a:t>untuk</a:t>
            </a:r>
            <a:r>
              <a:rPr lang="en-US" sz="1600" dirty="0"/>
              <a:t> </a:t>
            </a:r>
            <a:r>
              <a:rPr lang="en-US" sz="1600" dirty="0" err="1"/>
              <a:t>menabung</a:t>
            </a:r>
            <a:r>
              <a:rPr lang="en-US" sz="1600" dirty="0"/>
              <a:t>. </a:t>
            </a:r>
            <a:r>
              <a:rPr lang="en-US" sz="1600" dirty="0" err="1"/>
              <a:t>Sekarang</a:t>
            </a:r>
            <a:r>
              <a:rPr lang="en-US" sz="1600" dirty="0"/>
              <a:t>, </a:t>
            </a:r>
            <a:r>
              <a:rPr lang="en-US" sz="1600" dirty="0" err="1"/>
              <a:t>jika</a:t>
            </a:r>
            <a:r>
              <a:rPr lang="en-US" sz="1600" dirty="0"/>
              <a:t> Bank </a:t>
            </a:r>
            <a:r>
              <a:rPr lang="en-US" sz="1600" dirty="0" err="1"/>
              <a:t>tidak</a:t>
            </a:r>
            <a:r>
              <a:rPr lang="en-US" sz="1600" dirty="0"/>
              <a:t> </a:t>
            </a:r>
            <a:r>
              <a:rPr lang="en-US" sz="1600" dirty="0" err="1"/>
              <a:t>memiliki</a:t>
            </a:r>
            <a:r>
              <a:rPr lang="en-US" sz="1600" dirty="0"/>
              <a:t> ATM, customer </a:t>
            </a:r>
            <a:r>
              <a:rPr lang="en-US" sz="1600" dirty="0" err="1"/>
              <a:t>tidak</a:t>
            </a:r>
            <a:r>
              <a:rPr lang="en-US" sz="1600" dirty="0"/>
              <a:t> </a:t>
            </a:r>
            <a:r>
              <a:rPr lang="en-US" sz="1600" dirty="0" err="1"/>
              <a:t>akan</a:t>
            </a:r>
            <a:r>
              <a:rPr lang="en-US" sz="1600" dirty="0"/>
              <a:t> </a:t>
            </a:r>
            <a:r>
              <a:rPr lang="en-US" sz="1600" dirty="0" err="1"/>
              <a:t>menabung</a:t>
            </a:r>
            <a:r>
              <a:rPr lang="en-US" sz="1600" dirty="0"/>
              <a:t> pada bank </a:t>
            </a:r>
            <a:r>
              <a:rPr lang="en-US" sz="1600" dirty="0" err="1"/>
              <a:t>tersebut</a:t>
            </a:r>
            <a:r>
              <a:rPr lang="en-US" sz="1600" dirty="0"/>
              <a:t>.  </a:t>
            </a:r>
          </a:p>
          <a:p>
            <a:pPr marL="711200" lvl="1" indent="-261938"/>
            <a:r>
              <a:rPr lang="en-US" sz="1600" dirty="0" err="1"/>
              <a:t>Tahun</a:t>
            </a:r>
            <a:r>
              <a:rPr lang="en-US" sz="1600" dirty="0"/>
              <a:t> 1990, </a:t>
            </a:r>
            <a:r>
              <a:rPr lang="en-US" sz="1600" dirty="0" err="1"/>
              <a:t>pengiriman</a:t>
            </a:r>
            <a:r>
              <a:rPr lang="en-US" sz="1600" dirty="0"/>
              <a:t> </a:t>
            </a:r>
            <a:r>
              <a:rPr lang="en-US" sz="1600" dirty="0" err="1"/>
              <a:t>terlambat</a:t>
            </a:r>
            <a:r>
              <a:rPr lang="en-US" sz="1600" dirty="0"/>
              <a:t> 1 </a:t>
            </a:r>
            <a:r>
              <a:rPr lang="en-US" sz="1600" dirty="0" err="1"/>
              <a:t>hari</a:t>
            </a:r>
            <a:r>
              <a:rPr lang="en-US" sz="1600" dirty="0"/>
              <a:t> pada </a:t>
            </a:r>
            <a:r>
              <a:rPr lang="en-US" sz="1600" dirty="0" err="1"/>
              <a:t>industri</a:t>
            </a:r>
            <a:r>
              <a:rPr lang="en-US" sz="1600" dirty="0"/>
              <a:t> automotive </a:t>
            </a:r>
            <a:r>
              <a:rPr lang="en-US" sz="1600" dirty="0" err="1"/>
              <a:t>tidak</a:t>
            </a:r>
            <a:r>
              <a:rPr lang="en-US" sz="1600" dirty="0"/>
              <a:t> </a:t>
            </a:r>
            <a:r>
              <a:rPr lang="en-US" sz="1600" dirty="0" err="1"/>
              <a:t>menjadi</a:t>
            </a:r>
            <a:r>
              <a:rPr lang="en-US" sz="1600" dirty="0"/>
              <a:t> </a:t>
            </a:r>
            <a:r>
              <a:rPr lang="en-US" sz="1600" dirty="0" err="1"/>
              <a:t>masalah</a:t>
            </a:r>
            <a:r>
              <a:rPr lang="en-US" sz="1600" dirty="0"/>
              <a:t> </a:t>
            </a:r>
            <a:r>
              <a:rPr lang="en-US" sz="1600" dirty="0" err="1"/>
              <a:t>bagi</a:t>
            </a:r>
            <a:r>
              <a:rPr lang="en-US" sz="1600" dirty="0"/>
              <a:t> </a:t>
            </a:r>
            <a:r>
              <a:rPr lang="id-ID" sz="1600" dirty="0"/>
              <a:t>c</a:t>
            </a:r>
            <a:r>
              <a:rPr lang="en-US" sz="1600" dirty="0" err="1"/>
              <a:t>ustomer</a:t>
            </a:r>
            <a:r>
              <a:rPr lang="en-US" sz="1600" dirty="0"/>
              <a:t>. </a:t>
            </a:r>
            <a:r>
              <a:rPr lang="en-US" sz="1600" dirty="0" err="1"/>
              <a:t>Sekarang</a:t>
            </a:r>
            <a:r>
              <a:rPr lang="en-US" sz="1600" dirty="0"/>
              <a:t> </a:t>
            </a:r>
            <a:r>
              <a:rPr lang="en-US" sz="1600" dirty="0" err="1"/>
              <a:t>pengiriman</a:t>
            </a:r>
            <a:r>
              <a:rPr lang="en-US" sz="1600" dirty="0"/>
              <a:t> </a:t>
            </a:r>
            <a:r>
              <a:rPr lang="en-US" sz="1600" dirty="0" err="1"/>
              <a:t>terlambat</a:t>
            </a:r>
            <a:r>
              <a:rPr lang="en-US" sz="1600" dirty="0"/>
              <a:t> 3 jam, </a:t>
            </a:r>
            <a:r>
              <a:rPr lang="en-US" sz="1600" dirty="0" err="1"/>
              <a:t>bisa</a:t>
            </a:r>
            <a:r>
              <a:rPr lang="en-US" sz="1600" dirty="0"/>
              <a:t> </a:t>
            </a:r>
            <a:r>
              <a:rPr lang="en-US" sz="1600" dirty="0" err="1"/>
              <a:t>mengakibatkan</a:t>
            </a:r>
            <a:r>
              <a:rPr lang="en-US" sz="1600" dirty="0"/>
              <a:t> stop line pada </a:t>
            </a:r>
            <a:r>
              <a:rPr lang="en-US" sz="1600" dirty="0" err="1"/>
              <a:t>beberapa</a:t>
            </a:r>
            <a:r>
              <a:rPr lang="en-US" sz="1600" dirty="0"/>
              <a:t> </a:t>
            </a:r>
            <a:r>
              <a:rPr lang="en-US" sz="1600" dirty="0" err="1"/>
              <a:t>perusahaan</a:t>
            </a:r>
            <a:r>
              <a:rPr lang="en-US" sz="1600" dirty="0"/>
              <a:t> </a:t>
            </a:r>
            <a:r>
              <a:rPr lang="en-US" sz="1600" dirty="0" err="1"/>
              <a:t>perakitan</a:t>
            </a:r>
            <a:r>
              <a:rPr lang="en-US" sz="1600" dirty="0"/>
              <a:t> automotive.</a:t>
            </a:r>
          </a:p>
        </p:txBody>
      </p:sp>
      <p:sp>
        <p:nvSpPr>
          <p:cNvPr id="2" name="Footer Placeholder 1">
            <a:extLst>
              <a:ext uri="{FF2B5EF4-FFF2-40B4-BE49-F238E27FC236}">
                <a16:creationId xmlns:a16="http://schemas.microsoft.com/office/drawing/2014/main" id="{9F5C1CDC-DD9B-47C7-A13A-0F0DB70F67C2}"/>
              </a:ext>
            </a:extLst>
          </p:cNvPr>
          <p:cNvSpPr>
            <a:spLocks noGrp="1"/>
          </p:cNvSpPr>
          <p:nvPr>
            <p:ph type="ftr" sz="quarter" idx="11"/>
          </p:nvPr>
        </p:nvSpPr>
        <p:spPr/>
        <p:txBody>
          <a:bodyPr/>
          <a:lstStyle/>
          <a:p>
            <a:r>
              <a:rPr lang="pt-BR"/>
              <a:t>Integrasi ISO 9001,ISO 45001 &amp; ISO 14001 1/rev.00 (c)Copyright, Sentral Sistem. May 2018</a:t>
            </a:r>
            <a:endParaRPr lang="en-US"/>
          </a:p>
        </p:txBody>
      </p:sp>
    </p:spTree>
    <p:extLst>
      <p:ext uri="{BB962C8B-B14F-4D97-AF65-F5344CB8AC3E}">
        <p14:creationId xmlns:p14="http://schemas.microsoft.com/office/powerpoint/2010/main" val="964659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92303" y="377690"/>
            <a:ext cx="84605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b="1" u="sng" dirty="0" err="1">
                <a:solidFill>
                  <a:srgbClr val="0033CC"/>
                </a:solidFill>
              </a:rPr>
              <a:t>Contoh</a:t>
            </a:r>
            <a:r>
              <a:rPr lang="en-US" altLang="en-US" sz="3600" b="1" u="sng" dirty="0">
                <a:solidFill>
                  <a:srgbClr val="0033CC"/>
                </a:solidFill>
              </a:rPr>
              <a:t> </a:t>
            </a:r>
            <a:r>
              <a:rPr lang="en-US" altLang="en-US" sz="3600" b="1" u="sng" dirty="0" err="1">
                <a:solidFill>
                  <a:srgbClr val="0033CC"/>
                </a:solidFill>
              </a:rPr>
              <a:t>Penilaian</a:t>
            </a:r>
            <a:r>
              <a:rPr lang="en-US" altLang="en-US" sz="3600" b="1" u="sng" dirty="0">
                <a:solidFill>
                  <a:srgbClr val="0033CC"/>
                </a:solidFill>
              </a:rPr>
              <a:t> </a:t>
            </a:r>
            <a:r>
              <a:rPr lang="en-US" altLang="en-US" sz="3600" b="1" u="sng" dirty="0" err="1">
                <a:solidFill>
                  <a:srgbClr val="0033CC"/>
                </a:solidFill>
              </a:rPr>
              <a:t>Risiko</a:t>
            </a:r>
            <a:endParaRPr lang="en-GB" altLang="en-US" sz="3600" b="1" u="sng" dirty="0">
              <a:solidFill>
                <a:srgbClr val="0033CC"/>
              </a:solidFill>
            </a:endParaRPr>
          </a:p>
        </p:txBody>
      </p:sp>
      <p:pic>
        <p:nvPicPr>
          <p:cNvPr id="5" name="Picture 4"/>
          <p:cNvPicPr>
            <a:picLocks noChangeAspect="1" noChangeArrowheads="1"/>
          </p:cNvPicPr>
          <p:nvPr/>
        </p:nvPicPr>
        <p:blipFill>
          <a:blip r:embed="rId2"/>
          <a:srcRect/>
          <a:stretch>
            <a:fillRect/>
          </a:stretch>
        </p:blipFill>
        <p:spPr bwMode="auto">
          <a:xfrm>
            <a:off x="373174" y="1600200"/>
            <a:ext cx="8489473" cy="4493602"/>
          </a:xfrm>
          <a:prstGeom prst="rect">
            <a:avLst/>
          </a:prstGeom>
          <a:solidFill>
            <a:schemeClr val="bg1"/>
          </a:solidFill>
        </p:spPr>
      </p:pic>
      <p:sp>
        <p:nvSpPr>
          <p:cNvPr id="2" name="Footer Placeholder 1">
            <a:extLst>
              <a:ext uri="{FF2B5EF4-FFF2-40B4-BE49-F238E27FC236}">
                <a16:creationId xmlns:a16="http://schemas.microsoft.com/office/drawing/2014/main" id="{51F78BB8-4CA6-4AB8-AAF0-7EED68A51E1D}"/>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3" name="Slide Number Placeholder 2">
            <a:extLst>
              <a:ext uri="{FF2B5EF4-FFF2-40B4-BE49-F238E27FC236}">
                <a16:creationId xmlns:a16="http://schemas.microsoft.com/office/drawing/2014/main" id="{C5E77EE7-72E0-41B9-9EF7-61827FE4307B}"/>
              </a:ext>
            </a:extLst>
          </p:cNvPr>
          <p:cNvSpPr>
            <a:spLocks noGrp="1"/>
          </p:cNvSpPr>
          <p:nvPr>
            <p:ph type="sldNum" sz="quarter" idx="12"/>
          </p:nvPr>
        </p:nvSpPr>
        <p:spPr/>
        <p:txBody>
          <a:bodyPr/>
          <a:lstStyle/>
          <a:p>
            <a:fld id="{98FF0BF6-974F-4A38-B2C3-FBDB8BA2FD87}" type="slidenum">
              <a:rPr lang="en-US" smtClean="0"/>
              <a:pPr/>
              <a:t>30</a:t>
            </a:fld>
            <a:endParaRPr lang="en-US"/>
          </a:p>
        </p:txBody>
      </p:sp>
      <p:sp>
        <p:nvSpPr>
          <p:cNvPr id="6" name="Title 1">
            <a:extLst>
              <a:ext uri="{FF2B5EF4-FFF2-40B4-BE49-F238E27FC236}">
                <a16:creationId xmlns:a16="http://schemas.microsoft.com/office/drawing/2014/main" id="{3DD234E4-F5E6-4B0D-9F61-3599A621C5EA}"/>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191211299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61" y="1828801"/>
            <a:ext cx="8599000" cy="4729287"/>
          </a:xfrm>
          <a:prstGeom prst="rect">
            <a:avLst/>
          </a:prstGeom>
          <a:ln>
            <a:solidFill>
              <a:schemeClr val="tx1"/>
            </a:solidFill>
          </a:ln>
        </p:spPr>
      </p:pic>
      <p:sp>
        <p:nvSpPr>
          <p:cNvPr id="3" name="Text Box 3"/>
          <p:cNvSpPr txBox="1">
            <a:spLocks noChangeArrowheads="1"/>
          </p:cNvSpPr>
          <p:nvPr/>
        </p:nvSpPr>
        <p:spPr bwMode="auto">
          <a:xfrm>
            <a:off x="558063" y="521381"/>
            <a:ext cx="84605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b="1" u="sng" dirty="0" err="1">
                <a:solidFill>
                  <a:srgbClr val="0000FF"/>
                </a:solidFill>
              </a:rPr>
              <a:t>Contoh</a:t>
            </a:r>
            <a:r>
              <a:rPr lang="en-US" altLang="en-US" sz="3600" b="1" u="sng" dirty="0">
                <a:solidFill>
                  <a:srgbClr val="0000FF"/>
                </a:solidFill>
              </a:rPr>
              <a:t> Level </a:t>
            </a:r>
            <a:r>
              <a:rPr lang="en-US" altLang="en-US" sz="3600" b="1" u="sng" dirty="0" err="1">
                <a:solidFill>
                  <a:srgbClr val="0000FF"/>
                </a:solidFill>
              </a:rPr>
              <a:t>Risiko</a:t>
            </a:r>
            <a:endParaRPr lang="en-GB" altLang="en-US" sz="3600" b="1" u="sng" dirty="0">
              <a:solidFill>
                <a:srgbClr val="0000FF"/>
              </a:solidFill>
            </a:endParaRPr>
          </a:p>
        </p:txBody>
      </p:sp>
      <p:sp>
        <p:nvSpPr>
          <p:cNvPr id="5" name="Footer Placeholder 4">
            <a:extLst>
              <a:ext uri="{FF2B5EF4-FFF2-40B4-BE49-F238E27FC236}">
                <a16:creationId xmlns:a16="http://schemas.microsoft.com/office/drawing/2014/main" id="{EB427F9D-C1AE-4818-9404-75FF1C56FB25}"/>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6" name="Slide Number Placeholder 5">
            <a:extLst>
              <a:ext uri="{FF2B5EF4-FFF2-40B4-BE49-F238E27FC236}">
                <a16:creationId xmlns:a16="http://schemas.microsoft.com/office/drawing/2014/main" id="{97488F7B-43A3-46AA-8803-0578F92876A5}"/>
              </a:ext>
            </a:extLst>
          </p:cNvPr>
          <p:cNvSpPr>
            <a:spLocks noGrp="1"/>
          </p:cNvSpPr>
          <p:nvPr>
            <p:ph type="sldNum" sz="quarter" idx="12"/>
          </p:nvPr>
        </p:nvSpPr>
        <p:spPr/>
        <p:txBody>
          <a:bodyPr/>
          <a:lstStyle/>
          <a:p>
            <a:fld id="{98FF0BF6-974F-4A38-B2C3-FBDB8BA2FD87}" type="slidenum">
              <a:rPr lang="en-US" smtClean="0"/>
              <a:pPr/>
              <a:t>31</a:t>
            </a:fld>
            <a:endParaRPr lang="en-US"/>
          </a:p>
        </p:txBody>
      </p:sp>
      <p:sp>
        <p:nvSpPr>
          <p:cNvPr id="7" name="Title 1">
            <a:extLst>
              <a:ext uri="{FF2B5EF4-FFF2-40B4-BE49-F238E27FC236}">
                <a16:creationId xmlns:a16="http://schemas.microsoft.com/office/drawing/2014/main" id="{35B42F8C-7EBD-4759-B781-DDAAD37DA0F3}"/>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9790367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58063" y="521381"/>
            <a:ext cx="84605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b="1" u="sng" dirty="0" err="1">
                <a:solidFill>
                  <a:srgbClr val="0000FF"/>
                </a:solidFill>
              </a:rPr>
              <a:t>Contoh</a:t>
            </a:r>
            <a:r>
              <a:rPr lang="en-US" altLang="en-US" sz="3600" b="1" u="sng" dirty="0">
                <a:solidFill>
                  <a:srgbClr val="0000FF"/>
                </a:solidFill>
              </a:rPr>
              <a:t> PELUANG</a:t>
            </a:r>
            <a:endParaRPr lang="en-GB" altLang="en-US" sz="3600" b="1" u="sng" dirty="0">
              <a:solidFill>
                <a:srgbClr val="0000FF"/>
              </a:solidFill>
            </a:endParaRPr>
          </a:p>
        </p:txBody>
      </p:sp>
      <p:pic>
        <p:nvPicPr>
          <p:cNvPr id="5" name="Picture 4"/>
          <p:cNvPicPr>
            <a:picLocks noChangeAspect="1" noChangeArrowheads="1"/>
          </p:cNvPicPr>
          <p:nvPr/>
        </p:nvPicPr>
        <p:blipFill>
          <a:blip r:embed="rId2"/>
          <a:srcRect/>
          <a:stretch>
            <a:fillRect/>
          </a:stretch>
        </p:blipFill>
        <p:spPr bwMode="auto">
          <a:xfrm>
            <a:off x="301241" y="1752600"/>
            <a:ext cx="8615791" cy="4419600"/>
          </a:xfrm>
          <a:prstGeom prst="rect">
            <a:avLst/>
          </a:prstGeom>
          <a:solidFill>
            <a:schemeClr val="bg1"/>
          </a:solidFill>
        </p:spPr>
      </p:pic>
      <p:sp>
        <p:nvSpPr>
          <p:cNvPr id="4" name="Footer Placeholder 3">
            <a:extLst>
              <a:ext uri="{FF2B5EF4-FFF2-40B4-BE49-F238E27FC236}">
                <a16:creationId xmlns:a16="http://schemas.microsoft.com/office/drawing/2014/main" id="{C618142E-0E9A-40F4-963D-B953D4AC7236}"/>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6" name="Slide Number Placeholder 5">
            <a:extLst>
              <a:ext uri="{FF2B5EF4-FFF2-40B4-BE49-F238E27FC236}">
                <a16:creationId xmlns:a16="http://schemas.microsoft.com/office/drawing/2014/main" id="{E96E5EFE-1B9F-4B5B-B2BE-63DED73463E4}"/>
              </a:ext>
            </a:extLst>
          </p:cNvPr>
          <p:cNvSpPr>
            <a:spLocks noGrp="1"/>
          </p:cNvSpPr>
          <p:nvPr>
            <p:ph type="sldNum" sz="quarter" idx="12"/>
          </p:nvPr>
        </p:nvSpPr>
        <p:spPr/>
        <p:txBody>
          <a:bodyPr/>
          <a:lstStyle/>
          <a:p>
            <a:fld id="{98FF0BF6-974F-4A38-B2C3-FBDB8BA2FD87}" type="slidenum">
              <a:rPr lang="en-US" smtClean="0"/>
              <a:pPr/>
              <a:t>32</a:t>
            </a:fld>
            <a:endParaRPr lang="en-US"/>
          </a:p>
        </p:txBody>
      </p:sp>
    </p:spTree>
    <p:extLst>
      <p:ext uri="{BB962C8B-B14F-4D97-AF65-F5344CB8AC3E}">
        <p14:creationId xmlns:p14="http://schemas.microsoft.com/office/powerpoint/2010/main" val="23263681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241" y="3455864"/>
            <a:ext cx="9157241" cy="1352434"/>
          </a:xfrm>
          <a:prstGeom prst="rect">
            <a:avLst/>
          </a:prstGeom>
          <a:blipFill>
            <a:blip r:embed="rId2"/>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3241" y="3549304"/>
            <a:ext cx="9157241" cy="0"/>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14356" y="4743728"/>
            <a:ext cx="9157241" cy="0"/>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grpSp>
        <p:nvGrpSpPr>
          <p:cNvPr id="2" name="Group 55"/>
          <p:cNvGrpSpPr/>
          <p:nvPr/>
        </p:nvGrpSpPr>
        <p:grpSpPr>
          <a:xfrm>
            <a:off x="3500221" y="3082266"/>
            <a:ext cx="1953748" cy="1987746"/>
            <a:chOff x="4918580" y="3425656"/>
            <a:chExt cx="2116560" cy="1987746"/>
          </a:xfrm>
        </p:grpSpPr>
        <p:sp>
          <p:nvSpPr>
            <p:cNvPr id="57" name="Oval 56"/>
            <p:cNvSpPr/>
            <p:nvPr/>
          </p:nvSpPr>
          <p:spPr>
            <a:xfrm>
              <a:off x="4918580" y="3425656"/>
              <a:ext cx="2116560" cy="1987746"/>
            </a:xfrm>
            <a:prstGeom prst="ellipse">
              <a:avLst/>
            </a:prstGeom>
            <a:blipFill>
              <a:blip r:embed="rId3"/>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8" name="Oval 57"/>
            <p:cNvSpPr/>
            <p:nvPr/>
          </p:nvSpPr>
          <p:spPr>
            <a:xfrm>
              <a:off x="5016423" y="3502354"/>
              <a:ext cx="1923122" cy="18288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095142" y="3589669"/>
              <a:ext cx="1788074" cy="1675941"/>
            </a:xfrm>
            <a:prstGeom prst="ellipse">
              <a:avLst/>
            </a:prstGeom>
            <a:blipFill>
              <a:blip r:embed="rId4" cstate="print"/>
              <a:stretch>
                <a:fillRect/>
              </a:stretch>
            </a:blipFill>
            <a:ln w="12700">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descr="https://cdn4.iconfinder.com/data/icons/SOPHISTIQUE/web_design/png/256/our_process_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720391">
              <a:off x="5288449" y="3607514"/>
              <a:ext cx="1447126" cy="144712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p:cNvSpPr/>
            <p:nvPr/>
          </p:nvSpPr>
          <p:spPr>
            <a:xfrm>
              <a:off x="5221858" y="4185274"/>
              <a:ext cx="1643159" cy="523220"/>
            </a:xfrm>
            <a:prstGeom prst="rect">
              <a:avLst/>
            </a:prstGeom>
            <a:noFill/>
          </p:spPr>
          <p:txBody>
            <a:bodyPr wrap="none" lIns="91440" tIns="45720" rIns="91440" bIns="45720">
              <a:spAutoFit/>
            </a:bodyPr>
            <a:lstStyle/>
            <a:p>
              <a:pPr algn="ctr"/>
              <a:r>
                <a:rPr lang="en-US" sz="2800" dirty="0">
                  <a:ln w="0">
                    <a:solidFill>
                      <a:schemeClr val="bg1"/>
                    </a:solidFill>
                  </a:ln>
                  <a:blipFill>
                    <a:blip r:embed="rId6"/>
                    <a:stretch>
                      <a:fillRect/>
                    </a:stretch>
                  </a:blipFill>
                  <a:effectLst>
                    <a:outerShdw blurRad="38100" dist="19050" dir="2700000" algn="tl" rotWithShape="0">
                      <a:schemeClr val="dk1">
                        <a:alpha val="40000"/>
                      </a:schemeClr>
                    </a:outerShdw>
                  </a:effectLst>
                  <a:latin typeface="Impact" panose="020B0806030902050204" pitchFamily="34" charset="0"/>
                </a:rPr>
                <a:t>PROSES 2</a:t>
              </a:r>
            </a:p>
          </p:txBody>
        </p:sp>
      </p:grpSp>
      <p:sp>
        <p:nvSpPr>
          <p:cNvPr id="74" name="TextBox 73"/>
          <p:cNvSpPr txBox="1"/>
          <p:nvPr/>
        </p:nvSpPr>
        <p:spPr>
          <a:xfrm>
            <a:off x="372262" y="83590"/>
            <a:ext cx="8176651" cy="1058303"/>
          </a:xfrm>
          <a:prstGeom prst="rect">
            <a:avLst/>
          </a:prstGeom>
          <a:noFill/>
          <a:ln>
            <a:noFill/>
          </a:ln>
        </p:spPr>
        <p:txBody>
          <a:bodyPr wrap="square" rtlCol="0">
            <a:spAutoFit/>
          </a:bodyPr>
          <a:lstStyle/>
          <a:p>
            <a:pPr algn="ctr"/>
            <a:r>
              <a:rPr lang="en-US" sz="1846" b="1" dirty="0" err="1">
                <a:solidFill>
                  <a:srgbClr val="0033CC"/>
                </a:solidFill>
              </a:rPr>
              <a:t>Memahami</a:t>
            </a:r>
            <a:r>
              <a:rPr lang="en-US" sz="1846" b="1" dirty="0">
                <a:solidFill>
                  <a:srgbClr val="0033CC"/>
                </a:solidFill>
              </a:rPr>
              <a:t> </a:t>
            </a:r>
            <a:r>
              <a:rPr lang="en-US" sz="1846" b="1" dirty="0" err="1">
                <a:solidFill>
                  <a:srgbClr val="0033CC"/>
                </a:solidFill>
              </a:rPr>
              <a:t>situasi</a:t>
            </a:r>
            <a:r>
              <a:rPr lang="en-US" sz="1846" b="1" dirty="0">
                <a:solidFill>
                  <a:srgbClr val="0033CC"/>
                </a:solidFill>
              </a:rPr>
              <a:t> </a:t>
            </a:r>
            <a:r>
              <a:rPr lang="en-US" sz="1846" b="1" dirty="0" err="1">
                <a:solidFill>
                  <a:srgbClr val="0033CC"/>
                </a:solidFill>
              </a:rPr>
              <a:t>sebelum</a:t>
            </a:r>
            <a:r>
              <a:rPr lang="en-US" sz="1846" b="1" dirty="0">
                <a:solidFill>
                  <a:srgbClr val="0033CC"/>
                </a:solidFill>
              </a:rPr>
              <a:t> </a:t>
            </a:r>
            <a:r>
              <a:rPr lang="en-US" sz="1846" b="1" dirty="0" err="1">
                <a:solidFill>
                  <a:srgbClr val="0033CC"/>
                </a:solidFill>
              </a:rPr>
              <a:t>mengembangkan</a:t>
            </a:r>
            <a:r>
              <a:rPr lang="en-US" sz="1846" b="1" dirty="0">
                <a:solidFill>
                  <a:srgbClr val="0033CC"/>
                </a:solidFill>
              </a:rPr>
              <a:t> </a:t>
            </a:r>
            <a:r>
              <a:rPr lang="en-US" sz="1846" b="1" dirty="0" err="1">
                <a:solidFill>
                  <a:srgbClr val="0033CC"/>
                </a:solidFill>
              </a:rPr>
              <a:t>sistem</a:t>
            </a:r>
            <a:r>
              <a:rPr lang="en-US" sz="1846" b="1" dirty="0">
                <a:solidFill>
                  <a:srgbClr val="0033CC"/>
                </a:solidFill>
              </a:rPr>
              <a:t> </a:t>
            </a:r>
          </a:p>
          <a:p>
            <a:pPr marL="156801" indent="-156801" algn="ctr">
              <a:buFont typeface="Arial" pitchFamily="34" charset="0"/>
              <a:buChar char="•"/>
            </a:pPr>
            <a:r>
              <a:rPr lang="en-US" sz="1477" b="1" dirty="0" err="1">
                <a:solidFill>
                  <a:srgbClr val="0033CC"/>
                </a:solidFill>
              </a:rPr>
              <a:t>Organisasi</a:t>
            </a:r>
            <a:r>
              <a:rPr lang="en-US" sz="1477" b="1" dirty="0">
                <a:solidFill>
                  <a:srgbClr val="0033CC"/>
                </a:solidFill>
              </a:rPr>
              <a:t> dan </a:t>
            </a:r>
            <a:r>
              <a:rPr lang="en-US" sz="1477" b="1" dirty="0" err="1">
                <a:solidFill>
                  <a:srgbClr val="0033CC"/>
                </a:solidFill>
              </a:rPr>
              <a:t>keterkaitannya</a:t>
            </a:r>
            <a:r>
              <a:rPr lang="en-US" sz="1477" b="1" dirty="0">
                <a:solidFill>
                  <a:srgbClr val="0033CC"/>
                </a:solidFill>
              </a:rPr>
              <a:t> (SMMK3L 4.1)</a:t>
            </a:r>
          </a:p>
          <a:p>
            <a:pPr marL="156801" indent="-156801" algn="ctr">
              <a:buFont typeface="Arial" pitchFamily="34" charset="0"/>
              <a:buChar char="•"/>
            </a:pPr>
            <a:r>
              <a:rPr lang="en-US" sz="1477" b="1" dirty="0" err="1">
                <a:solidFill>
                  <a:srgbClr val="0033CC"/>
                </a:solidFill>
              </a:rPr>
              <a:t>Persyaratan</a:t>
            </a:r>
            <a:r>
              <a:rPr lang="en-US" sz="1477" b="1" dirty="0">
                <a:solidFill>
                  <a:srgbClr val="0033CC"/>
                </a:solidFill>
              </a:rPr>
              <a:t>, </a:t>
            </a:r>
            <a:r>
              <a:rPr lang="en-US" sz="1477" b="1" dirty="0" err="1">
                <a:solidFill>
                  <a:srgbClr val="0033CC"/>
                </a:solidFill>
              </a:rPr>
              <a:t>kebutuhan</a:t>
            </a:r>
            <a:r>
              <a:rPr lang="en-US" sz="1477" b="1" dirty="0">
                <a:solidFill>
                  <a:srgbClr val="0033CC"/>
                </a:solidFill>
              </a:rPr>
              <a:t> dan </a:t>
            </a:r>
            <a:r>
              <a:rPr lang="en-US" sz="1477" b="1" dirty="0" err="1">
                <a:solidFill>
                  <a:srgbClr val="0033CC"/>
                </a:solidFill>
              </a:rPr>
              <a:t>harapan</a:t>
            </a:r>
            <a:r>
              <a:rPr lang="en-US" sz="1477" b="1" dirty="0">
                <a:solidFill>
                  <a:srgbClr val="0033CC"/>
                </a:solidFill>
              </a:rPr>
              <a:t>  </a:t>
            </a:r>
            <a:r>
              <a:rPr lang="en-US" sz="1477" b="1" dirty="0" err="1">
                <a:solidFill>
                  <a:srgbClr val="0033CC"/>
                </a:solidFill>
              </a:rPr>
              <a:t>kebutuhan</a:t>
            </a:r>
            <a:r>
              <a:rPr lang="en-US" sz="1477" b="1" dirty="0">
                <a:solidFill>
                  <a:srgbClr val="0033CC"/>
                </a:solidFill>
              </a:rPr>
              <a:t> </a:t>
            </a:r>
            <a:r>
              <a:rPr lang="en-US" sz="1477" b="1" dirty="0" err="1">
                <a:solidFill>
                  <a:srgbClr val="0033CC"/>
                </a:solidFill>
              </a:rPr>
              <a:t>Pelanggan</a:t>
            </a:r>
            <a:r>
              <a:rPr lang="en-US" sz="1477" b="1" dirty="0">
                <a:solidFill>
                  <a:srgbClr val="0033CC"/>
                </a:solidFill>
              </a:rPr>
              <a:t> dan </a:t>
            </a:r>
            <a:r>
              <a:rPr lang="en-US" sz="1477" b="1" dirty="0" err="1">
                <a:solidFill>
                  <a:srgbClr val="0033CC"/>
                </a:solidFill>
              </a:rPr>
              <a:t>pihak</a:t>
            </a:r>
            <a:r>
              <a:rPr lang="en-US" sz="1477" b="1" dirty="0">
                <a:solidFill>
                  <a:srgbClr val="0033CC"/>
                </a:solidFill>
              </a:rPr>
              <a:t> </a:t>
            </a:r>
            <a:r>
              <a:rPr lang="en-US" sz="1477" b="1" dirty="0" err="1">
                <a:solidFill>
                  <a:srgbClr val="0033CC"/>
                </a:solidFill>
              </a:rPr>
              <a:t>terkait</a:t>
            </a:r>
            <a:r>
              <a:rPr lang="en-US" sz="1477" b="1" dirty="0">
                <a:solidFill>
                  <a:srgbClr val="0033CC"/>
                </a:solidFill>
              </a:rPr>
              <a:t> </a:t>
            </a:r>
            <a:r>
              <a:rPr lang="en-US" sz="1477" b="1" dirty="0" err="1">
                <a:solidFill>
                  <a:srgbClr val="0033CC"/>
                </a:solidFill>
              </a:rPr>
              <a:t>lainnya</a:t>
            </a:r>
            <a:r>
              <a:rPr lang="en-US" sz="1477" b="1" dirty="0">
                <a:solidFill>
                  <a:srgbClr val="0033CC"/>
                </a:solidFill>
              </a:rPr>
              <a:t> (SMMK3L 4.2</a:t>
            </a:r>
            <a:r>
              <a:rPr lang="en-US" sz="1477" b="1" u="sng" dirty="0">
                <a:solidFill>
                  <a:srgbClr val="0033CC"/>
                </a:solidFill>
              </a:rPr>
              <a:t>)</a:t>
            </a:r>
          </a:p>
          <a:p>
            <a:pPr marL="156801" indent="-156801" algn="ctr">
              <a:buFont typeface="Arial" pitchFamily="34" charset="0"/>
              <a:buChar char="•"/>
            </a:pPr>
            <a:r>
              <a:rPr lang="en-US" sz="1477" dirty="0" err="1"/>
              <a:t>Menetapkan</a:t>
            </a:r>
            <a:r>
              <a:rPr lang="en-US" sz="1477" dirty="0"/>
              <a:t> </a:t>
            </a:r>
            <a:r>
              <a:rPr lang="en-US" sz="1477" dirty="0" err="1"/>
              <a:t>ruang</a:t>
            </a:r>
            <a:r>
              <a:rPr lang="en-US" sz="1477" dirty="0"/>
              <a:t> </a:t>
            </a:r>
            <a:r>
              <a:rPr lang="en-US" sz="1477" dirty="0" err="1"/>
              <a:t>lingkup</a:t>
            </a:r>
            <a:r>
              <a:rPr lang="en-US" sz="1477" dirty="0"/>
              <a:t> </a:t>
            </a:r>
            <a:r>
              <a:rPr lang="en-US" sz="1477" dirty="0" err="1"/>
              <a:t>dari</a:t>
            </a:r>
            <a:r>
              <a:rPr lang="en-US" sz="1477" dirty="0"/>
              <a:t> Sistem </a:t>
            </a:r>
            <a:r>
              <a:rPr lang="en-US" sz="1477" dirty="0" err="1"/>
              <a:t>Manajemen</a:t>
            </a:r>
            <a:r>
              <a:rPr lang="en-US" sz="1477" dirty="0"/>
              <a:t> </a:t>
            </a:r>
            <a:r>
              <a:rPr lang="en-US" sz="1477" dirty="0" err="1"/>
              <a:t>Mutu</a:t>
            </a:r>
            <a:r>
              <a:rPr lang="en-US" sz="1477" dirty="0"/>
              <a:t> (SMMK3L 4.3)</a:t>
            </a:r>
          </a:p>
        </p:txBody>
      </p:sp>
      <p:sp>
        <p:nvSpPr>
          <p:cNvPr id="75" name="TextBox 74"/>
          <p:cNvSpPr txBox="1"/>
          <p:nvPr/>
        </p:nvSpPr>
        <p:spPr>
          <a:xfrm>
            <a:off x="468792" y="1456965"/>
            <a:ext cx="7903872" cy="603883"/>
          </a:xfrm>
          <a:prstGeom prst="rect">
            <a:avLst/>
          </a:prstGeom>
          <a:noFill/>
        </p:spPr>
        <p:txBody>
          <a:bodyPr wrap="square" rtlCol="0">
            <a:spAutoFit/>
          </a:bodyPr>
          <a:lstStyle/>
          <a:p>
            <a:pPr algn="ctr">
              <a:tabLst>
                <a:tab pos="266707" algn="l"/>
              </a:tabLst>
            </a:pPr>
            <a:r>
              <a:rPr lang="en-US" sz="1662" b="1" u="sng" dirty="0" err="1"/>
              <a:t>Pengembangan</a:t>
            </a:r>
            <a:r>
              <a:rPr lang="en-US" sz="1662" b="1" u="sng" dirty="0"/>
              <a:t> Sistem </a:t>
            </a:r>
            <a:r>
              <a:rPr lang="en-US" sz="1662" b="1" u="sng" dirty="0" err="1"/>
              <a:t>Manajemen</a:t>
            </a:r>
            <a:r>
              <a:rPr lang="en-US" sz="1662" b="1" u="sng" dirty="0"/>
              <a:t> </a:t>
            </a:r>
            <a:r>
              <a:rPr lang="en-US" sz="1662" b="1" u="sng" dirty="0" err="1"/>
              <a:t>Mutu</a:t>
            </a:r>
            <a:r>
              <a:rPr lang="en-US" sz="1662" b="1" u="sng" dirty="0"/>
              <a:t>, </a:t>
            </a:r>
            <a:r>
              <a:rPr lang="en-US" sz="1662" b="1" u="sng" dirty="0" err="1"/>
              <a:t>menggunakan</a:t>
            </a:r>
            <a:r>
              <a:rPr lang="en-US" sz="1662" b="1" u="sng" dirty="0"/>
              <a:t> </a:t>
            </a:r>
            <a:r>
              <a:rPr lang="en-US" sz="1662" b="1" u="sng" dirty="0" err="1"/>
              <a:t>pendekatan</a:t>
            </a:r>
            <a:r>
              <a:rPr lang="en-US" sz="1662" b="1" u="sng" dirty="0"/>
              <a:t> </a:t>
            </a:r>
            <a:r>
              <a:rPr lang="en-US" sz="1662" b="1" u="sng" dirty="0" err="1"/>
              <a:t>proses</a:t>
            </a:r>
            <a:r>
              <a:rPr lang="en-US" sz="1662" b="1" u="sng" dirty="0"/>
              <a:t> </a:t>
            </a:r>
            <a:endParaRPr lang="en-US" sz="1662" u="sng" dirty="0"/>
          </a:p>
          <a:p>
            <a:pPr algn="ctr">
              <a:tabLst>
                <a:tab pos="266707" algn="l"/>
              </a:tabLst>
            </a:pPr>
            <a:r>
              <a:rPr lang="en-US" sz="1662" dirty="0"/>
              <a:t>SIPOCORR </a:t>
            </a:r>
            <a:r>
              <a:rPr lang="en-US" sz="1662" i="1" dirty="0"/>
              <a:t>(Supplier –Input- Process- Output- Customer- Objectives –Risk- Reference)</a:t>
            </a:r>
            <a:endParaRPr lang="en-US" sz="1662" dirty="0"/>
          </a:p>
        </p:txBody>
      </p:sp>
      <p:grpSp>
        <p:nvGrpSpPr>
          <p:cNvPr id="3" name="Group 79"/>
          <p:cNvGrpSpPr/>
          <p:nvPr/>
        </p:nvGrpSpPr>
        <p:grpSpPr>
          <a:xfrm>
            <a:off x="430908" y="3571681"/>
            <a:ext cx="1157667" cy="1107478"/>
            <a:chOff x="4918580" y="3425656"/>
            <a:chExt cx="2116560" cy="1987746"/>
          </a:xfrm>
        </p:grpSpPr>
        <p:sp>
          <p:nvSpPr>
            <p:cNvPr id="81" name="Oval 80"/>
            <p:cNvSpPr/>
            <p:nvPr/>
          </p:nvSpPr>
          <p:spPr>
            <a:xfrm>
              <a:off x="4918580" y="3425656"/>
              <a:ext cx="2116560" cy="1987746"/>
            </a:xfrm>
            <a:prstGeom prst="ellipse">
              <a:avLst/>
            </a:prstGeom>
            <a:blipFill>
              <a:blip r:embed="rId3"/>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2" name="Oval 81"/>
            <p:cNvSpPr/>
            <p:nvPr/>
          </p:nvSpPr>
          <p:spPr>
            <a:xfrm>
              <a:off x="5016423" y="3502354"/>
              <a:ext cx="1923122" cy="18288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095142" y="3589669"/>
              <a:ext cx="1788074" cy="1675941"/>
            </a:xfrm>
            <a:prstGeom prst="ellipse">
              <a:avLst/>
            </a:prstGeom>
            <a:solidFill>
              <a:schemeClr val="accent2">
                <a:lumMod val="40000"/>
                <a:lumOff val="60000"/>
              </a:schemeClr>
            </a:solidFill>
            <a:ln w="12700">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2" descr="https://cdn4.iconfinder.com/data/icons/SOPHISTIQUE/web_design/png/256/our_process_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720391">
              <a:off x="5288449" y="3607514"/>
              <a:ext cx="1447126" cy="1447126"/>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5887876" y="4026017"/>
              <a:ext cx="337743" cy="1270542"/>
            </a:xfrm>
            <a:prstGeom prst="rect">
              <a:avLst/>
            </a:prstGeom>
            <a:noFill/>
          </p:spPr>
          <p:txBody>
            <a:bodyPr wrap="none" lIns="91440" tIns="45720" rIns="91440" bIns="45720">
              <a:spAutoFit/>
            </a:bodyPr>
            <a:lstStyle/>
            <a:p>
              <a:pPr algn="ctr"/>
              <a:endParaRPr lang="en-US" sz="4000" dirty="0">
                <a:ln w="0">
                  <a:solidFill>
                    <a:schemeClr val="bg1"/>
                  </a:solidFill>
                </a:ln>
                <a:blipFill>
                  <a:blip r:embed="rId6"/>
                  <a:stretch>
                    <a:fillRect/>
                  </a:stretch>
                </a:blipFill>
                <a:effectLst>
                  <a:outerShdw blurRad="38100" dist="19050" dir="2700000" algn="tl" rotWithShape="0">
                    <a:schemeClr val="dk1">
                      <a:alpha val="40000"/>
                    </a:schemeClr>
                  </a:outerShdw>
                </a:effectLst>
                <a:latin typeface="Impact" panose="020B0806030902050204" pitchFamily="34" charset="0"/>
              </a:endParaRPr>
            </a:p>
          </p:txBody>
        </p:sp>
      </p:grpSp>
      <p:sp>
        <p:nvSpPr>
          <p:cNvPr id="78" name="Rectangle 77"/>
          <p:cNvSpPr/>
          <p:nvPr/>
        </p:nvSpPr>
        <p:spPr>
          <a:xfrm>
            <a:off x="491547" y="3838186"/>
            <a:ext cx="1089352" cy="523220"/>
          </a:xfrm>
          <a:prstGeom prst="rect">
            <a:avLst/>
          </a:prstGeom>
        </p:spPr>
        <p:txBody>
          <a:bodyPr wrap="none">
            <a:spAutoFit/>
          </a:bodyPr>
          <a:lstStyle/>
          <a:p>
            <a:pPr algn="ctr"/>
            <a:r>
              <a:rPr lang="en-US" sz="1400" dirty="0"/>
              <a:t>Proses</a:t>
            </a:r>
          </a:p>
          <a:p>
            <a:pPr algn="ctr"/>
            <a:r>
              <a:rPr lang="en-US" sz="1400" dirty="0" err="1"/>
              <a:t>Sebelumnya</a:t>
            </a:r>
            <a:endParaRPr lang="en-US" sz="1400" dirty="0"/>
          </a:p>
        </p:txBody>
      </p:sp>
      <p:grpSp>
        <p:nvGrpSpPr>
          <p:cNvPr id="4" name="Group 85"/>
          <p:cNvGrpSpPr/>
          <p:nvPr/>
        </p:nvGrpSpPr>
        <p:grpSpPr>
          <a:xfrm>
            <a:off x="7398141" y="3576199"/>
            <a:ext cx="1157667" cy="1107478"/>
            <a:chOff x="4918580" y="3425656"/>
            <a:chExt cx="2116560" cy="1987746"/>
          </a:xfrm>
        </p:grpSpPr>
        <p:sp>
          <p:nvSpPr>
            <p:cNvPr id="87" name="Oval 86"/>
            <p:cNvSpPr/>
            <p:nvPr/>
          </p:nvSpPr>
          <p:spPr>
            <a:xfrm>
              <a:off x="4918580" y="3425656"/>
              <a:ext cx="2116560" cy="1987746"/>
            </a:xfrm>
            <a:prstGeom prst="ellipse">
              <a:avLst/>
            </a:prstGeom>
            <a:blipFill>
              <a:blip r:embed="rId3"/>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8" name="Oval 87"/>
            <p:cNvSpPr/>
            <p:nvPr/>
          </p:nvSpPr>
          <p:spPr>
            <a:xfrm>
              <a:off x="5016423" y="3502354"/>
              <a:ext cx="1923122" cy="18288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095142" y="3589669"/>
              <a:ext cx="1788074" cy="1675941"/>
            </a:xfrm>
            <a:prstGeom prst="ellipse">
              <a:avLst/>
            </a:prstGeom>
            <a:solidFill>
              <a:schemeClr val="accent3">
                <a:lumMod val="40000"/>
                <a:lumOff val="60000"/>
              </a:schemeClr>
            </a:solidFill>
            <a:ln w="12700">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2" descr="https://cdn4.iconfinder.com/data/icons/SOPHISTIQUE/web_design/png/256/our_process_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720391">
              <a:off x="5288449" y="3607514"/>
              <a:ext cx="1447126" cy="1447126"/>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5887876" y="4026017"/>
              <a:ext cx="337743" cy="1270542"/>
            </a:xfrm>
            <a:prstGeom prst="rect">
              <a:avLst/>
            </a:prstGeom>
            <a:noFill/>
          </p:spPr>
          <p:txBody>
            <a:bodyPr wrap="none" lIns="91440" tIns="45720" rIns="91440" bIns="45720">
              <a:spAutoFit/>
            </a:bodyPr>
            <a:lstStyle/>
            <a:p>
              <a:pPr algn="ctr"/>
              <a:endParaRPr lang="en-US" sz="4000" dirty="0">
                <a:ln w="0">
                  <a:solidFill>
                    <a:schemeClr val="bg1"/>
                  </a:solidFill>
                </a:ln>
                <a:blipFill>
                  <a:blip r:embed="rId6"/>
                  <a:stretch>
                    <a:fillRect/>
                  </a:stretch>
                </a:blipFill>
                <a:effectLst>
                  <a:outerShdw blurRad="38100" dist="19050" dir="2700000" algn="tl" rotWithShape="0">
                    <a:schemeClr val="dk1">
                      <a:alpha val="40000"/>
                    </a:schemeClr>
                  </a:outerShdw>
                </a:effectLst>
                <a:latin typeface="Impact" panose="020B0806030902050204" pitchFamily="34" charset="0"/>
              </a:endParaRPr>
            </a:p>
          </p:txBody>
        </p:sp>
      </p:grpSp>
      <p:sp>
        <p:nvSpPr>
          <p:cNvPr id="79" name="Rectangle 78"/>
          <p:cNvSpPr/>
          <p:nvPr/>
        </p:nvSpPr>
        <p:spPr>
          <a:xfrm>
            <a:off x="7496254" y="3880523"/>
            <a:ext cx="968214" cy="523220"/>
          </a:xfrm>
          <a:prstGeom prst="rect">
            <a:avLst/>
          </a:prstGeom>
        </p:spPr>
        <p:txBody>
          <a:bodyPr wrap="none">
            <a:spAutoFit/>
          </a:bodyPr>
          <a:lstStyle/>
          <a:p>
            <a:pPr algn="ctr"/>
            <a:r>
              <a:rPr lang="en-US" sz="1400" dirty="0"/>
              <a:t>Proses</a:t>
            </a:r>
          </a:p>
          <a:p>
            <a:pPr algn="ctr"/>
            <a:r>
              <a:rPr lang="en-US" sz="1400" dirty="0" err="1"/>
              <a:t>Berikutnya</a:t>
            </a:r>
            <a:endParaRPr lang="en-US" sz="1400" dirty="0"/>
          </a:p>
        </p:txBody>
      </p:sp>
      <p:sp>
        <p:nvSpPr>
          <p:cNvPr id="92" name="TextBox 91"/>
          <p:cNvSpPr txBox="1"/>
          <p:nvPr/>
        </p:nvSpPr>
        <p:spPr>
          <a:xfrm>
            <a:off x="1453350" y="2708944"/>
            <a:ext cx="1477108" cy="738664"/>
          </a:xfrm>
          <a:prstGeom prst="rect">
            <a:avLst/>
          </a:prstGeom>
          <a:noFill/>
        </p:spPr>
        <p:txBody>
          <a:bodyPr wrap="square" rtlCol="0">
            <a:spAutoFit/>
          </a:bodyPr>
          <a:lstStyle/>
          <a:p>
            <a:pPr algn="ctr"/>
            <a:r>
              <a:rPr lang="en-US" sz="1400" b="1" dirty="0">
                <a:solidFill>
                  <a:srgbClr val="0000FF"/>
                </a:solidFill>
              </a:rPr>
              <a:t>Input yang </a:t>
            </a:r>
          </a:p>
          <a:p>
            <a:pPr algn="ctr"/>
            <a:r>
              <a:rPr lang="en-US" sz="1400" b="1" dirty="0" err="1">
                <a:solidFill>
                  <a:srgbClr val="0000FF"/>
                </a:solidFill>
              </a:rPr>
              <a:t>diperlukan</a:t>
            </a:r>
            <a:r>
              <a:rPr lang="en-US" sz="1400" b="1" dirty="0">
                <a:solidFill>
                  <a:srgbClr val="0000FF"/>
                </a:solidFill>
              </a:rPr>
              <a:t> </a:t>
            </a:r>
          </a:p>
          <a:p>
            <a:pPr algn="ctr"/>
            <a:r>
              <a:rPr lang="en-US" sz="1400" b="1" dirty="0">
                <a:solidFill>
                  <a:srgbClr val="0000FF"/>
                </a:solidFill>
              </a:rPr>
              <a:t>(SMM 4.4.1.a )</a:t>
            </a:r>
          </a:p>
        </p:txBody>
      </p:sp>
      <p:sp>
        <p:nvSpPr>
          <p:cNvPr id="94" name="TextBox 93"/>
          <p:cNvSpPr txBox="1"/>
          <p:nvPr/>
        </p:nvSpPr>
        <p:spPr>
          <a:xfrm>
            <a:off x="6238134" y="2745529"/>
            <a:ext cx="1381865" cy="738664"/>
          </a:xfrm>
          <a:prstGeom prst="rect">
            <a:avLst/>
          </a:prstGeom>
          <a:noFill/>
        </p:spPr>
        <p:txBody>
          <a:bodyPr wrap="square" rtlCol="0">
            <a:spAutoFit/>
          </a:bodyPr>
          <a:lstStyle/>
          <a:p>
            <a:pPr algn="ctr"/>
            <a:r>
              <a:rPr lang="en-US" sz="1400" b="1" dirty="0">
                <a:solidFill>
                  <a:srgbClr val="0000FF"/>
                </a:solidFill>
              </a:rPr>
              <a:t>Output yang </a:t>
            </a:r>
            <a:r>
              <a:rPr lang="en-US" sz="1400" b="1" dirty="0" err="1">
                <a:solidFill>
                  <a:srgbClr val="0000FF"/>
                </a:solidFill>
              </a:rPr>
              <a:t>diharapkan</a:t>
            </a:r>
            <a:endParaRPr lang="en-US" sz="1400" b="1" dirty="0">
              <a:solidFill>
                <a:srgbClr val="0000FF"/>
              </a:solidFill>
            </a:endParaRPr>
          </a:p>
          <a:p>
            <a:pPr algn="ctr"/>
            <a:r>
              <a:rPr lang="en-US" sz="1400" b="1" dirty="0">
                <a:solidFill>
                  <a:srgbClr val="0000FF"/>
                </a:solidFill>
              </a:rPr>
              <a:t>(SMM 4.4.1.a)</a:t>
            </a:r>
          </a:p>
        </p:txBody>
      </p:sp>
      <p:sp>
        <p:nvSpPr>
          <p:cNvPr id="95" name="TextBox 94"/>
          <p:cNvSpPr txBox="1"/>
          <p:nvPr/>
        </p:nvSpPr>
        <p:spPr>
          <a:xfrm>
            <a:off x="2825668" y="2277701"/>
            <a:ext cx="1688123" cy="1001556"/>
          </a:xfrm>
          <a:prstGeom prst="rect">
            <a:avLst/>
          </a:prstGeom>
          <a:noFill/>
        </p:spPr>
        <p:txBody>
          <a:bodyPr wrap="square" rtlCol="0">
            <a:spAutoFit/>
          </a:bodyPr>
          <a:lstStyle/>
          <a:p>
            <a:pPr algn="ctr"/>
            <a:r>
              <a:rPr lang="en-US" sz="1477" b="1" dirty="0" err="1">
                <a:solidFill>
                  <a:srgbClr val="0000FF"/>
                </a:solidFill>
              </a:rPr>
              <a:t>Sumber</a:t>
            </a:r>
            <a:r>
              <a:rPr lang="en-US" sz="1477" b="1" dirty="0">
                <a:solidFill>
                  <a:srgbClr val="0000FF"/>
                </a:solidFill>
              </a:rPr>
              <a:t> </a:t>
            </a:r>
            <a:r>
              <a:rPr lang="en-US" sz="1477" b="1" dirty="0" err="1">
                <a:solidFill>
                  <a:srgbClr val="0000FF"/>
                </a:solidFill>
              </a:rPr>
              <a:t>daya</a:t>
            </a:r>
            <a:r>
              <a:rPr lang="en-US" sz="1477" b="1" dirty="0">
                <a:solidFill>
                  <a:srgbClr val="0000FF"/>
                </a:solidFill>
              </a:rPr>
              <a:t> </a:t>
            </a:r>
          </a:p>
          <a:p>
            <a:pPr algn="ctr"/>
            <a:r>
              <a:rPr lang="en-US" sz="1477" b="1" dirty="0">
                <a:solidFill>
                  <a:srgbClr val="0000FF"/>
                </a:solidFill>
              </a:rPr>
              <a:t>yang </a:t>
            </a:r>
            <a:r>
              <a:rPr lang="en-US" sz="1477" b="1" dirty="0" err="1">
                <a:solidFill>
                  <a:srgbClr val="0000FF"/>
                </a:solidFill>
              </a:rPr>
              <a:t>dibutuhkan</a:t>
            </a:r>
            <a:endParaRPr lang="en-US" sz="1477" b="1" dirty="0">
              <a:solidFill>
                <a:srgbClr val="0000FF"/>
              </a:solidFill>
            </a:endParaRPr>
          </a:p>
          <a:p>
            <a:pPr algn="ctr"/>
            <a:r>
              <a:rPr lang="en-US" sz="1477" b="1" dirty="0">
                <a:solidFill>
                  <a:srgbClr val="0000FF"/>
                </a:solidFill>
              </a:rPr>
              <a:t>(SMM 4.4.1.d)</a:t>
            </a:r>
          </a:p>
          <a:p>
            <a:pPr algn="ctr"/>
            <a:r>
              <a:rPr lang="en-US" sz="1477" dirty="0"/>
              <a:t> </a:t>
            </a:r>
          </a:p>
        </p:txBody>
      </p:sp>
      <p:sp>
        <p:nvSpPr>
          <p:cNvPr id="96" name="TextBox 95"/>
          <p:cNvSpPr txBox="1"/>
          <p:nvPr/>
        </p:nvSpPr>
        <p:spPr>
          <a:xfrm>
            <a:off x="4372250" y="2276873"/>
            <a:ext cx="1899138" cy="774251"/>
          </a:xfrm>
          <a:prstGeom prst="rect">
            <a:avLst/>
          </a:prstGeom>
          <a:noFill/>
        </p:spPr>
        <p:txBody>
          <a:bodyPr wrap="square" rtlCol="0">
            <a:spAutoFit/>
          </a:bodyPr>
          <a:lstStyle/>
          <a:p>
            <a:pPr algn="ctr"/>
            <a:r>
              <a:rPr lang="en-US" sz="1477" b="1" dirty="0" err="1">
                <a:solidFill>
                  <a:srgbClr val="0000FF"/>
                </a:solidFill>
              </a:rPr>
              <a:t>Tanggung</a:t>
            </a:r>
            <a:r>
              <a:rPr lang="en-US" sz="1477" b="1" dirty="0">
                <a:solidFill>
                  <a:srgbClr val="0000FF"/>
                </a:solidFill>
              </a:rPr>
              <a:t> </a:t>
            </a:r>
            <a:r>
              <a:rPr lang="en-US" sz="1477" b="1" dirty="0" err="1">
                <a:solidFill>
                  <a:srgbClr val="0000FF"/>
                </a:solidFill>
              </a:rPr>
              <a:t>jawab</a:t>
            </a:r>
            <a:endParaRPr lang="en-US" sz="1477" b="1" dirty="0">
              <a:solidFill>
                <a:srgbClr val="0000FF"/>
              </a:solidFill>
            </a:endParaRPr>
          </a:p>
          <a:p>
            <a:pPr algn="ctr"/>
            <a:r>
              <a:rPr lang="en-US" sz="1477" b="1" dirty="0">
                <a:solidFill>
                  <a:srgbClr val="0000FF"/>
                </a:solidFill>
              </a:rPr>
              <a:t> </a:t>
            </a:r>
            <a:r>
              <a:rPr lang="en-US" sz="1477" b="1" dirty="0" err="1">
                <a:solidFill>
                  <a:srgbClr val="0000FF"/>
                </a:solidFill>
              </a:rPr>
              <a:t>dan</a:t>
            </a:r>
            <a:r>
              <a:rPr lang="en-US" sz="1477" b="1" dirty="0">
                <a:solidFill>
                  <a:srgbClr val="0000FF"/>
                </a:solidFill>
              </a:rPr>
              <a:t> </a:t>
            </a:r>
            <a:r>
              <a:rPr lang="en-US" sz="1477" b="1" dirty="0" err="1">
                <a:solidFill>
                  <a:srgbClr val="0000FF"/>
                </a:solidFill>
              </a:rPr>
              <a:t>wewenang</a:t>
            </a:r>
            <a:r>
              <a:rPr lang="en-US" sz="1477" b="1" dirty="0">
                <a:solidFill>
                  <a:srgbClr val="0000FF"/>
                </a:solidFill>
              </a:rPr>
              <a:t>  (SMM 4.4.1.e)</a:t>
            </a:r>
          </a:p>
        </p:txBody>
      </p:sp>
      <p:sp>
        <p:nvSpPr>
          <p:cNvPr id="97" name="TextBox 96"/>
          <p:cNvSpPr txBox="1"/>
          <p:nvPr/>
        </p:nvSpPr>
        <p:spPr>
          <a:xfrm>
            <a:off x="4397365" y="5065120"/>
            <a:ext cx="2250831" cy="774251"/>
          </a:xfrm>
          <a:prstGeom prst="rect">
            <a:avLst/>
          </a:prstGeom>
          <a:noFill/>
        </p:spPr>
        <p:txBody>
          <a:bodyPr wrap="square" rtlCol="0">
            <a:spAutoFit/>
          </a:bodyPr>
          <a:lstStyle/>
          <a:p>
            <a:pPr algn="ctr"/>
            <a:r>
              <a:rPr lang="en-US" sz="1477" dirty="0" err="1">
                <a:solidFill>
                  <a:srgbClr val="0000FF"/>
                </a:solidFill>
              </a:rPr>
              <a:t>Resiko</a:t>
            </a:r>
            <a:r>
              <a:rPr lang="en-US" sz="1477" dirty="0">
                <a:solidFill>
                  <a:srgbClr val="0000FF"/>
                </a:solidFill>
              </a:rPr>
              <a:t> </a:t>
            </a:r>
            <a:r>
              <a:rPr lang="en-US" sz="1477" dirty="0" err="1">
                <a:solidFill>
                  <a:srgbClr val="0000FF"/>
                </a:solidFill>
              </a:rPr>
              <a:t>dan</a:t>
            </a:r>
            <a:r>
              <a:rPr lang="en-US" sz="1477" dirty="0">
                <a:solidFill>
                  <a:srgbClr val="0000FF"/>
                </a:solidFill>
              </a:rPr>
              <a:t> </a:t>
            </a:r>
          </a:p>
          <a:p>
            <a:pPr algn="ctr"/>
            <a:r>
              <a:rPr lang="en-US" sz="1477" dirty="0" err="1">
                <a:solidFill>
                  <a:srgbClr val="0000FF"/>
                </a:solidFill>
              </a:rPr>
              <a:t>Peluang</a:t>
            </a:r>
            <a:r>
              <a:rPr lang="en-US" sz="1477" dirty="0">
                <a:solidFill>
                  <a:srgbClr val="0000FF"/>
                </a:solidFill>
              </a:rPr>
              <a:t> </a:t>
            </a:r>
          </a:p>
          <a:p>
            <a:pPr algn="ctr"/>
            <a:r>
              <a:rPr lang="en-US" sz="1477" dirty="0">
                <a:solidFill>
                  <a:srgbClr val="0000FF"/>
                </a:solidFill>
              </a:rPr>
              <a:t>(SMM 4.4.1.f)</a:t>
            </a:r>
          </a:p>
        </p:txBody>
      </p:sp>
      <p:sp>
        <p:nvSpPr>
          <p:cNvPr id="98" name="TextBox 97"/>
          <p:cNvSpPr txBox="1"/>
          <p:nvPr/>
        </p:nvSpPr>
        <p:spPr>
          <a:xfrm>
            <a:off x="2504570" y="5002918"/>
            <a:ext cx="2532185" cy="1001556"/>
          </a:xfrm>
          <a:prstGeom prst="rect">
            <a:avLst/>
          </a:prstGeom>
          <a:noFill/>
        </p:spPr>
        <p:txBody>
          <a:bodyPr wrap="square" rtlCol="0">
            <a:spAutoFit/>
          </a:bodyPr>
          <a:lstStyle/>
          <a:p>
            <a:pPr algn="ctr"/>
            <a:r>
              <a:rPr lang="en-US" sz="1477" b="1" dirty="0" err="1">
                <a:solidFill>
                  <a:srgbClr val="0000FF"/>
                </a:solidFill>
              </a:rPr>
              <a:t>Kriteria</a:t>
            </a:r>
            <a:r>
              <a:rPr lang="en-US" sz="1477" b="1" dirty="0">
                <a:solidFill>
                  <a:srgbClr val="0000FF"/>
                </a:solidFill>
              </a:rPr>
              <a:t>, </a:t>
            </a:r>
            <a:r>
              <a:rPr lang="en-US" sz="1477" b="1" dirty="0" err="1">
                <a:solidFill>
                  <a:srgbClr val="0000FF"/>
                </a:solidFill>
              </a:rPr>
              <a:t>sistem</a:t>
            </a:r>
            <a:r>
              <a:rPr lang="en-US" sz="1477" b="1" dirty="0">
                <a:solidFill>
                  <a:srgbClr val="0000FF"/>
                </a:solidFill>
              </a:rPr>
              <a:t> </a:t>
            </a:r>
          </a:p>
          <a:p>
            <a:pPr algn="ctr"/>
            <a:r>
              <a:rPr lang="en-US" sz="1477" b="1" dirty="0" err="1">
                <a:solidFill>
                  <a:srgbClr val="0000FF"/>
                </a:solidFill>
              </a:rPr>
              <a:t>pengawasan</a:t>
            </a:r>
            <a:r>
              <a:rPr lang="en-US" sz="1477" b="1" dirty="0">
                <a:solidFill>
                  <a:srgbClr val="0000FF"/>
                </a:solidFill>
              </a:rPr>
              <a:t>, </a:t>
            </a:r>
            <a:r>
              <a:rPr lang="en-US" sz="1477" b="1" dirty="0" err="1">
                <a:solidFill>
                  <a:srgbClr val="0000FF"/>
                </a:solidFill>
              </a:rPr>
              <a:t>pengukuran</a:t>
            </a:r>
            <a:r>
              <a:rPr lang="en-US" sz="1477" b="1" dirty="0">
                <a:solidFill>
                  <a:srgbClr val="0000FF"/>
                </a:solidFill>
              </a:rPr>
              <a:t>, </a:t>
            </a:r>
            <a:r>
              <a:rPr lang="en-US" sz="1477" b="1" dirty="0" err="1">
                <a:solidFill>
                  <a:srgbClr val="0000FF"/>
                </a:solidFill>
              </a:rPr>
              <a:t>dan</a:t>
            </a:r>
            <a:r>
              <a:rPr lang="en-US" sz="1477" b="1" dirty="0">
                <a:solidFill>
                  <a:srgbClr val="0000FF"/>
                </a:solidFill>
              </a:rPr>
              <a:t> </a:t>
            </a:r>
            <a:r>
              <a:rPr lang="en-US" sz="1477" b="1" dirty="0" err="1">
                <a:solidFill>
                  <a:srgbClr val="0000FF"/>
                </a:solidFill>
              </a:rPr>
              <a:t>indikator</a:t>
            </a:r>
            <a:r>
              <a:rPr lang="en-US" sz="1477" b="1" dirty="0">
                <a:solidFill>
                  <a:srgbClr val="0000FF"/>
                </a:solidFill>
              </a:rPr>
              <a:t> </a:t>
            </a:r>
            <a:r>
              <a:rPr lang="en-US" sz="1477" b="1" dirty="0" err="1">
                <a:solidFill>
                  <a:srgbClr val="0000FF"/>
                </a:solidFill>
              </a:rPr>
              <a:t>performa</a:t>
            </a:r>
            <a:r>
              <a:rPr lang="en-US" sz="1477" b="1" dirty="0">
                <a:solidFill>
                  <a:srgbClr val="0000FF"/>
                </a:solidFill>
              </a:rPr>
              <a:t> (SMM 4.4.1.c)</a:t>
            </a:r>
          </a:p>
        </p:txBody>
      </p:sp>
      <p:cxnSp>
        <p:nvCxnSpPr>
          <p:cNvPr id="100" name="Straight Arrow Connector 99"/>
          <p:cNvCxnSpPr/>
          <p:nvPr/>
        </p:nvCxnSpPr>
        <p:spPr>
          <a:xfrm flipV="1">
            <a:off x="3500221" y="4416673"/>
            <a:ext cx="931429" cy="648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p:cNvCxnSpPr>
            <a:stCxn id="97" idx="0"/>
          </p:cNvCxnSpPr>
          <p:nvPr/>
        </p:nvCxnSpPr>
        <p:spPr>
          <a:xfrm flipH="1" flipV="1">
            <a:off x="4585456" y="4396515"/>
            <a:ext cx="937325" cy="668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p:cNvCxnSpPr/>
          <p:nvPr/>
        </p:nvCxnSpPr>
        <p:spPr>
          <a:xfrm>
            <a:off x="3635174" y="3055373"/>
            <a:ext cx="762191" cy="6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p:cNvCxnSpPr>
            <a:stCxn id="96" idx="2"/>
          </p:cNvCxnSpPr>
          <p:nvPr/>
        </p:nvCxnSpPr>
        <p:spPr>
          <a:xfrm flipH="1">
            <a:off x="4650090" y="3051123"/>
            <a:ext cx="671730" cy="6407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p:cNvCxnSpPr>
            <a:endCxn id="113" idx="0"/>
          </p:cNvCxnSpPr>
          <p:nvPr/>
        </p:nvCxnSpPr>
        <p:spPr>
          <a:xfrm flipH="1">
            <a:off x="1954807" y="4282018"/>
            <a:ext cx="6347" cy="1630603"/>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49018" y="5912621"/>
            <a:ext cx="3811577" cy="546945"/>
          </a:xfrm>
          <a:prstGeom prst="rect">
            <a:avLst/>
          </a:prstGeom>
          <a:noFill/>
        </p:spPr>
        <p:txBody>
          <a:bodyPr wrap="square" rtlCol="0">
            <a:spAutoFit/>
          </a:bodyPr>
          <a:lstStyle/>
          <a:p>
            <a:pPr algn="ctr"/>
            <a:r>
              <a:rPr lang="en-US" sz="1477" b="1" i="1" dirty="0" err="1"/>
              <a:t>Urutan</a:t>
            </a:r>
            <a:r>
              <a:rPr lang="en-US" sz="1477" b="1" i="1" dirty="0"/>
              <a:t> </a:t>
            </a:r>
            <a:r>
              <a:rPr lang="en-US" sz="1477" b="1" i="1" dirty="0" err="1"/>
              <a:t>dan</a:t>
            </a:r>
            <a:r>
              <a:rPr lang="en-US" sz="1477" b="1" i="1" dirty="0"/>
              <a:t> </a:t>
            </a:r>
            <a:r>
              <a:rPr lang="en-US" sz="1477" b="1" i="1" dirty="0" err="1"/>
              <a:t>Interaksi</a:t>
            </a:r>
            <a:r>
              <a:rPr lang="en-US" sz="1477" b="1" i="1" dirty="0"/>
              <a:t> </a:t>
            </a:r>
          </a:p>
          <a:p>
            <a:pPr algn="ctr"/>
            <a:r>
              <a:rPr lang="en-US" sz="1477" b="1" i="1" dirty="0" err="1"/>
              <a:t>antar</a:t>
            </a:r>
            <a:r>
              <a:rPr lang="en-US" sz="1477" b="1" i="1" dirty="0"/>
              <a:t> Proses</a:t>
            </a:r>
            <a:r>
              <a:rPr lang="en-US" sz="1477" b="1" dirty="0">
                <a:solidFill>
                  <a:srgbClr val="0000FF"/>
                </a:solidFill>
              </a:rPr>
              <a:t> (SMM 4.4.1.b dan</a:t>
            </a:r>
            <a:r>
              <a:rPr lang="en-US" sz="1477" i="1" dirty="0"/>
              <a:t> </a:t>
            </a:r>
            <a:r>
              <a:rPr lang="en-US" sz="1477" b="1" i="1" u="sng" dirty="0">
                <a:solidFill>
                  <a:srgbClr val="FF0066"/>
                </a:solidFill>
              </a:rPr>
              <a:t>SMMK3L</a:t>
            </a:r>
            <a:r>
              <a:rPr lang="en-US" sz="1477" i="1" dirty="0"/>
              <a:t> </a:t>
            </a:r>
            <a:r>
              <a:rPr lang="en-US" sz="1477" b="1" i="1" u="sng" dirty="0">
                <a:solidFill>
                  <a:srgbClr val="FF0066"/>
                </a:solidFill>
              </a:rPr>
              <a:t>4.4</a:t>
            </a:r>
            <a:r>
              <a:rPr lang="en-US" sz="1477" i="1" dirty="0"/>
              <a:t>) </a:t>
            </a:r>
          </a:p>
        </p:txBody>
      </p:sp>
      <p:sp>
        <p:nvSpPr>
          <p:cNvPr id="116" name="Flowchart: Alternate Process 115"/>
          <p:cNvSpPr/>
          <p:nvPr/>
        </p:nvSpPr>
        <p:spPr>
          <a:xfrm>
            <a:off x="2730050" y="2132856"/>
            <a:ext cx="3493980" cy="3871618"/>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p:cNvSpPr/>
          <p:nvPr/>
        </p:nvSpPr>
        <p:spPr>
          <a:xfrm>
            <a:off x="5529882" y="3768081"/>
            <a:ext cx="1595254" cy="664162"/>
          </a:xfrm>
          <a:prstGeom prst="rightArrow">
            <a:avLst>
              <a:gd name="adj1" fmla="val 50000"/>
              <a:gd name="adj2" fmla="val 98761"/>
            </a:avLst>
          </a:prstGeom>
          <a:blipFill>
            <a:blip r:embed="rId8"/>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5533473" y="3770416"/>
            <a:ext cx="1595254" cy="664162"/>
          </a:xfrm>
          <a:prstGeom prst="rightArrow">
            <a:avLst>
              <a:gd name="adj1" fmla="val 50000"/>
              <a:gd name="adj2" fmla="val 98761"/>
            </a:avLst>
          </a:prstGeom>
          <a:blipFill>
            <a:blip r:embed="rId9"/>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1777097" y="3800000"/>
            <a:ext cx="1595254" cy="664162"/>
          </a:xfrm>
          <a:prstGeom prst="rightArrow">
            <a:avLst>
              <a:gd name="adj1" fmla="val 50000"/>
              <a:gd name="adj2" fmla="val 98761"/>
            </a:avLst>
          </a:prstGeom>
          <a:blipFill>
            <a:blip r:embed="rId8"/>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1778094" y="3791792"/>
            <a:ext cx="1595254" cy="664162"/>
          </a:xfrm>
          <a:prstGeom prst="rightArrow">
            <a:avLst>
              <a:gd name="adj1" fmla="val 50000"/>
              <a:gd name="adj2" fmla="val 98761"/>
            </a:avLst>
          </a:prstGeom>
          <a:blipFill>
            <a:blip r:embed="rId9"/>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6648196" y="5006298"/>
            <a:ext cx="2391508" cy="1456168"/>
          </a:xfrm>
          <a:prstGeom prst="rect">
            <a:avLst/>
          </a:prstGeom>
          <a:noFill/>
        </p:spPr>
        <p:txBody>
          <a:bodyPr wrap="square" rtlCol="0">
            <a:spAutoFit/>
          </a:bodyPr>
          <a:lstStyle/>
          <a:p>
            <a:pPr marL="215417" indent="-215417">
              <a:buFont typeface="+mj-lt"/>
              <a:buAutoNum type="arabicPeriod"/>
            </a:pPr>
            <a:r>
              <a:rPr lang="en-US" sz="1477" b="1" dirty="0" err="1">
                <a:solidFill>
                  <a:srgbClr val="0000FF"/>
                </a:solidFill>
              </a:rPr>
              <a:t>Evaluasi</a:t>
            </a:r>
            <a:r>
              <a:rPr lang="en-US" sz="1477" b="1" dirty="0">
                <a:solidFill>
                  <a:srgbClr val="0000FF"/>
                </a:solidFill>
              </a:rPr>
              <a:t> </a:t>
            </a:r>
            <a:r>
              <a:rPr lang="en-US" sz="1477" b="1" dirty="0" err="1">
                <a:solidFill>
                  <a:srgbClr val="0000FF"/>
                </a:solidFill>
              </a:rPr>
              <a:t>proses</a:t>
            </a:r>
            <a:r>
              <a:rPr lang="en-US" sz="1477" b="1" dirty="0">
                <a:solidFill>
                  <a:srgbClr val="0000FF"/>
                </a:solidFill>
              </a:rPr>
              <a:t> , </a:t>
            </a:r>
            <a:r>
              <a:rPr lang="en-US" sz="1477" b="1" dirty="0" err="1">
                <a:solidFill>
                  <a:srgbClr val="0000FF"/>
                </a:solidFill>
              </a:rPr>
              <a:t>melakukan</a:t>
            </a:r>
            <a:r>
              <a:rPr lang="en-US" sz="1477" b="1" dirty="0">
                <a:solidFill>
                  <a:srgbClr val="0000FF"/>
                </a:solidFill>
              </a:rPr>
              <a:t> </a:t>
            </a:r>
            <a:r>
              <a:rPr lang="en-US" sz="1477" b="1" dirty="0" err="1">
                <a:solidFill>
                  <a:srgbClr val="0000FF"/>
                </a:solidFill>
              </a:rPr>
              <a:t>perubahan</a:t>
            </a:r>
            <a:r>
              <a:rPr lang="en-US" sz="1477" b="1" dirty="0">
                <a:solidFill>
                  <a:srgbClr val="0000FF"/>
                </a:solidFill>
              </a:rPr>
              <a:t>  </a:t>
            </a:r>
            <a:r>
              <a:rPr lang="en-US" sz="1477" b="1" dirty="0" err="1">
                <a:solidFill>
                  <a:srgbClr val="0000FF"/>
                </a:solidFill>
              </a:rPr>
              <a:t>untuk</a:t>
            </a:r>
            <a:r>
              <a:rPr lang="en-US" sz="1477" b="1" dirty="0">
                <a:solidFill>
                  <a:srgbClr val="0000FF"/>
                </a:solidFill>
              </a:rPr>
              <a:t> </a:t>
            </a:r>
            <a:r>
              <a:rPr lang="en-US" sz="1477" b="1" dirty="0" err="1">
                <a:solidFill>
                  <a:srgbClr val="0000FF"/>
                </a:solidFill>
              </a:rPr>
              <a:t>mencapai</a:t>
            </a:r>
            <a:r>
              <a:rPr lang="en-US" sz="1477" b="1" dirty="0">
                <a:solidFill>
                  <a:srgbClr val="0000FF"/>
                </a:solidFill>
              </a:rPr>
              <a:t> </a:t>
            </a:r>
            <a:r>
              <a:rPr lang="en-US" sz="1477" b="1" dirty="0" err="1">
                <a:solidFill>
                  <a:srgbClr val="0000FF"/>
                </a:solidFill>
              </a:rPr>
              <a:t>tujuan</a:t>
            </a:r>
            <a:r>
              <a:rPr lang="en-US" sz="1477" b="1" dirty="0">
                <a:solidFill>
                  <a:srgbClr val="0000FF"/>
                </a:solidFill>
              </a:rPr>
              <a:t> </a:t>
            </a:r>
            <a:r>
              <a:rPr lang="en-US" sz="1477" b="1" dirty="0" err="1">
                <a:solidFill>
                  <a:srgbClr val="0000FF"/>
                </a:solidFill>
              </a:rPr>
              <a:t>proses</a:t>
            </a:r>
            <a:r>
              <a:rPr lang="en-US" sz="1477" b="1" dirty="0">
                <a:solidFill>
                  <a:srgbClr val="0000FF"/>
                </a:solidFill>
              </a:rPr>
              <a:t> (SMM 4.4.1.g)</a:t>
            </a:r>
          </a:p>
          <a:p>
            <a:pPr marL="215417" indent="-215417">
              <a:buFont typeface="+mj-lt"/>
              <a:buAutoNum type="arabicPeriod"/>
            </a:pPr>
            <a:r>
              <a:rPr lang="en-US" sz="1477" b="1" dirty="0">
                <a:solidFill>
                  <a:srgbClr val="0000FF"/>
                </a:solidFill>
              </a:rPr>
              <a:t>Improve </a:t>
            </a:r>
            <a:r>
              <a:rPr lang="en-US" sz="1477" b="1" dirty="0" err="1">
                <a:solidFill>
                  <a:srgbClr val="0000FF"/>
                </a:solidFill>
              </a:rPr>
              <a:t>proses</a:t>
            </a:r>
            <a:r>
              <a:rPr lang="en-US" sz="1477" b="1" dirty="0">
                <a:solidFill>
                  <a:srgbClr val="0000FF"/>
                </a:solidFill>
              </a:rPr>
              <a:t> (SMM 4.4.1.h)</a:t>
            </a:r>
          </a:p>
        </p:txBody>
      </p:sp>
      <p:sp>
        <p:nvSpPr>
          <p:cNvPr id="118" name="Down Arrow 117"/>
          <p:cNvSpPr/>
          <p:nvPr/>
        </p:nvSpPr>
        <p:spPr>
          <a:xfrm>
            <a:off x="4182066" y="1176776"/>
            <a:ext cx="655810" cy="325845"/>
          </a:xfrm>
          <a:prstGeom prst="down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Footer Placeholder 7">
            <a:extLst>
              <a:ext uri="{FF2B5EF4-FFF2-40B4-BE49-F238E27FC236}">
                <a16:creationId xmlns:a16="http://schemas.microsoft.com/office/drawing/2014/main" id="{4D729957-F018-44A9-9FC9-0636D28E786D}"/>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9" name="Slide Number Placeholder 8">
            <a:extLst>
              <a:ext uri="{FF2B5EF4-FFF2-40B4-BE49-F238E27FC236}">
                <a16:creationId xmlns:a16="http://schemas.microsoft.com/office/drawing/2014/main" id="{B75EFFC6-E98E-4406-AFBD-D3BBD9FA315D}"/>
              </a:ext>
            </a:extLst>
          </p:cNvPr>
          <p:cNvSpPr>
            <a:spLocks noGrp="1"/>
          </p:cNvSpPr>
          <p:nvPr>
            <p:ph type="sldNum" sz="quarter" idx="12"/>
          </p:nvPr>
        </p:nvSpPr>
        <p:spPr/>
        <p:txBody>
          <a:bodyPr/>
          <a:lstStyle/>
          <a:p>
            <a:fld id="{98FF0BF6-974F-4A38-B2C3-FBDB8BA2FD87}" type="slidenum">
              <a:rPr lang="en-US" smtClean="0"/>
              <a:pPr/>
              <a:t>33</a:t>
            </a:fld>
            <a:endParaRPr lang="en-US"/>
          </a:p>
        </p:txBody>
      </p:sp>
      <p:sp>
        <p:nvSpPr>
          <p:cNvPr id="50" name="Title 1">
            <a:extLst>
              <a:ext uri="{FF2B5EF4-FFF2-40B4-BE49-F238E27FC236}">
                <a16:creationId xmlns:a16="http://schemas.microsoft.com/office/drawing/2014/main" id="{21228F06-C2B6-429A-9006-C11530FA596B}"/>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1562554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22" presetClass="entr" presetSubtype="8" repeatCount="indefinite"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par>
                                <p:cTn id="20" presetID="22" presetClass="exit" presetSubtype="8" repeatCount="indefinite" fill="hold" grpId="0" nodeType="withEffect">
                                  <p:stCondLst>
                                    <p:cond delay="0"/>
                                  </p:stCondLst>
                                  <p:childTnLst>
                                    <p:animEffect transition="out" filter="wipe(left)">
                                      <p:cBhvr>
                                        <p:cTn id="21" dur="500"/>
                                        <p:tgtEl>
                                          <p:spTgt spid="72"/>
                                        </p:tgtEl>
                                      </p:cBhvr>
                                    </p:animEffect>
                                    <p:set>
                                      <p:cBhvr>
                                        <p:cTn id="22" dur="1" fill="hold">
                                          <p:stCondLst>
                                            <p:cond delay="499"/>
                                          </p:stCondLst>
                                        </p:cTn>
                                        <p:tgtEl>
                                          <p:spTgt spid="72"/>
                                        </p:tgtEl>
                                        <p:attrNameLst>
                                          <p:attrName>style.visibility</p:attrName>
                                        </p:attrNameLst>
                                      </p:cBhvr>
                                      <p:to>
                                        <p:strVal val="hidden"/>
                                      </p:to>
                                    </p:set>
                                  </p:childTnLst>
                                </p:cTn>
                              </p:par>
                              <p:par>
                                <p:cTn id="23" presetID="22" presetClass="exit" presetSubtype="8" repeatCount="indefinite" fill="hold" grpId="0" nodeType="withEffect">
                                  <p:stCondLst>
                                    <p:cond delay="0"/>
                                  </p:stCondLst>
                                  <p:childTnLst>
                                    <p:animEffect transition="out" filter="wipe(left)">
                                      <p:cBhvr>
                                        <p:cTn id="24" dur="500"/>
                                        <p:tgtEl>
                                          <p:spTgt spid="73"/>
                                        </p:tgtEl>
                                      </p:cBhvr>
                                    </p:animEffect>
                                    <p:set>
                                      <p:cBhvr>
                                        <p:cTn id="25" dur="1" fill="hold">
                                          <p:stCondLst>
                                            <p:cond delay="499"/>
                                          </p:stCondLst>
                                        </p:cTn>
                                        <p:tgtEl>
                                          <p:spTgt spid="73"/>
                                        </p:tgtEl>
                                        <p:attrNameLst>
                                          <p:attrName>style.visibility</p:attrName>
                                        </p:attrNameLst>
                                      </p:cBhvr>
                                      <p:to>
                                        <p:strVal val="hidden"/>
                                      </p:to>
                                    </p:set>
                                  </p:childTnLst>
                                </p:cTn>
                              </p:par>
                            </p:childTnLst>
                          </p:cTn>
                        </p:par>
                        <p:par>
                          <p:cTn id="26" fill="hold">
                            <p:stCondLst>
                              <p:cond delay="1500"/>
                            </p:stCondLst>
                            <p:childTnLst>
                              <p:par>
                                <p:cTn id="27" presetID="22" presetClass="entr" presetSubtype="8" repeatCount="indefinite"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wipe(left)">
                                      <p:cBhvr>
                                        <p:cTn id="29" dur="500"/>
                                        <p:tgtEl>
                                          <p:spTgt spid="71"/>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70" grpId="0" animBg="1"/>
      <p:bldP spid="7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241" y="2889224"/>
            <a:ext cx="9157241" cy="1352434"/>
          </a:xfrm>
          <a:prstGeom prst="rect">
            <a:avLst/>
          </a:prstGeom>
          <a:blipFill>
            <a:blip r:embed="rId3"/>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3241" y="2982664"/>
            <a:ext cx="9157241" cy="0"/>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cxnSp>
        <p:nvCxnSpPr>
          <p:cNvPr id="88" name="Straight Connector 87"/>
          <p:cNvCxnSpPr/>
          <p:nvPr/>
        </p:nvCxnSpPr>
        <p:spPr>
          <a:xfrm>
            <a:off x="-14356" y="4177088"/>
            <a:ext cx="9157241" cy="0"/>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sp>
        <p:nvSpPr>
          <p:cNvPr id="13" name="Slide Number Placeholder 12"/>
          <p:cNvSpPr>
            <a:spLocks noGrp="1"/>
          </p:cNvSpPr>
          <p:nvPr>
            <p:ph type="sldNum" sz="quarter" idx="12"/>
          </p:nvPr>
        </p:nvSpPr>
        <p:spPr>
          <a:xfrm>
            <a:off x="6699006" y="6237315"/>
            <a:ext cx="2133600" cy="365125"/>
          </a:xfrm>
        </p:spPr>
        <p:txBody>
          <a:bodyPr/>
          <a:lstStyle/>
          <a:p>
            <a:pPr>
              <a:defRPr/>
            </a:pPr>
            <a:fld id="{8BACE53B-1F36-4EA4-B693-8B9E0872184C}" type="slidenum">
              <a:rPr lang="en-US" b="1" smtClean="0">
                <a:solidFill>
                  <a:schemeClr val="tx1"/>
                </a:solidFill>
              </a:rPr>
              <a:pPr>
                <a:defRPr/>
              </a:pPr>
              <a:t>34</a:t>
            </a:fld>
            <a:endParaRPr lang="en-US" b="1" dirty="0">
              <a:solidFill>
                <a:schemeClr val="tx1"/>
              </a:solidFill>
            </a:endParaRPr>
          </a:p>
        </p:txBody>
      </p:sp>
      <p:sp>
        <p:nvSpPr>
          <p:cNvPr id="96" name="Rectangle 95"/>
          <p:cNvSpPr/>
          <p:nvPr/>
        </p:nvSpPr>
        <p:spPr>
          <a:xfrm>
            <a:off x="3029428" y="6414799"/>
            <a:ext cx="3911849" cy="338554"/>
          </a:xfrm>
          <a:prstGeom prst="rect">
            <a:avLst/>
          </a:prstGeom>
        </p:spPr>
        <p:txBody>
          <a:bodyPr wrap="square">
            <a:spAutoFit/>
          </a:bodyPr>
          <a:lstStyle/>
          <a:p>
            <a:pPr marL="744538" lvl="1" indent="-287338">
              <a:buFont typeface="Arial" pitchFamily="34" charset="0"/>
              <a:buChar char="•"/>
            </a:pPr>
            <a:r>
              <a:rPr lang="en-US" sz="1600" dirty="0"/>
              <a:t> </a:t>
            </a:r>
          </a:p>
        </p:txBody>
      </p:sp>
      <p:cxnSp>
        <p:nvCxnSpPr>
          <p:cNvPr id="95233" name="Straight Connector 95232"/>
          <p:cNvCxnSpPr/>
          <p:nvPr/>
        </p:nvCxnSpPr>
        <p:spPr>
          <a:xfrm flipH="1">
            <a:off x="-14356" y="1124744"/>
            <a:ext cx="9158356" cy="0"/>
          </a:xfrm>
          <a:prstGeom prst="line">
            <a:avLst/>
          </a:prstGeom>
          <a:ln>
            <a:prstDash val="dash"/>
          </a:ln>
        </p:spPr>
        <p:style>
          <a:lnRef idx="2">
            <a:schemeClr val="dk1"/>
          </a:lnRef>
          <a:fillRef idx="0">
            <a:schemeClr val="dk1"/>
          </a:fillRef>
          <a:effectRef idx="1">
            <a:schemeClr val="dk1"/>
          </a:effectRef>
          <a:fontRef idx="minor">
            <a:schemeClr val="tx1"/>
          </a:fontRef>
        </p:style>
      </p:cxnSp>
      <p:grpSp>
        <p:nvGrpSpPr>
          <p:cNvPr id="33" name="Group 32">
            <a:extLst>
              <a:ext uri="{FF2B5EF4-FFF2-40B4-BE49-F238E27FC236}">
                <a16:creationId xmlns:a16="http://schemas.microsoft.com/office/drawing/2014/main" id="{548B3A07-F1C4-4DC1-BCA6-215B6BC7EB41}"/>
              </a:ext>
            </a:extLst>
          </p:cNvPr>
          <p:cNvGrpSpPr/>
          <p:nvPr/>
        </p:nvGrpSpPr>
        <p:grpSpPr>
          <a:xfrm>
            <a:off x="544121" y="2472370"/>
            <a:ext cx="8288485" cy="3886285"/>
            <a:chOff x="544121" y="1772816"/>
            <a:chExt cx="8445134" cy="4585840"/>
          </a:xfrm>
        </p:grpSpPr>
        <p:grpSp>
          <p:nvGrpSpPr>
            <p:cNvPr id="2" name="Group 38"/>
            <p:cNvGrpSpPr/>
            <p:nvPr/>
          </p:nvGrpSpPr>
          <p:grpSpPr>
            <a:xfrm>
              <a:off x="1753474" y="1772816"/>
              <a:ext cx="1212883" cy="523220"/>
              <a:chOff x="1101033" y="4117847"/>
              <a:chExt cx="1313957" cy="523220"/>
            </a:xfrm>
          </p:grpSpPr>
          <p:grpSp>
            <p:nvGrpSpPr>
              <p:cNvPr id="4" name="Group 39"/>
              <p:cNvGrpSpPr/>
              <p:nvPr/>
            </p:nvGrpSpPr>
            <p:grpSpPr>
              <a:xfrm>
                <a:off x="1101033" y="4151606"/>
                <a:ext cx="1313957" cy="480705"/>
                <a:chOff x="1194627" y="4108415"/>
                <a:chExt cx="1313957" cy="480705"/>
              </a:xfrm>
            </p:grpSpPr>
            <p:grpSp>
              <p:nvGrpSpPr>
                <p:cNvPr id="6" name="Group 41"/>
                <p:cNvGrpSpPr/>
                <p:nvPr/>
              </p:nvGrpSpPr>
              <p:grpSpPr>
                <a:xfrm>
                  <a:off x="1194627" y="4108415"/>
                  <a:ext cx="1313957" cy="480705"/>
                  <a:chOff x="3137613" y="1322677"/>
                  <a:chExt cx="1313957" cy="480705"/>
                </a:xfrm>
              </p:grpSpPr>
              <p:sp>
                <p:nvSpPr>
                  <p:cNvPr id="44" name="Pentagon 43"/>
                  <p:cNvSpPr/>
                  <p:nvPr/>
                </p:nvSpPr>
                <p:spPr>
                  <a:xfrm>
                    <a:off x="3175573" y="1322677"/>
                    <a:ext cx="127599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NPUT</a:t>
                    </a:r>
                  </a:p>
                </p:txBody>
              </p:sp>
              <p:cxnSp>
                <p:nvCxnSpPr>
                  <p:cNvPr id="45" name="Straight Connector 44"/>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46" name="Freeform 45"/>
                  <p:cNvSpPr/>
                  <p:nvPr/>
                </p:nvSpPr>
                <p:spPr>
                  <a:xfrm>
                    <a:off x="3193984" y="1368310"/>
                    <a:ext cx="1175365"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43"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40"/>
              <p:cNvSpPr/>
              <p:nvPr/>
            </p:nvSpPr>
            <p:spPr>
              <a:xfrm>
                <a:off x="1131637" y="4117847"/>
                <a:ext cx="321203" cy="523220"/>
              </a:xfrm>
              <a:prstGeom prst="rect">
                <a:avLst/>
              </a:prstGeom>
              <a:noFill/>
            </p:spPr>
            <p:txBody>
              <a:bodyPr wrap="square" lIns="91440" tIns="45720" rIns="91440" bIns="45720">
                <a:spAutoFit/>
              </a:bodyPr>
              <a:lstStyle/>
              <a:p>
                <a:pPr algn="ctr"/>
                <a:r>
                  <a:rPr lang="en-US" sz="2800" b="1" dirty="0">
                    <a:ln w="0"/>
                    <a:solidFill>
                      <a:schemeClr val="bg1"/>
                    </a:solidFill>
                    <a:effectLst>
                      <a:outerShdw blurRad="38100" dist="19050" dir="2700000" algn="tl" rotWithShape="0">
                        <a:schemeClr val="dk1">
                          <a:alpha val="40000"/>
                        </a:schemeClr>
                      </a:outerShdw>
                    </a:effectLst>
                  </a:rPr>
                  <a:t>I</a:t>
                </a:r>
              </a:p>
            </p:txBody>
          </p:sp>
        </p:grpSp>
        <p:grpSp>
          <p:nvGrpSpPr>
            <p:cNvPr id="8" name="Group 46"/>
            <p:cNvGrpSpPr/>
            <p:nvPr/>
          </p:nvGrpSpPr>
          <p:grpSpPr>
            <a:xfrm>
              <a:off x="5419656" y="1772816"/>
              <a:ext cx="1212883" cy="523220"/>
              <a:chOff x="1101033" y="4117847"/>
              <a:chExt cx="1313957" cy="523220"/>
            </a:xfrm>
          </p:grpSpPr>
          <p:grpSp>
            <p:nvGrpSpPr>
              <p:cNvPr id="12" name="Group 47"/>
              <p:cNvGrpSpPr/>
              <p:nvPr/>
            </p:nvGrpSpPr>
            <p:grpSpPr>
              <a:xfrm>
                <a:off x="1101033" y="4151606"/>
                <a:ext cx="1313957" cy="480705"/>
                <a:chOff x="1194627" y="4108415"/>
                <a:chExt cx="1313957" cy="480705"/>
              </a:xfrm>
            </p:grpSpPr>
            <p:grpSp>
              <p:nvGrpSpPr>
                <p:cNvPr id="14" name="Group 49"/>
                <p:cNvGrpSpPr/>
                <p:nvPr/>
              </p:nvGrpSpPr>
              <p:grpSpPr>
                <a:xfrm>
                  <a:off x="1194627" y="4108415"/>
                  <a:ext cx="1313957" cy="480705"/>
                  <a:chOff x="3137613" y="1322677"/>
                  <a:chExt cx="1313957" cy="480705"/>
                </a:xfrm>
              </p:grpSpPr>
              <p:sp>
                <p:nvSpPr>
                  <p:cNvPr id="52" name="Pentagon 51"/>
                  <p:cNvSpPr/>
                  <p:nvPr/>
                </p:nvSpPr>
                <p:spPr>
                  <a:xfrm>
                    <a:off x="3175573" y="1322677"/>
                    <a:ext cx="127599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UT PUT</a:t>
                    </a:r>
                  </a:p>
                </p:txBody>
              </p:sp>
              <p:cxnSp>
                <p:nvCxnSpPr>
                  <p:cNvPr id="53" name="Straight Connector 52"/>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54" name="Freeform 53"/>
                  <p:cNvSpPr/>
                  <p:nvPr/>
                </p:nvSpPr>
                <p:spPr>
                  <a:xfrm>
                    <a:off x="3193984" y="1368310"/>
                    <a:ext cx="1175365"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51"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48"/>
              <p:cNvSpPr/>
              <p:nvPr/>
            </p:nvSpPr>
            <p:spPr>
              <a:xfrm>
                <a:off x="1131637" y="4117847"/>
                <a:ext cx="321203" cy="523220"/>
              </a:xfrm>
              <a:prstGeom prst="rect">
                <a:avLst/>
              </a:prstGeom>
              <a:noFill/>
            </p:spPr>
            <p:txBody>
              <a:bodyPr wrap="square" lIns="91440" tIns="45720" rIns="91440" bIns="45720">
                <a:spAutoFit/>
              </a:bodyPr>
              <a:lstStyle/>
              <a:p>
                <a:pPr algn="ctr"/>
                <a:r>
                  <a:rPr lang="en-US" sz="2800" b="1" dirty="0">
                    <a:ln w="0"/>
                    <a:solidFill>
                      <a:schemeClr val="bg1"/>
                    </a:solidFill>
                    <a:effectLst>
                      <a:outerShdw blurRad="38100" dist="19050" dir="2700000" algn="tl" rotWithShape="0">
                        <a:schemeClr val="dk1">
                          <a:alpha val="40000"/>
                        </a:schemeClr>
                      </a:outerShdw>
                    </a:effectLst>
                  </a:rPr>
                  <a:t>O</a:t>
                </a:r>
              </a:p>
            </p:txBody>
          </p:sp>
        </p:grpSp>
        <p:grpSp>
          <p:nvGrpSpPr>
            <p:cNvPr id="15" name="Group 54"/>
            <p:cNvGrpSpPr/>
            <p:nvPr/>
          </p:nvGrpSpPr>
          <p:grpSpPr>
            <a:xfrm>
              <a:off x="6792935" y="3156650"/>
              <a:ext cx="1462316" cy="523220"/>
              <a:chOff x="1101033" y="4117847"/>
              <a:chExt cx="1584176" cy="523220"/>
            </a:xfrm>
          </p:grpSpPr>
          <p:grpSp>
            <p:nvGrpSpPr>
              <p:cNvPr id="16" name="Group 55"/>
              <p:cNvGrpSpPr/>
              <p:nvPr/>
            </p:nvGrpSpPr>
            <p:grpSpPr>
              <a:xfrm>
                <a:off x="1101033" y="4151606"/>
                <a:ext cx="1584176" cy="480705"/>
                <a:chOff x="1194627" y="4108415"/>
                <a:chExt cx="1584176" cy="480705"/>
              </a:xfrm>
            </p:grpSpPr>
            <p:grpSp>
              <p:nvGrpSpPr>
                <p:cNvPr id="17" name="Group 57"/>
                <p:cNvGrpSpPr/>
                <p:nvPr/>
              </p:nvGrpSpPr>
              <p:grpSpPr>
                <a:xfrm>
                  <a:off x="1194627" y="4108415"/>
                  <a:ext cx="1584176" cy="480705"/>
                  <a:chOff x="3137613" y="1322677"/>
                  <a:chExt cx="1584176" cy="480705"/>
                </a:xfrm>
              </p:grpSpPr>
              <p:sp>
                <p:nvSpPr>
                  <p:cNvPr id="60" name="Pentagon 59"/>
                  <p:cNvSpPr/>
                  <p:nvPr/>
                </p:nvSpPr>
                <p:spPr>
                  <a:xfrm>
                    <a:off x="3175573" y="1322677"/>
                    <a:ext cx="1546216"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USTOMER</a:t>
                    </a:r>
                  </a:p>
                </p:txBody>
              </p:sp>
              <p:cxnSp>
                <p:nvCxnSpPr>
                  <p:cNvPr id="61" name="Straight Connector 60"/>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62" name="Freeform 61"/>
                  <p:cNvSpPr/>
                  <p:nvPr/>
                </p:nvSpPr>
                <p:spPr>
                  <a:xfrm>
                    <a:off x="3193984" y="1368310"/>
                    <a:ext cx="1420944"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59"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p:cNvSpPr/>
              <p:nvPr/>
            </p:nvSpPr>
            <p:spPr>
              <a:xfrm>
                <a:off x="1131637" y="4117847"/>
                <a:ext cx="321203" cy="523220"/>
              </a:xfrm>
              <a:prstGeom prst="rect">
                <a:avLst/>
              </a:prstGeom>
              <a:noFill/>
            </p:spPr>
            <p:txBody>
              <a:bodyPr wrap="square" lIns="91440" tIns="45720" rIns="91440" bIns="45720">
                <a:spAutoFit/>
              </a:bodyPr>
              <a:lstStyle/>
              <a:p>
                <a:pPr algn="ctr"/>
                <a:r>
                  <a:rPr lang="en-US" sz="2800" b="1" dirty="0">
                    <a:ln w="0"/>
                    <a:solidFill>
                      <a:schemeClr val="bg1"/>
                    </a:solidFill>
                    <a:effectLst>
                      <a:outerShdw blurRad="38100" dist="19050" dir="2700000" algn="tl" rotWithShape="0">
                        <a:schemeClr val="dk1">
                          <a:alpha val="40000"/>
                        </a:schemeClr>
                      </a:outerShdw>
                    </a:effectLst>
                  </a:rPr>
                  <a:t>C</a:t>
                </a:r>
              </a:p>
            </p:txBody>
          </p:sp>
        </p:grpSp>
        <p:grpSp>
          <p:nvGrpSpPr>
            <p:cNvPr id="18" name="Group 62"/>
            <p:cNvGrpSpPr/>
            <p:nvPr/>
          </p:nvGrpSpPr>
          <p:grpSpPr>
            <a:xfrm>
              <a:off x="1285003" y="4437112"/>
              <a:ext cx="1337600" cy="544444"/>
              <a:chOff x="1101033" y="4087867"/>
              <a:chExt cx="1449067" cy="544444"/>
            </a:xfrm>
          </p:grpSpPr>
          <p:grpSp>
            <p:nvGrpSpPr>
              <p:cNvPr id="21" name="Group 63"/>
              <p:cNvGrpSpPr/>
              <p:nvPr/>
            </p:nvGrpSpPr>
            <p:grpSpPr>
              <a:xfrm>
                <a:off x="1101033" y="4151606"/>
                <a:ext cx="1449067" cy="480705"/>
                <a:chOff x="1194627" y="4108415"/>
                <a:chExt cx="1449067" cy="480705"/>
              </a:xfrm>
            </p:grpSpPr>
            <p:grpSp>
              <p:nvGrpSpPr>
                <p:cNvPr id="22" name="Group 65"/>
                <p:cNvGrpSpPr/>
                <p:nvPr/>
              </p:nvGrpSpPr>
              <p:grpSpPr>
                <a:xfrm>
                  <a:off x="1194627" y="4108415"/>
                  <a:ext cx="1449067" cy="480705"/>
                  <a:chOff x="3137613" y="1322677"/>
                  <a:chExt cx="1449067" cy="480705"/>
                </a:xfrm>
              </p:grpSpPr>
              <p:sp>
                <p:nvSpPr>
                  <p:cNvPr id="68" name="Pentagon 67"/>
                  <p:cNvSpPr/>
                  <p:nvPr/>
                </p:nvSpPr>
                <p:spPr>
                  <a:xfrm>
                    <a:off x="3175573" y="1322677"/>
                    <a:ext cx="141110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BJECTIVES</a:t>
                    </a:r>
                  </a:p>
                </p:txBody>
              </p:sp>
              <p:cxnSp>
                <p:nvCxnSpPr>
                  <p:cNvPr id="69" name="Straight Connector 68"/>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70" name="Freeform 69"/>
                  <p:cNvSpPr/>
                  <p:nvPr/>
                </p:nvSpPr>
                <p:spPr>
                  <a:xfrm>
                    <a:off x="3193984" y="1378820"/>
                    <a:ext cx="1320688"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67"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64"/>
              <p:cNvSpPr/>
              <p:nvPr/>
            </p:nvSpPr>
            <p:spPr>
              <a:xfrm>
                <a:off x="1131637" y="4087867"/>
                <a:ext cx="321203" cy="523220"/>
              </a:xfrm>
              <a:prstGeom prst="rect">
                <a:avLst/>
              </a:prstGeom>
              <a:no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rPr>
                  <a:t>o</a:t>
                </a:r>
              </a:p>
            </p:txBody>
          </p:sp>
        </p:grpSp>
        <p:grpSp>
          <p:nvGrpSpPr>
            <p:cNvPr id="23" name="Group 70"/>
            <p:cNvGrpSpPr/>
            <p:nvPr/>
          </p:nvGrpSpPr>
          <p:grpSpPr>
            <a:xfrm>
              <a:off x="3633216" y="5877272"/>
              <a:ext cx="1337600" cy="481384"/>
              <a:chOff x="1101033" y="4150927"/>
              <a:chExt cx="1449067" cy="481384"/>
            </a:xfrm>
          </p:grpSpPr>
          <p:grpSp>
            <p:nvGrpSpPr>
              <p:cNvPr id="24" name="Group 71"/>
              <p:cNvGrpSpPr/>
              <p:nvPr/>
            </p:nvGrpSpPr>
            <p:grpSpPr>
              <a:xfrm>
                <a:off x="1101033" y="4151606"/>
                <a:ext cx="1449067" cy="480705"/>
                <a:chOff x="1194627" y="4108415"/>
                <a:chExt cx="1449067" cy="480705"/>
              </a:xfrm>
            </p:grpSpPr>
            <p:grpSp>
              <p:nvGrpSpPr>
                <p:cNvPr id="25" name="Group 73"/>
                <p:cNvGrpSpPr/>
                <p:nvPr/>
              </p:nvGrpSpPr>
              <p:grpSpPr>
                <a:xfrm>
                  <a:off x="1194627" y="4108415"/>
                  <a:ext cx="1449067" cy="480705"/>
                  <a:chOff x="3137613" y="1322677"/>
                  <a:chExt cx="1449067" cy="480705"/>
                </a:xfrm>
              </p:grpSpPr>
              <p:sp>
                <p:nvSpPr>
                  <p:cNvPr id="76" name="Pentagon 75"/>
                  <p:cNvSpPr/>
                  <p:nvPr/>
                </p:nvSpPr>
                <p:spPr>
                  <a:xfrm>
                    <a:off x="3175573" y="1322677"/>
                    <a:ext cx="141110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EFERENCE</a:t>
                    </a:r>
                  </a:p>
                </p:txBody>
              </p:sp>
              <p:cxnSp>
                <p:nvCxnSpPr>
                  <p:cNvPr id="77" name="Straight Connector 76"/>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78" name="Freeform 77"/>
                  <p:cNvSpPr/>
                  <p:nvPr/>
                </p:nvSpPr>
                <p:spPr>
                  <a:xfrm>
                    <a:off x="3193984" y="1378820"/>
                    <a:ext cx="1320688"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75"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Rectangle 72"/>
              <p:cNvSpPr/>
              <p:nvPr/>
            </p:nvSpPr>
            <p:spPr>
              <a:xfrm>
                <a:off x="1131637" y="4150927"/>
                <a:ext cx="321203" cy="461665"/>
              </a:xfrm>
              <a:prstGeom prst="rect">
                <a:avLst/>
              </a:prstGeom>
              <a:no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R</a:t>
                </a:r>
              </a:p>
            </p:txBody>
          </p:sp>
        </p:grpSp>
        <p:grpSp>
          <p:nvGrpSpPr>
            <p:cNvPr id="27" name="Group 78"/>
            <p:cNvGrpSpPr/>
            <p:nvPr/>
          </p:nvGrpSpPr>
          <p:grpSpPr>
            <a:xfrm>
              <a:off x="5173566" y="4509123"/>
              <a:ext cx="1212883" cy="480705"/>
              <a:chOff x="1101033" y="4151606"/>
              <a:chExt cx="1313957" cy="480705"/>
            </a:xfrm>
          </p:grpSpPr>
          <p:grpSp>
            <p:nvGrpSpPr>
              <p:cNvPr id="28" name="Group 79"/>
              <p:cNvGrpSpPr/>
              <p:nvPr/>
            </p:nvGrpSpPr>
            <p:grpSpPr>
              <a:xfrm>
                <a:off x="1101033" y="4151606"/>
                <a:ext cx="1313957" cy="480705"/>
                <a:chOff x="1194627" y="4108415"/>
                <a:chExt cx="1313957" cy="480705"/>
              </a:xfrm>
            </p:grpSpPr>
            <p:grpSp>
              <p:nvGrpSpPr>
                <p:cNvPr id="29" name="Group 81"/>
                <p:cNvGrpSpPr/>
                <p:nvPr/>
              </p:nvGrpSpPr>
              <p:grpSpPr>
                <a:xfrm>
                  <a:off x="1194627" y="4108415"/>
                  <a:ext cx="1313957" cy="480705"/>
                  <a:chOff x="3137613" y="1322677"/>
                  <a:chExt cx="1313957" cy="480705"/>
                </a:xfrm>
              </p:grpSpPr>
              <p:sp>
                <p:nvSpPr>
                  <p:cNvPr id="84" name="Pentagon 83"/>
                  <p:cNvSpPr/>
                  <p:nvPr/>
                </p:nvSpPr>
                <p:spPr>
                  <a:xfrm>
                    <a:off x="3175573" y="1322677"/>
                    <a:ext cx="127599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ISK</a:t>
                    </a:r>
                  </a:p>
                </p:txBody>
              </p:sp>
              <p:cxnSp>
                <p:nvCxnSpPr>
                  <p:cNvPr id="85" name="Straight Connector 84"/>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86" name="Freeform 85"/>
                  <p:cNvSpPr/>
                  <p:nvPr/>
                </p:nvSpPr>
                <p:spPr>
                  <a:xfrm>
                    <a:off x="3193984" y="1368310"/>
                    <a:ext cx="1175365"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83"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Rectangle 80"/>
              <p:cNvSpPr/>
              <p:nvPr/>
            </p:nvSpPr>
            <p:spPr>
              <a:xfrm>
                <a:off x="1131637" y="4157813"/>
                <a:ext cx="321203" cy="461665"/>
              </a:xfrm>
              <a:prstGeom prst="rect">
                <a:avLst/>
              </a:prstGeom>
              <a:no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R</a:t>
                </a:r>
              </a:p>
            </p:txBody>
          </p:sp>
        </p:grpSp>
        <p:grpSp>
          <p:nvGrpSpPr>
            <p:cNvPr id="30" name="Group 11"/>
            <p:cNvGrpSpPr/>
            <p:nvPr/>
          </p:nvGrpSpPr>
          <p:grpSpPr>
            <a:xfrm>
              <a:off x="3192355" y="2492896"/>
              <a:ext cx="1953748" cy="1987746"/>
              <a:chOff x="4918580" y="3425656"/>
              <a:chExt cx="2116560" cy="1987746"/>
            </a:xfrm>
          </p:grpSpPr>
          <p:sp>
            <p:nvSpPr>
              <p:cNvPr id="9" name="Oval 8"/>
              <p:cNvSpPr/>
              <p:nvPr/>
            </p:nvSpPr>
            <p:spPr>
              <a:xfrm>
                <a:off x="4918580" y="3425656"/>
                <a:ext cx="2116560" cy="1987746"/>
              </a:xfrm>
              <a:prstGeom prst="ellipse">
                <a:avLst/>
              </a:prstGeom>
              <a:blipFill>
                <a:blip r:embed="rId7"/>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 name="Oval 9"/>
              <p:cNvSpPr/>
              <p:nvPr/>
            </p:nvSpPr>
            <p:spPr>
              <a:xfrm>
                <a:off x="5016423" y="3502354"/>
                <a:ext cx="1923122" cy="18288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095142" y="3589669"/>
                <a:ext cx="1788074" cy="1675941"/>
              </a:xfrm>
              <a:prstGeom prst="ellipse">
                <a:avLst/>
              </a:prstGeom>
              <a:solidFill>
                <a:schemeClr val="bg1"/>
              </a:solidFill>
              <a:ln w="12700">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cdn4.iconfinder.com/data/icons/SOPHISTIQUE/web_design/png/256/our_process_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720391">
                <a:off x="5288449" y="3607514"/>
                <a:ext cx="1447126" cy="14471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107245" y="4026018"/>
                <a:ext cx="1886280" cy="707886"/>
              </a:xfrm>
              <a:prstGeom prst="rect">
                <a:avLst/>
              </a:prstGeom>
              <a:noFill/>
            </p:spPr>
            <p:txBody>
              <a:bodyPr wrap="none" lIns="91440" tIns="45720" rIns="91440" bIns="45720">
                <a:spAutoFit/>
              </a:bodyPr>
              <a:lstStyle/>
              <a:p>
                <a:pPr algn="ctr"/>
                <a:r>
                  <a:rPr lang="en-US" sz="4000" dirty="0">
                    <a:ln w="0">
                      <a:solidFill>
                        <a:schemeClr val="bg1"/>
                      </a:solidFill>
                    </a:ln>
                    <a:blipFill>
                      <a:blip r:embed="rId9"/>
                      <a:stretch>
                        <a:fillRect/>
                      </a:stretch>
                    </a:blipFill>
                    <a:effectLst>
                      <a:outerShdw blurRad="38100" dist="19050" dir="2700000" algn="tl" rotWithShape="0">
                        <a:schemeClr val="dk1">
                          <a:alpha val="40000"/>
                        </a:schemeClr>
                      </a:outerShdw>
                    </a:effectLst>
                    <a:latin typeface="Impact" panose="020B0806030902050204" pitchFamily="34" charset="0"/>
                  </a:rPr>
                  <a:t>PROSES</a:t>
                </a:r>
              </a:p>
            </p:txBody>
          </p:sp>
        </p:grpSp>
        <p:grpSp>
          <p:nvGrpSpPr>
            <p:cNvPr id="31" name="Group 3"/>
            <p:cNvGrpSpPr/>
            <p:nvPr/>
          </p:nvGrpSpPr>
          <p:grpSpPr>
            <a:xfrm>
              <a:off x="544121" y="3105949"/>
              <a:ext cx="1212883" cy="544444"/>
              <a:chOff x="1101033" y="4087867"/>
              <a:chExt cx="1313957" cy="544444"/>
            </a:xfrm>
          </p:grpSpPr>
          <p:grpSp>
            <p:nvGrpSpPr>
              <p:cNvPr id="30720" name="Group 1"/>
              <p:cNvGrpSpPr/>
              <p:nvPr/>
            </p:nvGrpSpPr>
            <p:grpSpPr>
              <a:xfrm>
                <a:off x="1101033" y="4151606"/>
                <a:ext cx="1313957" cy="480705"/>
                <a:chOff x="1194627" y="4108415"/>
                <a:chExt cx="1313957" cy="480705"/>
              </a:xfrm>
            </p:grpSpPr>
            <p:grpSp>
              <p:nvGrpSpPr>
                <p:cNvPr id="30721" name="Group 33"/>
                <p:cNvGrpSpPr/>
                <p:nvPr/>
              </p:nvGrpSpPr>
              <p:grpSpPr>
                <a:xfrm>
                  <a:off x="1194627" y="4108415"/>
                  <a:ext cx="1313957" cy="480705"/>
                  <a:chOff x="3137613" y="1322677"/>
                  <a:chExt cx="1313957" cy="480705"/>
                </a:xfrm>
              </p:grpSpPr>
              <p:sp>
                <p:nvSpPr>
                  <p:cNvPr id="35" name="Pentagon 34"/>
                  <p:cNvSpPr/>
                  <p:nvPr/>
                </p:nvSpPr>
                <p:spPr>
                  <a:xfrm>
                    <a:off x="3175573" y="1322677"/>
                    <a:ext cx="127599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UPPLIER</a:t>
                    </a:r>
                  </a:p>
                </p:txBody>
              </p:sp>
              <p:cxnSp>
                <p:nvCxnSpPr>
                  <p:cNvPr id="36" name="Straight Connector 35"/>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37" name="Freeform 36"/>
                  <p:cNvSpPr/>
                  <p:nvPr/>
                </p:nvSpPr>
                <p:spPr>
                  <a:xfrm>
                    <a:off x="3193984" y="1368310"/>
                    <a:ext cx="1175365"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38"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1131637" y="4087867"/>
                <a:ext cx="321203" cy="523220"/>
              </a:xfrm>
              <a:prstGeom prst="rect">
                <a:avLst/>
              </a:prstGeom>
              <a:no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rPr>
                  <a:t>s</a:t>
                </a:r>
              </a:p>
            </p:txBody>
          </p:sp>
        </p:grpSp>
        <p:sp>
          <p:nvSpPr>
            <p:cNvPr id="20" name="Right Arrow 19"/>
            <p:cNvSpPr/>
            <p:nvPr/>
          </p:nvSpPr>
          <p:spPr>
            <a:xfrm>
              <a:off x="1846774" y="3093619"/>
              <a:ext cx="1595254" cy="664162"/>
            </a:xfrm>
            <a:prstGeom prst="rightArrow">
              <a:avLst>
                <a:gd name="adj1" fmla="val 50000"/>
                <a:gd name="adj2" fmla="val 98761"/>
              </a:avLst>
            </a:prstGeom>
            <a:blipFill>
              <a:blip r:embed="rId10"/>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607295" y="3858416"/>
              <a:ext cx="1188769" cy="338554"/>
            </a:xfrm>
            <a:prstGeom prst="rect">
              <a:avLst/>
            </a:prstGeom>
          </p:spPr>
          <p:txBody>
            <a:bodyPr wrap="square">
              <a:spAutoFit/>
            </a:bodyPr>
            <a:lstStyle/>
            <a:p>
              <a:pPr algn="ctr"/>
              <a:r>
                <a:rPr lang="en-US" sz="1600" dirty="0" err="1"/>
                <a:t>Penagihan</a:t>
              </a:r>
              <a:endParaRPr lang="en-US" sz="1600" dirty="0"/>
            </a:p>
          </p:txBody>
        </p:sp>
        <p:sp>
          <p:nvSpPr>
            <p:cNvPr id="92" name="Right Arrow 91"/>
            <p:cNvSpPr/>
            <p:nvPr/>
          </p:nvSpPr>
          <p:spPr>
            <a:xfrm>
              <a:off x="4957784" y="3123306"/>
              <a:ext cx="1595254" cy="664162"/>
            </a:xfrm>
            <a:prstGeom prst="rightArrow">
              <a:avLst>
                <a:gd name="adj1" fmla="val 50000"/>
                <a:gd name="adj2" fmla="val 98761"/>
              </a:avLst>
            </a:prstGeom>
            <a:blipFill>
              <a:blip r:embed="rId10"/>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p:cNvSpPr/>
            <p:nvPr/>
          </p:nvSpPr>
          <p:spPr>
            <a:xfrm>
              <a:off x="1850219" y="3096483"/>
              <a:ext cx="1595254" cy="664162"/>
            </a:xfrm>
            <a:prstGeom prst="rightArrow">
              <a:avLst>
                <a:gd name="adj1" fmla="val 50000"/>
                <a:gd name="adj2" fmla="val 98761"/>
              </a:avLst>
            </a:prstGeom>
            <a:blipFill>
              <a:blip r:embed="rId11"/>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43429" y="4941171"/>
              <a:ext cx="4572000" cy="1323439"/>
            </a:xfrm>
            <a:prstGeom prst="rect">
              <a:avLst/>
            </a:prstGeom>
          </p:spPr>
          <p:txBody>
            <a:bodyPr>
              <a:spAutoFit/>
            </a:bodyPr>
            <a:lstStyle/>
            <a:p>
              <a:pPr marL="744538" lvl="1" indent="-287338">
                <a:buFont typeface="Arial" pitchFamily="34" charset="0"/>
                <a:buChar char="•"/>
              </a:pPr>
              <a:r>
                <a:rPr lang="en-US" sz="1600" dirty="0"/>
                <a:t> </a:t>
              </a:r>
            </a:p>
            <a:p>
              <a:pPr marL="744538" lvl="1" indent="-287338">
                <a:buFont typeface="Arial" pitchFamily="34" charset="0"/>
                <a:buChar char="•"/>
              </a:pPr>
              <a:r>
                <a:rPr lang="en-US" sz="1600" dirty="0"/>
                <a:t> </a:t>
              </a:r>
            </a:p>
            <a:p>
              <a:pPr marL="744538" lvl="1" indent="-287338">
                <a:buFont typeface="Arial" pitchFamily="34" charset="0"/>
                <a:buChar char="•"/>
              </a:pPr>
              <a:r>
                <a:rPr lang="en-US" sz="1600" dirty="0"/>
                <a:t> </a:t>
              </a:r>
            </a:p>
            <a:p>
              <a:pPr marL="744538" lvl="1" indent="-287338">
                <a:buFont typeface="Arial" pitchFamily="34" charset="0"/>
                <a:buChar char="•"/>
              </a:pPr>
              <a:endParaRPr lang="en-US" sz="1600" dirty="0"/>
            </a:p>
            <a:p>
              <a:pPr marL="744538" lvl="1" indent="-287338">
                <a:buFont typeface="Arial" pitchFamily="34" charset="0"/>
                <a:buChar char="•"/>
              </a:pPr>
              <a:endParaRPr lang="en-US" sz="1600" dirty="0"/>
            </a:p>
          </p:txBody>
        </p:sp>
        <p:sp>
          <p:nvSpPr>
            <p:cNvPr id="26" name="Rectangle 25"/>
            <p:cNvSpPr/>
            <p:nvPr/>
          </p:nvSpPr>
          <p:spPr>
            <a:xfrm>
              <a:off x="4641317" y="4941171"/>
              <a:ext cx="4347938" cy="830997"/>
            </a:xfrm>
            <a:prstGeom prst="rect">
              <a:avLst/>
            </a:prstGeom>
          </p:spPr>
          <p:txBody>
            <a:bodyPr wrap="square">
              <a:spAutoFit/>
            </a:bodyPr>
            <a:lstStyle/>
            <a:p>
              <a:pPr marL="744538" lvl="1" indent="-287338">
                <a:buFont typeface="Arial" pitchFamily="34" charset="0"/>
                <a:buChar char="•"/>
              </a:pPr>
              <a:r>
                <a:rPr lang="en-US" sz="1600" dirty="0"/>
                <a:t> </a:t>
              </a:r>
            </a:p>
            <a:p>
              <a:pPr marL="744538" lvl="1" indent="-287338">
                <a:buFont typeface="Arial" pitchFamily="34" charset="0"/>
                <a:buChar char="•"/>
              </a:pPr>
              <a:r>
                <a:rPr lang="en-US" sz="1600" dirty="0"/>
                <a:t> </a:t>
              </a:r>
            </a:p>
            <a:p>
              <a:pPr marL="744538" lvl="1" indent="-287338">
                <a:buFont typeface="Arial" pitchFamily="34" charset="0"/>
                <a:buChar char="•"/>
              </a:pPr>
              <a:r>
                <a:rPr lang="en-US" sz="1600" dirty="0"/>
                <a:t> </a:t>
              </a:r>
            </a:p>
          </p:txBody>
        </p:sp>
        <p:sp>
          <p:nvSpPr>
            <p:cNvPr id="97" name="Right Arrow 96"/>
            <p:cNvSpPr/>
            <p:nvPr/>
          </p:nvSpPr>
          <p:spPr>
            <a:xfrm>
              <a:off x="4944092" y="3126425"/>
              <a:ext cx="1595254" cy="664162"/>
            </a:xfrm>
            <a:prstGeom prst="rightArrow">
              <a:avLst>
                <a:gd name="adj1" fmla="val 50000"/>
                <a:gd name="adj2" fmla="val 98761"/>
              </a:avLst>
            </a:prstGeom>
            <a:blipFill>
              <a:blip r:embed="rId11"/>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920757" y="2400480"/>
              <a:ext cx="3911849" cy="338554"/>
            </a:xfrm>
            <a:prstGeom prst="rect">
              <a:avLst/>
            </a:prstGeom>
          </p:spPr>
          <p:txBody>
            <a:bodyPr wrap="square">
              <a:spAutoFit/>
            </a:bodyPr>
            <a:lstStyle/>
            <a:p>
              <a:pPr marL="744538" lvl="1" indent="-287338">
                <a:buFont typeface="Arial" pitchFamily="34" charset="0"/>
                <a:buChar char="•"/>
              </a:pPr>
              <a:r>
                <a:rPr lang="en-US" sz="1600" dirty="0"/>
                <a:t> </a:t>
              </a:r>
            </a:p>
          </p:txBody>
        </p:sp>
        <p:sp>
          <p:nvSpPr>
            <p:cNvPr id="95" name="Rectangle 94"/>
            <p:cNvSpPr/>
            <p:nvPr/>
          </p:nvSpPr>
          <p:spPr>
            <a:xfrm>
              <a:off x="1095244" y="2377196"/>
              <a:ext cx="3911849" cy="338554"/>
            </a:xfrm>
            <a:prstGeom prst="rect">
              <a:avLst/>
            </a:prstGeom>
          </p:spPr>
          <p:txBody>
            <a:bodyPr wrap="square">
              <a:spAutoFit/>
            </a:bodyPr>
            <a:lstStyle/>
            <a:p>
              <a:pPr marL="744538" lvl="1" indent="-287338">
                <a:buFont typeface="Arial" pitchFamily="34" charset="0"/>
                <a:buChar char="•"/>
              </a:pPr>
              <a:r>
                <a:rPr lang="en-US" sz="1600" dirty="0"/>
                <a:t> </a:t>
              </a:r>
            </a:p>
          </p:txBody>
        </p:sp>
        <p:pic>
          <p:nvPicPr>
            <p:cNvPr id="103" name="Picture 2" descr="C:\Users\Agus Wahyudi\Pictures\3D man\3d-man-standing-near-red-watch-14064658.jpg"/>
            <p:cNvPicPr>
              <a:picLocks noChangeAspect="1" noChangeArrowheads="1"/>
            </p:cNvPicPr>
            <p:nvPr/>
          </p:nvPicPr>
          <p:blipFill>
            <a:blip r:embed="rId12" cstate="print"/>
            <a:srcRect/>
            <a:stretch>
              <a:fillRect/>
            </a:stretch>
          </p:blipFill>
          <p:spPr bwMode="auto">
            <a:xfrm>
              <a:off x="7563102" y="4515156"/>
              <a:ext cx="1323808" cy="1434125"/>
            </a:xfrm>
            <a:prstGeom prst="rect">
              <a:avLst/>
            </a:prstGeom>
            <a:noFill/>
            <a:ln w="9525">
              <a:noFill/>
              <a:miter lim="800000"/>
              <a:headEnd/>
              <a:tailEnd/>
            </a:ln>
          </p:spPr>
        </p:pic>
      </p:grpSp>
      <p:grpSp>
        <p:nvGrpSpPr>
          <p:cNvPr id="98" name="Group 97">
            <a:extLst>
              <a:ext uri="{FF2B5EF4-FFF2-40B4-BE49-F238E27FC236}">
                <a16:creationId xmlns:a16="http://schemas.microsoft.com/office/drawing/2014/main" id="{1723BF76-073C-442E-B449-A6AD978C46A1}"/>
              </a:ext>
            </a:extLst>
          </p:cNvPr>
          <p:cNvGrpSpPr/>
          <p:nvPr/>
        </p:nvGrpSpPr>
        <p:grpSpPr>
          <a:xfrm>
            <a:off x="337720" y="193399"/>
            <a:ext cx="7937748" cy="2101488"/>
            <a:chOff x="337719" y="7879"/>
            <a:chExt cx="8349081" cy="3105150"/>
          </a:xfrm>
        </p:grpSpPr>
        <p:sp>
          <p:nvSpPr>
            <p:cNvPr id="99" name="Rectangle: Rounded Corners 98">
              <a:extLst>
                <a:ext uri="{FF2B5EF4-FFF2-40B4-BE49-F238E27FC236}">
                  <a16:creationId xmlns:a16="http://schemas.microsoft.com/office/drawing/2014/main" id="{BA574D27-D770-424A-B3F7-5F16A984216A}"/>
                </a:ext>
              </a:extLst>
            </p:cNvPr>
            <p:cNvSpPr/>
            <p:nvPr/>
          </p:nvSpPr>
          <p:spPr>
            <a:xfrm>
              <a:off x="7783551" y="265398"/>
              <a:ext cx="903249" cy="1599686"/>
            </a:xfrm>
            <a:prstGeom prst="roundRect">
              <a:avLst>
                <a:gd name="adj" fmla="val 2037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15CC136C-9DF9-4772-A558-18C615C4D31A}"/>
                </a:ext>
              </a:extLst>
            </p:cNvPr>
            <p:cNvPicPr>
              <a:picLocks noChangeAspect="1"/>
            </p:cNvPicPr>
            <p:nvPr/>
          </p:nvPicPr>
          <p:blipFill>
            <a:blip r:embed="rId13"/>
            <a:stretch>
              <a:fillRect/>
            </a:stretch>
          </p:blipFill>
          <p:spPr>
            <a:xfrm>
              <a:off x="337719" y="7879"/>
              <a:ext cx="7326351" cy="3105150"/>
            </a:xfrm>
            <a:prstGeom prst="rect">
              <a:avLst/>
            </a:prstGeom>
          </p:spPr>
        </p:pic>
      </p:grpSp>
      <p:sp>
        <p:nvSpPr>
          <p:cNvPr id="101" name="TextBox 100">
            <a:extLst>
              <a:ext uri="{FF2B5EF4-FFF2-40B4-BE49-F238E27FC236}">
                <a16:creationId xmlns:a16="http://schemas.microsoft.com/office/drawing/2014/main" id="{BA53BF10-AFC8-4F82-BB3E-BB149B1DCFB2}"/>
              </a:ext>
            </a:extLst>
          </p:cNvPr>
          <p:cNvSpPr txBox="1"/>
          <p:nvPr/>
        </p:nvSpPr>
        <p:spPr>
          <a:xfrm>
            <a:off x="7653547" y="350861"/>
            <a:ext cx="252955"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2</a:t>
            </a:r>
          </a:p>
        </p:txBody>
      </p:sp>
      <p:sp>
        <p:nvSpPr>
          <p:cNvPr id="102" name="Text Box 8">
            <a:extLst>
              <a:ext uri="{FF2B5EF4-FFF2-40B4-BE49-F238E27FC236}">
                <a16:creationId xmlns:a16="http://schemas.microsoft.com/office/drawing/2014/main" id="{445FE71B-32AF-4943-BD41-088CA4A73111}"/>
              </a:ext>
            </a:extLst>
          </p:cNvPr>
          <p:cNvSpPr txBox="1">
            <a:spLocks noChangeArrowheads="1"/>
          </p:cNvSpPr>
          <p:nvPr/>
        </p:nvSpPr>
        <p:spPr bwMode="auto">
          <a:xfrm>
            <a:off x="7019406" y="6008208"/>
            <a:ext cx="1885388" cy="376385"/>
          </a:xfrm>
          <a:prstGeom prst="rect">
            <a:avLst/>
          </a:prstGeom>
          <a:noFill/>
          <a:ln w="9525">
            <a:noFill/>
            <a:miter lim="800000"/>
            <a:headEnd/>
            <a:tailEnd/>
          </a:ln>
        </p:spPr>
        <p:txBody>
          <a:bodyPr wrap="none">
            <a:spAutoFit/>
          </a:bodyPr>
          <a:lstStyle/>
          <a:p>
            <a:r>
              <a:rPr lang="id-ID" sz="1846" b="1" u="sng" dirty="0">
                <a:solidFill>
                  <a:srgbClr val="0070C0"/>
                </a:solidFill>
              </a:rPr>
              <a:t>Waktu : </a:t>
            </a:r>
            <a:r>
              <a:rPr lang="en-US" sz="1846" b="1" u="sng" dirty="0">
                <a:solidFill>
                  <a:srgbClr val="0070C0"/>
                </a:solidFill>
              </a:rPr>
              <a:t>30</a:t>
            </a:r>
            <a:r>
              <a:rPr lang="id-ID" sz="1846" b="1" u="sng" dirty="0">
                <a:solidFill>
                  <a:srgbClr val="0070C0"/>
                </a:solidFill>
              </a:rPr>
              <a:t> Menit</a:t>
            </a:r>
            <a:endParaRPr lang="en-US" sz="1846" b="1" u="sng" dirty="0">
              <a:solidFill>
                <a:srgbClr val="0070C0"/>
              </a:solidFill>
            </a:endParaRPr>
          </a:p>
        </p:txBody>
      </p:sp>
      <p:sp>
        <p:nvSpPr>
          <p:cNvPr id="32" name="Footer Placeholder 31">
            <a:extLst>
              <a:ext uri="{FF2B5EF4-FFF2-40B4-BE49-F238E27FC236}">
                <a16:creationId xmlns:a16="http://schemas.microsoft.com/office/drawing/2014/main" id="{D48D75AB-BFBE-4206-9FA2-62496029B47C}"/>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598064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5132"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5</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35</a:t>
            </a:fld>
            <a:endParaRPr lang="en-US"/>
          </a:p>
        </p:txBody>
      </p:sp>
    </p:spTree>
    <p:extLst>
      <p:ext uri="{BB962C8B-B14F-4D97-AF65-F5344CB8AC3E}">
        <p14:creationId xmlns:p14="http://schemas.microsoft.com/office/powerpoint/2010/main" val="16421144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79658B-7F9C-4333-9499-869B8642C574}" type="slidenum">
              <a:rPr lang="en-US" smtClean="0">
                <a:solidFill>
                  <a:prstClr val="black"/>
                </a:solidFill>
              </a:rPr>
              <a:pPr>
                <a:defRPr/>
              </a:pPr>
              <a:t>36</a:t>
            </a:fld>
            <a:endParaRPr lang="en-US">
              <a:solidFill>
                <a:prstClr val="black"/>
              </a:solidFill>
            </a:endParaRPr>
          </a:p>
        </p:txBody>
      </p:sp>
      <p:grpSp>
        <p:nvGrpSpPr>
          <p:cNvPr id="8" name="Group 7"/>
          <p:cNvGrpSpPr/>
          <p:nvPr/>
        </p:nvGrpSpPr>
        <p:grpSpPr>
          <a:xfrm>
            <a:off x="244648" y="1421962"/>
            <a:ext cx="1433335" cy="787670"/>
            <a:chOff x="5313040" y="2579486"/>
            <a:chExt cx="606242" cy="440313"/>
          </a:xfrm>
        </p:grpSpPr>
        <p:sp>
          <p:nvSpPr>
            <p:cNvPr id="9" name="Pentagon 8"/>
            <p:cNvSpPr/>
            <p:nvPr/>
          </p:nvSpPr>
          <p:spPr>
            <a:xfrm>
              <a:off x="5324735" y="2579486"/>
              <a:ext cx="594547" cy="440313"/>
            </a:xfrm>
            <a:prstGeom prst="homePlate">
              <a:avLst/>
            </a:prstGeom>
            <a:solidFill>
              <a:srgbClr val="C00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Tanggung</a:t>
              </a:r>
              <a:r>
                <a:rPr lang="en-US" sz="1363" dirty="0">
                  <a:solidFill>
                    <a:prstClr val="white"/>
                  </a:solidFill>
                </a:rPr>
                <a:t> </a:t>
              </a:r>
              <a:r>
                <a:rPr lang="en-US" sz="1363" dirty="0" err="1">
                  <a:solidFill>
                    <a:prstClr val="white"/>
                  </a:solidFill>
                </a:rPr>
                <a:t>jawab</a:t>
              </a:r>
              <a:r>
                <a:rPr lang="en-US" sz="1363" dirty="0">
                  <a:solidFill>
                    <a:prstClr val="white"/>
                  </a:solidFill>
                </a:rPr>
                <a:t> &amp; </a:t>
              </a:r>
              <a:r>
                <a:rPr lang="en-US" sz="1363" dirty="0" err="1">
                  <a:solidFill>
                    <a:prstClr val="white"/>
                  </a:solidFill>
                </a:rPr>
                <a:t>Akuntabilitas</a:t>
              </a:r>
              <a:endParaRPr lang="en-US" sz="1363" dirty="0">
                <a:solidFill>
                  <a:prstClr val="white"/>
                </a:solidFill>
              </a:endParaRPr>
            </a:p>
          </p:txBody>
        </p:sp>
        <p:cxnSp>
          <p:nvCxnSpPr>
            <p:cNvPr id="10" name="Straight Connector 9"/>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11" name="Freeform 10"/>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17" name="TextBox 16"/>
          <p:cNvSpPr txBox="1"/>
          <p:nvPr/>
        </p:nvSpPr>
        <p:spPr>
          <a:xfrm>
            <a:off x="1702203" y="1277636"/>
            <a:ext cx="6984597" cy="1600438"/>
          </a:xfrm>
          <a:prstGeom prst="rect">
            <a:avLst/>
          </a:prstGeom>
          <a:noFill/>
          <a:ln>
            <a:noFill/>
          </a:ln>
        </p:spPr>
        <p:txBody>
          <a:bodyPr wrap="square" rtlCol="0">
            <a:spAutoFit/>
          </a:bodyPr>
          <a:lstStyle/>
          <a:p>
            <a:pPr marL="171450" indent="-171450">
              <a:buFont typeface="Arial" panose="020B0604020202020204" pitchFamily="34" charset="0"/>
              <a:buChar char="•"/>
            </a:pPr>
            <a:r>
              <a:rPr lang="en-US" sz="1400" dirty="0" err="1">
                <a:latin typeface="Arial" charset="0"/>
              </a:rPr>
              <a:t>Mengambil</a:t>
            </a:r>
            <a:r>
              <a:rPr lang="en-US" sz="1400" dirty="0">
                <a:latin typeface="Arial" charset="0"/>
              </a:rPr>
              <a:t> </a:t>
            </a:r>
            <a:r>
              <a:rPr lang="en-US" sz="1400" dirty="0" err="1">
                <a:latin typeface="Arial" charset="0"/>
              </a:rPr>
              <a:t>tanggungjawab</a:t>
            </a:r>
            <a:r>
              <a:rPr lang="en-US" sz="1400" dirty="0">
                <a:latin typeface="Arial" charset="0"/>
              </a:rPr>
              <a:t> dan </a:t>
            </a:r>
            <a:r>
              <a:rPr lang="en-US" sz="1400" dirty="0" err="1">
                <a:latin typeface="Arial" charset="0"/>
              </a:rPr>
              <a:t>akuntabilitas</a:t>
            </a:r>
            <a:r>
              <a:rPr lang="en-US" sz="1400" dirty="0">
                <a:latin typeface="Arial" charset="0"/>
              </a:rPr>
              <a:t> </a:t>
            </a:r>
            <a:r>
              <a:rPr lang="en-US" sz="1400" dirty="0" err="1">
                <a:latin typeface="Arial" charset="0"/>
              </a:rPr>
              <a:t>atas</a:t>
            </a:r>
            <a:r>
              <a:rPr lang="en-US" sz="1400" dirty="0">
                <a:latin typeface="Arial" charset="0"/>
              </a:rPr>
              <a:t> </a:t>
            </a:r>
            <a:r>
              <a:rPr lang="en-US" sz="1400" dirty="0" err="1">
                <a:latin typeface="Arial" charset="0"/>
              </a:rPr>
              <a:t>efektiftas</a:t>
            </a:r>
            <a:r>
              <a:rPr lang="en-US" sz="1400" dirty="0">
                <a:latin typeface="Arial" charset="0"/>
              </a:rPr>
              <a:t> SMML, </a:t>
            </a:r>
            <a:r>
              <a:rPr lang="en-US" sz="1400" b="1" u="sng" dirty="0" err="1">
                <a:solidFill>
                  <a:srgbClr val="FF0000"/>
                </a:solidFill>
                <a:latin typeface="Arial" charset="0"/>
              </a:rPr>
              <a:t>pencegahan</a:t>
            </a:r>
            <a:r>
              <a:rPr lang="en-US" sz="1400" b="1" u="sng" dirty="0">
                <a:solidFill>
                  <a:srgbClr val="FF0000"/>
                </a:solidFill>
                <a:latin typeface="Arial" charset="0"/>
              </a:rPr>
              <a:t> </a:t>
            </a:r>
            <a:r>
              <a:rPr lang="en-US" sz="1400" b="1" u="sng" dirty="0" err="1">
                <a:solidFill>
                  <a:srgbClr val="FF0000"/>
                </a:solidFill>
                <a:latin typeface="Arial" charset="0"/>
              </a:rPr>
              <a:t>kecelakaan</a:t>
            </a:r>
            <a:r>
              <a:rPr lang="en-US" sz="1400" b="1" u="sng" dirty="0">
                <a:solidFill>
                  <a:srgbClr val="FF0000"/>
                </a:solidFill>
                <a:latin typeface="Arial" charset="0"/>
              </a:rPr>
              <a:t> dan PAK, </a:t>
            </a:r>
            <a:r>
              <a:rPr lang="en-US" sz="1400" b="1" u="sng" dirty="0" err="1">
                <a:solidFill>
                  <a:srgbClr val="FF0000"/>
                </a:solidFill>
                <a:latin typeface="Arial" charset="0"/>
              </a:rPr>
              <a:t>seperti</a:t>
            </a:r>
            <a:r>
              <a:rPr lang="en-US" sz="1400" b="1" u="sng" dirty="0">
                <a:solidFill>
                  <a:srgbClr val="FF0000"/>
                </a:solidFill>
                <a:latin typeface="Arial" charset="0"/>
              </a:rPr>
              <a:t> </a:t>
            </a:r>
            <a:r>
              <a:rPr lang="en-US" sz="1400" b="1" u="sng" dirty="0" err="1">
                <a:solidFill>
                  <a:srgbClr val="FF0000"/>
                </a:solidFill>
                <a:latin typeface="Arial" charset="0"/>
              </a:rPr>
              <a:t>memberikan</a:t>
            </a:r>
            <a:r>
              <a:rPr lang="en-US" sz="1400" b="1" u="sng" dirty="0">
                <a:solidFill>
                  <a:srgbClr val="FF0000"/>
                </a:solidFill>
                <a:latin typeface="Arial" charset="0"/>
              </a:rPr>
              <a:t> </a:t>
            </a:r>
            <a:r>
              <a:rPr lang="en-US" sz="1400" b="1" u="sng" dirty="0" err="1">
                <a:solidFill>
                  <a:srgbClr val="FF0000"/>
                </a:solidFill>
                <a:latin typeface="Arial" charset="0"/>
              </a:rPr>
              <a:t>tempat</a:t>
            </a:r>
            <a:r>
              <a:rPr lang="en-US" sz="1400" b="1" u="sng" dirty="0">
                <a:solidFill>
                  <a:srgbClr val="FF0000"/>
                </a:solidFill>
                <a:latin typeface="Arial" charset="0"/>
              </a:rPr>
              <a:t> </a:t>
            </a:r>
            <a:r>
              <a:rPr lang="en-US" sz="1400" b="1" u="sng" dirty="0" err="1">
                <a:solidFill>
                  <a:srgbClr val="FF0000"/>
                </a:solidFill>
                <a:latin typeface="Arial" charset="0"/>
              </a:rPr>
              <a:t>kerja</a:t>
            </a:r>
            <a:r>
              <a:rPr lang="en-US" sz="1400" b="1" u="sng" dirty="0">
                <a:solidFill>
                  <a:srgbClr val="FF0000"/>
                </a:solidFill>
                <a:latin typeface="Arial" charset="0"/>
              </a:rPr>
              <a:t> yang </a:t>
            </a:r>
            <a:r>
              <a:rPr lang="en-US" sz="1400" b="1" u="sng" dirty="0" err="1">
                <a:solidFill>
                  <a:srgbClr val="FF0000"/>
                </a:solidFill>
                <a:latin typeface="Arial" charset="0"/>
              </a:rPr>
              <a:t>aman</a:t>
            </a:r>
            <a:r>
              <a:rPr lang="en-US" sz="1400" b="1" u="sng" dirty="0">
                <a:solidFill>
                  <a:srgbClr val="FF0000"/>
                </a:solidFill>
                <a:latin typeface="Arial" charset="0"/>
              </a:rPr>
              <a:t> dan </a:t>
            </a:r>
            <a:r>
              <a:rPr lang="en-US" sz="1400" b="1" u="sng" dirty="0" err="1">
                <a:solidFill>
                  <a:srgbClr val="FF0000"/>
                </a:solidFill>
                <a:latin typeface="Arial" charset="0"/>
              </a:rPr>
              <a:t>sehat</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dirty="0" err="1">
                <a:latin typeface="Arial" charset="0"/>
              </a:rPr>
              <a:t>Menjamin</a:t>
            </a:r>
            <a:r>
              <a:rPr lang="en-US" sz="1400" dirty="0">
                <a:latin typeface="Arial" charset="0"/>
              </a:rPr>
              <a:t> </a:t>
            </a:r>
            <a:r>
              <a:rPr lang="en-US" sz="1400" dirty="0" err="1">
                <a:latin typeface="Arial" charset="0"/>
              </a:rPr>
              <a:t>sumber</a:t>
            </a:r>
            <a:r>
              <a:rPr lang="en-US" sz="1400" dirty="0">
                <a:latin typeface="Arial" charset="0"/>
              </a:rPr>
              <a:t> </a:t>
            </a:r>
            <a:r>
              <a:rPr lang="en-US" sz="1400" dirty="0" err="1">
                <a:latin typeface="Arial" charset="0"/>
              </a:rPr>
              <a:t>daya</a:t>
            </a:r>
            <a:r>
              <a:rPr lang="en-US" sz="1400" dirty="0">
                <a:latin typeface="Arial" charset="0"/>
              </a:rPr>
              <a:t> yang </a:t>
            </a:r>
            <a:r>
              <a:rPr lang="en-US" sz="1400" dirty="0" err="1">
                <a:latin typeface="Arial" charset="0"/>
              </a:rPr>
              <a:t>dibutuhan</a:t>
            </a:r>
            <a:r>
              <a:rPr lang="en-US" sz="1400" dirty="0">
                <a:latin typeface="Arial" charset="0"/>
              </a:rPr>
              <a:t> </a:t>
            </a:r>
            <a:r>
              <a:rPr lang="en-US" sz="1400" dirty="0" err="1">
                <a:latin typeface="Arial" charset="0"/>
              </a:rPr>
              <a:t>untuk</a:t>
            </a:r>
            <a:r>
              <a:rPr lang="en-US" sz="1400" dirty="0">
                <a:latin typeface="Arial" charset="0"/>
              </a:rPr>
              <a:t>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K3L </a:t>
            </a:r>
            <a:r>
              <a:rPr lang="en-US" sz="1400" dirty="0" err="1">
                <a:latin typeface="Arial" charset="0"/>
              </a:rPr>
              <a:t>tersedia</a:t>
            </a:r>
            <a:endParaRPr lang="en-US" sz="1400" dirty="0">
              <a:latin typeface="Arial" charset="0"/>
            </a:endParaRPr>
          </a:p>
          <a:p>
            <a:pPr marL="171450" indent="-171450">
              <a:buFont typeface="Arial" panose="020B0604020202020204" pitchFamily="34" charset="0"/>
              <a:buChar char="•"/>
            </a:pPr>
            <a:r>
              <a:rPr lang="en-US" sz="1400" b="1" u="sng" dirty="0" err="1">
                <a:solidFill>
                  <a:srgbClr val="FF0000"/>
                </a:solidFill>
                <a:latin typeface="Arial" charset="0"/>
              </a:rPr>
              <a:t>Melindungi</a:t>
            </a:r>
            <a:r>
              <a:rPr lang="en-US" sz="1400" b="1" u="sng" dirty="0">
                <a:solidFill>
                  <a:srgbClr val="FF0000"/>
                </a:solidFill>
                <a:latin typeface="Arial" charset="0"/>
              </a:rPr>
              <a:t> </a:t>
            </a:r>
            <a:r>
              <a:rPr lang="en-US" sz="1400" b="1" u="sng" dirty="0" err="1">
                <a:solidFill>
                  <a:srgbClr val="FF0000"/>
                </a:solidFill>
                <a:latin typeface="Arial" charset="0"/>
              </a:rPr>
              <a:t>pekerja</a:t>
            </a:r>
            <a:r>
              <a:rPr lang="en-US" sz="1400" b="1" u="sng" dirty="0">
                <a:solidFill>
                  <a:srgbClr val="FF0000"/>
                </a:solidFill>
                <a:latin typeface="Arial" charset="0"/>
              </a:rPr>
              <a:t> </a:t>
            </a:r>
            <a:r>
              <a:rPr lang="en-US" sz="1400" b="1" u="sng" dirty="0" err="1">
                <a:solidFill>
                  <a:srgbClr val="FF0000"/>
                </a:solidFill>
                <a:latin typeface="Arial" charset="0"/>
              </a:rPr>
              <a:t>dari</a:t>
            </a:r>
            <a:r>
              <a:rPr lang="en-US" sz="1400" b="1" u="sng" dirty="0">
                <a:solidFill>
                  <a:srgbClr val="FF0000"/>
                </a:solidFill>
                <a:latin typeface="Arial" charset="0"/>
              </a:rPr>
              <a:t> </a:t>
            </a:r>
            <a:r>
              <a:rPr lang="en-US" sz="1400" b="1" u="sng" dirty="0" err="1">
                <a:solidFill>
                  <a:srgbClr val="FF0000"/>
                </a:solidFill>
                <a:latin typeface="Arial" charset="0"/>
              </a:rPr>
              <a:t>tindakan</a:t>
            </a:r>
            <a:r>
              <a:rPr lang="en-US" sz="1400" b="1" u="sng" dirty="0">
                <a:solidFill>
                  <a:srgbClr val="FF0000"/>
                </a:solidFill>
                <a:latin typeface="Arial" charset="0"/>
              </a:rPr>
              <a:t> </a:t>
            </a:r>
            <a:r>
              <a:rPr lang="en-US" sz="1400" b="1" u="sng" dirty="0" err="1">
                <a:solidFill>
                  <a:srgbClr val="FF0000"/>
                </a:solidFill>
                <a:latin typeface="Arial" charset="0"/>
              </a:rPr>
              <a:t>balas</a:t>
            </a:r>
            <a:r>
              <a:rPr lang="en-US" sz="1400" b="1" u="sng" dirty="0">
                <a:solidFill>
                  <a:srgbClr val="FF0000"/>
                </a:solidFill>
                <a:latin typeface="Arial" charset="0"/>
              </a:rPr>
              <a:t> </a:t>
            </a:r>
            <a:r>
              <a:rPr lang="en-US" sz="1400" b="1" u="sng" dirty="0" err="1">
                <a:solidFill>
                  <a:srgbClr val="FF0000"/>
                </a:solidFill>
                <a:latin typeface="Arial" charset="0"/>
              </a:rPr>
              <a:t>dendam</a:t>
            </a:r>
            <a:r>
              <a:rPr lang="en-US" sz="1400" b="1" u="sng" dirty="0">
                <a:solidFill>
                  <a:srgbClr val="FF0000"/>
                </a:solidFill>
                <a:latin typeface="Arial" charset="0"/>
              </a:rPr>
              <a:t> </a:t>
            </a:r>
            <a:r>
              <a:rPr lang="en-US" sz="1400" b="1" u="sng" dirty="0" err="1">
                <a:solidFill>
                  <a:srgbClr val="FF0000"/>
                </a:solidFill>
                <a:latin typeface="Arial" charset="0"/>
              </a:rPr>
              <a:t>saat</a:t>
            </a:r>
            <a:r>
              <a:rPr lang="en-US" sz="1400" b="1" u="sng" dirty="0">
                <a:solidFill>
                  <a:srgbClr val="FF0000"/>
                </a:solidFill>
                <a:latin typeface="Arial" charset="0"/>
              </a:rPr>
              <a:t> </a:t>
            </a:r>
            <a:r>
              <a:rPr lang="en-US" sz="1400" b="1" u="sng" dirty="0" err="1">
                <a:solidFill>
                  <a:srgbClr val="FF0000"/>
                </a:solidFill>
                <a:latin typeface="Arial" charset="0"/>
              </a:rPr>
              <a:t>melaporkan</a:t>
            </a:r>
            <a:r>
              <a:rPr lang="en-US" sz="1400" b="1" u="sng" dirty="0">
                <a:solidFill>
                  <a:srgbClr val="FF0000"/>
                </a:solidFill>
                <a:latin typeface="Arial" charset="0"/>
              </a:rPr>
              <a:t> </a:t>
            </a:r>
            <a:r>
              <a:rPr lang="en-US" sz="1400" b="1" u="sng" dirty="0" err="1">
                <a:solidFill>
                  <a:srgbClr val="FF0000"/>
                </a:solidFill>
                <a:latin typeface="Arial" charset="0"/>
              </a:rPr>
              <a:t>insiden</a:t>
            </a:r>
            <a:r>
              <a:rPr lang="en-US" sz="1400" b="1" u="sng" dirty="0">
                <a:solidFill>
                  <a:srgbClr val="FF0000"/>
                </a:solidFill>
                <a:latin typeface="Arial" charset="0"/>
              </a:rPr>
              <a:t>, </a:t>
            </a:r>
            <a:r>
              <a:rPr lang="en-US" sz="1400" b="1" u="sng" dirty="0" err="1">
                <a:solidFill>
                  <a:srgbClr val="FF0000"/>
                </a:solidFill>
                <a:latin typeface="Arial" charset="0"/>
              </a:rPr>
              <a:t>bahaya</a:t>
            </a:r>
            <a:r>
              <a:rPr lang="en-US" sz="1400" b="1" u="sng" dirty="0">
                <a:solidFill>
                  <a:srgbClr val="FF0000"/>
                </a:solidFill>
                <a:latin typeface="Arial" charset="0"/>
              </a:rPr>
              <a:t>, </a:t>
            </a:r>
            <a:r>
              <a:rPr lang="en-US" sz="1400" b="1" u="sng" dirty="0" err="1">
                <a:solidFill>
                  <a:srgbClr val="FF0000"/>
                </a:solidFill>
                <a:latin typeface="Arial" charset="0"/>
              </a:rPr>
              <a:t>risiko</a:t>
            </a:r>
            <a:r>
              <a:rPr lang="en-US" sz="1400" b="1" u="sng" dirty="0">
                <a:solidFill>
                  <a:srgbClr val="FF0000"/>
                </a:solidFill>
                <a:latin typeface="Arial" charset="0"/>
              </a:rPr>
              <a:t> </a:t>
            </a:r>
            <a:r>
              <a:rPr lang="en-US" sz="1400" b="1" u="sng" dirty="0" err="1">
                <a:solidFill>
                  <a:srgbClr val="FF0000"/>
                </a:solidFill>
                <a:latin typeface="Arial" charset="0"/>
              </a:rPr>
              <a:t>dan</a:t>
            </a:r>
            <a:r>
              <a:rPr lang="en-US" sz="1400" b="1" u="sng" dirty="0">
                <a:solidFill>
                  <a:srgbClr val="FF0000"/>
                </a:solidFill>
                <a:latin typeface="Arial" charset="0"/>
              </a:rPr>
              <a:t> </a:t>
            </a:r>
            <a:r>
              <a:rPr lang="en-US" sz="1400" b="1" u="sng" dirty="0" err="1">
                <a:solidFill>
                  <a:srgbClr val="FF0000"/>
                </a:solidFill>
                <a:latin typeface="Arial" charset="0"/>
              </a:rPr>
              <a:t>peluang</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b="1" u="sng" dirty="0" err="1">
                <a:solidFill>
                  <a:srgbClr val="FF0000"/>
                </a:solidFill>
                <a:latin typeface="Arial" charset="0"/>
              </a:rPr>
              <a:t>Menetapkan</a:t>
            </a:r>
            <a:r>
              <a:rPr lang="en-US" sz="1400" b="1" u="sng" dirty="0">
                <a:solidFill>
                  <a:srgbClr val="FF0000"/>
                </a:solidFill>
                <a:latin typeface="Arial" charset="0"/>
              </a:rPr>
              <a:t> proses </a:t>
            </a:r>
            <a:r>
              <a:rPr lang="en-US" sz="1400" b="1" u="sng" dirty="0" err="1">
                <a:solidFill>
                  <a:srgbClr val="FF0000"/>
                </a:solidFill>
                <a:latin typeface="Arial" charset="0"/>
              </a:rPr>
              <a:t>konsultasi</a:t>
            </a:r>
            <a:r>
              <a:rPr lang="en-US" sz="1400" b="1" u="sng" dirty="0">
                <a:solidFill>
                  <a:srgbClr val="FF0000"/>
                </a:solidFill>
                <a:latin typeface="Arial" charset="0"/>
              </a:rPr>
              <a:t> </a:t>
            </a:r>
            <a:r>
              <a:rPr lang="en-US" sz="1400" b="1" u="sng" dirty="0" err="1">
                <a:solidFill>
                  <a:srgbClr val="FF0000"/>
                </a:solidFill>
                <a:latin typeface="Arial" charset="0"/>
              </a:rPr>
              <a:t>dan</a:t>
            </a:r>
            <a:r>
              <a:rPr lang="en-US" sz="1400" b="1" u="sng" dirty="0">
                <a:solidFill>
                  <a:srgbClr val="FF0000"/>
                </a:solidFill>
                <a:latin typeface="Arial" charset="0"/>
              </a:rPr>
              <a:t> </a:t>
            </a:r>
            <a:r>
              <a:rPr lang="en-US" sz="1400" b="1" u="sng" dirty="0" err="1">
                <a:solidFill>
                  <a:srgbClr val="FF0000"/>
                </a:solidFill>
                <a:latin typeface="Arial" charset="0"/>
              </a:rPr>
              <a:t>partisipasi</a:t>
            </a:r>
            <a:r>
              <a:rPr lang="en-US" sz="1400" b="1" u="sng" dirty="0">
                <a:solidFill>
                  <a:srgbClr val="FF0000"/>
                </a:solidFill>
                <a:latin typeface="Arial" charset="0"/>
              </a:rPr>
              <a:t> </a:t>
            </a:r>
            <a:r>
              <a:rPr lang="en-US" sz="1400" b="1" u="sng" dirty="0" err="1">
                <a:solidFill>
                  <a:srgbClr val="FF0000"/>
                </a:solidFill>
                <a:latin typeface="Arial" charset="0"/>
              </a:rPr>
              <a:t>pekerja</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b="1" u="sng" dirty="0" err="1">
                <a:solidFill>
                  <a:srgbClr val="FF0000"/>
                </a:solidFill>
                <a:latin typeface="Arial" charset="0"/>
              </a:rPr>
              <a:t>Mendukung</a:t>
            </a:r>
            <a:r>
              <a:rPr lang="en-US" sz="1400" b="1" u="sng" dirty="0">
                <a:solidFill>
                  <a:srgbClr val="FF0000"/>
                </a:solidFill>
                <a:latin typeface="Arial" charset="0"/>
              </a:rPr>
              <a:t> </a:t>
            </a:r>
            <a:r>
              <a:rPr lang="en-US" sz="1400" b="1" u="sng" dirty="0" err="1">
                <a:solidFill>
                  <a:srgbClr val="FF0000"/>
                </a:solidFill>
                <a:latin typeface="Arial" charset="0"/>
              </a:rPr>
              <a:t>pembentukan</a:t>
            </a:r>
            <a:r>
              <a:rPr lang="en-US" sz="1400" b="1" u="sng" dirty="0">
                <a:solidFill>
                  <a:srgbClr val="FF0000"/>
                </a:solidFill>
                <a:latin typeface="Arial" charset="0"/>
              </a:rPr>
              <a:t> </a:t>
            </a:r>
            <a:r>
              <a:rPr lang="en-US" sz="1400" b="1" u="sng" dirty="0" err="1">
                <a:solidFill>
                  <a:srgbClr val="FF0000"/>
                </a:solidFill>
                <a:latin typeface="Arial" charset="0"/>
              </a:rPr>
              <a:t>fungsi</a:t>
            </a:r>
            <a:r>
              <a:rPr lang="en-US" sz="1400" b="1" u="sng" dirty="0">
                <a:solidFill>
                  <a:srgbClr val="FF0000"/>
                </a:solidFill>
                <a:latin typeface="Arial" charset="0"/>
              </a:rPr>
              <a:t> </a:t>
            </a:r>
            <a:r>
              <a:rPr lang="en-US" sz="1400" b="1" u="sng" dirty="0" err="1">
                <a:solidFill>
                  <a:srgbClr val="FF0000"/>
                </a:solidFill>
                <a:latin typeface="Arial" charset="0"/>
              </a:rPr>
              <a:t>komite</a:t>
            </a:r>
            <a:r>
              <a:rPr lang="en-US" sz="1400" b="1" u="sng" dirty="0">
                <a:solidFill>
                  <a:srgbClr val="FF0000"/>
                </a:solidFill>
                <a:latin typeface="Arial" charset="0"/>
              </a:rPr>
              <a:t> K3 (di Indonesia </a:t>
            </a:r>
            <a:r>
              <a:rPr lang="en-US" sz="1400" b="1" u="sng" dirty="0" err="1">
                <a:solidFill>
                  <a:srgbClr val="FF0000"/>
                </a:solidFill>
                <a:latin typeface="Arial" charset="0"/>
              </a:rPr>
              <a:t>disebut</a:t>
            </a:r>
            <a:r>
              <a:rPr lang="en-US" sz="1400" b="1" u="sng" dirty="0">
                <a:solidFill>
                  <a:srgbClr val="FF0000"/>
                </a:solidFill>
                <a:latin typeface="Arial" charset="0"/>
              </a:rPr>
              <a:t> P2K3)</a:t>
            </a:r>
          </a:p>
        </p:txBody>
      </p:sp>
      <p:grpSp>
        <p:nvGrpSpPr>
          <p:cNvPr id="21" name="Group 20"/>
          <p:cNvGrpSpPr/>
          <p:nvPr/>
        </p:nvGrpSpPr>
        <p:grpSpPr>
          <a:xfrm>
            <a:off x="219313" y="3000057"/>
            <a:ext cx="1433335" cy="603600"/>
            <a:chOff x="5313040" y="2579486"/>
            <a:chExt cx="606242" cy="420360"/>
          </a:xfrm>
        </p:grpSpPr>
        <p:sp>
          <p:nvSpPr>
            <p:cNvPr id="22" name="Pentagon 21"/>
            <p:cNvSpPr/>
            <p:nvPr/>
          </p:nvSpPr>
          <p:spPr>
            <a:xfrm>
              <a:off x="5324735" y="2579486"/>
              <a:ext cx="594547" cy="420360"/>
            </a:xfrm>
            <a:prstGeom prst="homePlate">
              <a:avLst/>
            </a:prstGeom>
            <a:solidFill>
              <a:srgbClr val="008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Arahan</a:t>
              </a:r>
              <a:r>
                <a:rPr lang="en-US" sz="1363" dirty="0">
                  <a:solidFill>
                    <a:prstClr val="white"/>
                  </a:solidFill>
                </a:rPr>
                <a:t> </a:t>
              </a:r>
              <a:r>
                <a:rPr lang="en-US" sz="1363" dirty="0" err="1">
                  <a:solidFill>
                    <a:prstClr val="white"/>
                  </a:solidFill>
                </a:rPr>
                <a:t>strategis</a:t>
              </a:r>
              <a:endParaRPr lang="en-US" sz="1363" dirty="0">
                <a:solidFill>
                  <a:prstClr val="white"/>
                </a:solidFill>
              </a:endParaRPr>
            </a:p>
          </p:txBody>
        </p:sp>
        <p:cxnSp>
          <p:nvCxnSpPr>
            <p:cNvPr id="23" name="Straight Connector 2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25" name="TextBox 24"/>
          <p:cNvSpPr txBox="1"/>
          <p:nvPr/>
        </p:nvSpPr>
        <p:spPr>
          <a:xfrm>
            <a:off x="1652648" y="2662976"/>
            <a:ext cx="6233070" cy="2246769"/>
          </a:xfrm>
          <a:prstGeom prst="rect">
            <a:avLst/>
          </a:prstGeom>
          <a:noFill/>
          <a:ln>
            <a:noFill/>
          </a:ln>
        </p:spPr>
        <p:txBody>
          <a:bodyPr wrap="square" rtlCol="0">
            <a:spAutoFit/>
          </a:bodyPr>
          <a:lstStyle/>
          <a:p>
            <a:endParaRPr lang="en-US" sz="1400" dirty="0">
              <a:latin typeface="Arial" charset="0"/>
            </a:endParaRPr>
          </a:p>
          <a:p>
            <a:pPr marL="198851" indent="-154211">
              <a:buFont typeface="Arial" pitchFamily="34" charset="0"/>
              <a:buChar char="•"/>
            </a:pPr>
            <a:r>
              <a:rPr lang="en-US" sz="1400" dirty="0" err="1">
                <a:latin typeface="Arial" charset="0"/>
              </a:rPr>
              <a:t>Memastikan</a:t>
            </a:r>
            <a:r>
              <a:rPr lang="en-US" sz="1400" dirty="0">
                <a:latin typeface="Arial" charset="0"/>
              </a:rPr>
              <a:t> </a:t>
            </a:r>
            <a:r>
              <a:rPr lang="en-US" sz="1400" dirty="0" err="1">
                <a:latin typeface="Arial" charset="0"/>
              </a:rPr>
              <a:t>kebijakan</a:t>
            </a:r>
            <a:r>
              <a:rPr lang="en-US" sz="1400" dirty="0">
                <a:latin typeface="Arial" charset="0"/>
              </a:rPr>
              <a:t> dan </a:t>
            </a:r>
            <a:r>
              <a:rPr lang="en-US" sz="1400" dirty="0" err="1">
                <a:latin typeface="Arial" charset="0"/>
              </a:rPr>
              <a:t>sasaran</a:t>
            </a:r>
            <a:r>
              <a:rPr lang="en-US" sz="1400" dirty="0">
                <a:latin typeface="Arial" charset="0"/>
              </a:rPr>
              <a:t> MK3L </a:t>
            </a:r>
            <a:r>
              <a:rPr lang="en-US" sz="1400" dirty="0" err="1">
                <a:latin typeface="Arial" charset="0"/>
              </a:rPr>
              <a:t>telah</a:t>
            </a:r>
            <a:r>
              <a:rPr lang="en-US" sz="1400" dirty="0">
                <a:latin typeface="Arial" charset="0"/>
              </a:rPr>
              <a:t> </a:t>
            </a:r>
            <a:r>
              <a:rPr lang="en-US" sz="1400" dirty="0" err="1">
                <a:latin typeface="Arial" charset="0"/>
              </a:rPr>
              <a:t>ditetapkan</a:t>
            </a:r>
            <a:r>
              <a:rPr lang="en-US" sz="1400" dirty="0">
                <a:latin typeface="Arial" charset="0"/>
              </a:rPr>
              <a:t> dan </a:t>
            </a:r>
            <a:r>
              <a:rPr lang="en-US" sz="1400" dirty="0" err="1">
                <a:latin typeface="Arial" charset="0"/>
              </a:rPr>
              <a:t>sejalan</a:t>
            </a:r>
            <a:r>
              <a:rPr lang="en-US" sz="1400" dirty="0">
                <a:latin typeface="Arial" charset="0"/>
              </a:rPr>
              <a:t> </a:t>
            </a:r>
            <a:r>
              <a:rPr lang="en-US" sz="1400" dirty="0" err="1">
                <a:latin typeface="Arial" charset="0"/>
              </a:rPr>
              <a:t>dengan</a:t>
            </a:r>
            <a:r>
              <a:rPr lang="en-US" sz="1400" dirty="0">
                <a:latin typeface="Arial" charset="0"/>
              </a:rPr>
              <a:t> </a:t>
            </a:r>
            <a:r>
              <a:rPr lang="en-US" sz="1400" dirty="0" err="1">
                <a:latin typeface="Arial" charset="0"/>
              </a:rPr>
              <a:t>arahan</a:t>
            </a:r>
            <a:r>
              <a:rPr lang="en-US" sz="1400" dirty="0">
                <a:latin typeface="Arial" charset="0"/>
              </a:rPr>
              <a:t> </a:t>
            </a:r>
            <a:r>
              <a:rPr lang="en-US" sz="1400" dirty="0" err="1">
                <a:latin typeface="Arial" charset="0"/>
              </a:rPr>
              <a:t>strategi</a:t>
            </a:r>
            <a:r>
              <a:rPr lang="en-US" sz="1400" dirty="0">
                <a:latin typeface="Arial" charset="0"/>
              </a:rPr>
              <a:t> </a:t>
            </a:r>
            <a:r>
              <a:rPr lang="en-US" sz="1400" dirty="0" err="1">
                <a:latin typeface="Arial" charset="0"/>
              </a:rPr>
              <a:t>perusahaan</a:t>
            </a:r>
            <a:r>
              <a:rPr lang="en-US" sz="1400" dirty="0">
                <a:latin typeface="Arial" charset="0"/>
              </a:rPr>
              <a:t> dan </a:t>
            </a:r>
            <a:r>
              <a:rPr lang="en-US" sz="1400" dirty="0" err="1">
                <a:latin typeface="Arial" charset="0"/>
              </a:rPr>
              <a:t>konteks</a:t>
            </a:r>
            <a:r>
              <a:rPr lang="en-US" sz="1400" dirty="0">
                <a:latin typeface="Arial" charset="0"/>
              </a:rPr>
              <a:t> </a:t>
            </a:r>
            <a:r>
              <a:rPr lang="en-US" sz="1400" dirty="0" err="1">
                <a:latin typeface="Arial" charset="0"/>
              </a:rPr>
              <a:t>organisasi</a:t>
            </a:r>
            <a:endParaRPr lang="en-US" sz="1400" dirty="0">
              <a:latin typeface="Arial" charset="0"/>
            </a:endParaRPr>
          </a:p>
          <a:p>
            <a:pPr marL="198851" indent="-154211">
              <a:buFont typeface="Arial" pitchFamily="34" charset="0"/>
              <a:buChar char="•"/>
            </a:pPr>
            <a:r>
              <a:rPr lang="en-US" sz="1400" dirty="0">
                <a:latin typeface="Arial" charset="0"/>
              </a:rPr>
              <a:t>M</a:t>
            </a:r>
            <a:r>
              <a:rPr lang="id-ID" sz="1400" dirty="0">
                <a:latin typeface="Arial" charset="0"/>
              </a:rPr>
              <a:t>engkomunikasikan pentingnya </a:t>
            </a:r>
            <a:r>
              <a:rPr lang="en-US" sz="1400" dirty="0" err="1">
                <a:latin typeface="Arial" charset="0"/>
              </a:rPr>
              <a:t>Manajemen</a:t>
            </a:r>
            <a:r>
              <a:rPr lang="en-US" sz="1400" dirty="0">
                <a:latin typeface="Arial" charset="0"/>
              </a:rPr>
              <a:t> MK3L y</a:t>
            </a:r>
            <a:r>
              <a:rPr lang="id-ID" sz="1400" dirty="0">
                <a:latin typeface="Arial" charset="0"/>
              </a:rPr>
              <a:t>ang efektif dan sesuai dengan persyaratan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MK3L</a:t>
            </a:r>
          </a:p>
          <a:p>
            <a:pPr marL="198851" indent="-154211">
              <a:buFont typeface="Arial" pitchFamily="34" charset="0"/>
              <a:buChar char="•"/>
            </a:pPr>
            <a:r>
              <a:rPr lang="en-US" sz="1400" dirty="0" err="1">
                <a:latin typeface="Arial" charset="0"/>
              </a:rPr>
              <a:t>Mengembangkan</a:t>
            </a:r>
            <a:r>
              <a:rPr lang="en-US" sz="1400" dirty="0">
                <a:latin typeface="Arial" charset="0"/>
              </a:rPr>
              <a:t>, </a:t>
            </a:r>
            <a:r>
              <a:rPr lang="en-US" sz="1400" dirty="0" err="1">
                <a:latin typeface="Arial" charset="0"/>
              </a:rPr>
              <a:t>memimpin</a:t>
            </a:r>
            <a:r>
              <a:rPr lang="en-US" sz="1400" dirty="0">
                <a:latin typeface="Arial" charset="0"/>
              </a:rPr>
              <a:t>, dan </a:t>
            </a:r>
            <a:r>
              <a:rPr lang="en-US" sz="1400" dirty="0" err="1">
                <a:latin typeface="Arial" charset="0"/>
              </a:rPr>
              <a:t>mempromosikan</a:t>
            </a:r>
            <a:r>
              <a:rPr lang="en-US" sz="1400" dirty="0">
                <a:latin typeface="Arial" charset="0"/>
              </a:rPr>
              <a:t> </a:t>
            </a:r>
            <a:r>
              <a:rPr lang="en-US" sz="1400" b="1" u="sng" dirty="0" err="1">
                <a:solidFill>
                  <a:srgbClr val="FF0000"/>
                </a:solidFill>
                <a:latin typeface="Arial" charset="0"/>
              </a:rPr>
              <a:t>budaya</a:t>
            </a:r>
            <a:r>
              <a:rPr lang="en-US" sz="1400" b="1" u="sng" dirty="0">
                <a:solidFill>
                  <a:srgbClr val="FF0000"/>
                </a:solidFill>
                <a:latin typeface="Arial" charset="0"/>
              </a:rPr>
              <a:t> </a:t>
            </a:r>
            <a:r>
              <a:rPr lang="en-US" sz="1400" b="1" u="sng" dirty="0" err="1">
                <a:solidFill>
                  <a:srgbClr val="FF0000"/>
                </a:solidFill>
                <a:latin typeface="Arial" charset="0"/>
              </a:rPr>
              <a:t>organisasi</a:t>
            </a:r>
            <a:r>
              <a:rPr lang="en-US" sz="1400" b="1" u="sng" dirty="0">
                <a:solidFill>
                  <a:srgbClr val="FF0000"/>
                </a:solidFill>
                <a:latin typeface="Arial" charset="0"/>
              </a:rPr>
              <a:t> </a:t>
            </a:r>
            <a:r>
              <a:rPr lang="en-US" sz="1400" dirty="0">
                <a:latin typeface="Arial" charset="0"/>
              </a:rPr>
              <a:t>yang </a:t>
            </a:r>
            <a:r>
              <a:rPr lang="en-US" sz="1400" dirty="0" err="1">
                <a:latin typeface="Arial" charset="0"/>
              </a:rPr>
              <a:t>mendukung</a:t>
            </a:r>
            <a:r>
              <a:rPr lang="en-US" sz="1400" dirty="0">
                <a:latin typeface="Arial" charset="0"/>
              </a:rPr>
              <a:t> </a:t>
            </a:r>
            <a:r>
              <a:rPr lang="en-US" sz="1400" dirty="0" err="1">
                <a:latin typeface="Arial" charset="0"/>
              </a:rPr>
              <a:t>hasil</a:t>
            </a:r>
            <a:r>
              <a:rPr lang="en-US" sz="1400" dirty="0">
                <a:latin typeface="Arial" charset="0"/>
              </a:rPr>
              <a:t> yang </a:t>
            </a:r>
            <a:r>
              <a:rPr lang="en-US" sz="1400" dirty="0" err="1">
                <a:latin typeface="Arial" charset="0"/>
              </a:rPr>
              <a:t>diharapkan</a:t>
            </a:r>
            <a:r>
              <a:rPr lang="en-US" sz="1400" dirty="0">
                <a:latin typeface="Arial" charset="0"/>
              </a:rPr>
              <a:t> </a:t>
            </a:r>
            <a:r>
              <a:rPr lang="en-US" sz="1400" dirty="0" err="1">
                <a:latin typeface="Arial" charset="0"/>
              </a:rPr>
              <a:t>dari</a:t>
            </a:r>
            <a:r>
              <a:rPr lang="en-US" sz="1400" dirty="0">
                <a:latin typeface="Arial" charset="0"/>
              </a:rPr>
              <a:t>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MK3L</a:t>
            </a:r>
          </a:p>
          <a:p>
            <a:pPr marL="198851" indent="-154211">
              <a:buFont typeface="Arial" pitchFamily="34" charset="0"/>
              <a:buChar char="•"/>
            </a:pPr>
            <a:r>
              <a:rPr lang="en-US" sz="1400" dirty="0" err="1">
                <a:latin typeface="Arial" charset="0"/>
              </a:rPr>
              <a:t>Promosi</a:t>
            </a:r>
            <a:r>
              <a:rPr lang="en-US" sz="1400" dirty="0">
                <a:latin typeface="Arial" charset="0"/>
              </a:rPr>
              <a:t> </a:t>
            </a:r>
            <a:r>
              <a:rPr lang="en-US" sz="1400" dirty="0" err="1">
                <a:latin typeface="Arial" charset="0"/>
              </a:rPr>
              <a:t>Peningkatan</a:t>
            </a:r>
            <a:r>
              <a:rPr lang="en-US" sz="1400" dirty="0">
                <a:latin typeface="Arial" charset="0"/>
              </a:rPr>
              <a:t> </a:t>
            </a:r>
            <a:r>
              <a:rPr lang="en-US" sz="1400" dirty="0" err="1">
                <a:latin typeface="Arial" charset="0"/>
              </a:rPr>
              <a:t>Berkelanjutan</a:t>
            </a:r>
            <a:r>
              <a:rPr lang="en-US" sz="1400" dirty="0">
                <a:latin typeface="Arial" charset="0"/>
              </a:rPr>
              <a:t> </a:t>
            </a:r>
            <a:r>
              <a:rPr lang="en-US" sz="1400" i="1" dirty="0">
                <a:latin typeface="Arial" charset="0"/>
              </a:rPr>
              <a:t>(continual improvement</a:t>
            </a:r>
            <a:r>
              <a:rPr lang="en-US" sz="1400" dirty="0">
                <a:latin typeface="Arial" charset="0"/>
              </a:rPr>
              <a:t>)</a:t>
            </a:r>
          </a:p>
          <a:p>
            <a:pPr marL="198851" indent="-154211">
              <a:buFont typeface="Arial" pitchFamily="34" charset="0"/>
              <a:buChar char="•"/>
            </a:pPr>
            <a:r>
              <a:rPr lang="en-US" sz="1400" dirty="0" err="1">
                <a:latin typeface="Arial" charset="0"/>
              </a:rPr>
              <a:t>Menjamin</a:t>
            </a:r>
            <a:r>
              <a:rPr lang="en-US" sz="1400" dirty="0">
                <a:latin typeface="Arial" charset="0"/>
              </a:rPr>
              <a:t> </a:t>
            </a:r>
            <a:r>
              <a:rPr lang="en-US" sz="1400" dirty="0" err="1">
                <a:latin typeface="Arial" charset="0"/>
              </a:rPr>
              <a:t>integrasi</a:t>
            </a:r>
            <a:r>
              <a:rPr lang="en-US" sz="1400" dirty="0">
                <a:latin typeface="Arial" charset="0"/>
              </a:rPr>
              <a:t> </a:t>
            </a:r>
            <a:r>
              <a:rPr lang="en-US" sz="1400" dirty="0" err="1">
                <a:latin typeface="Arial" charset="0"/>
              </a:rPr>
              <a:t>persyaratan</a:t>
            </a:r>
            <a:r>
              <a:rPr lang="en-US" sz="1400" dirty="0">
                <a:latin typeface="Arial" charset="0"/>
              </a:rPr>
              <a:t> SM-MK3L </a:t>
            </a:r>
            <a:r>
              <a:rPr lang="en-US" sz="1400" dirty="0" err="1">
                <a:latin typeface="Arial" charset="0"/>
              </a:rPr>
              <a:t>kedalam</a:t>
            </a:r>
            <a:r>
              <a:rPr lang="en-US" sz="1400" dirty="0">
                <a:latin typeface="Arial" charset="0"/>
              </a:rPr>
              <a:t> </a:t>
            </a:r>
            <a:r>
              <a:rPr lang="en-US" sz="1400" dirty="0" err="1">
                <a:latin typeface="Arial" charset="0"/>
              </a:rPr>
              <a:t>bisnis</a:t>
            </a:r>
            <a:r>
              <a:rPr lang="en-US" sz="1400" dirty="0">
                <a:latin typeface="Arial" charset="0"/>
              </a:rPr>
              <a:t> proses </a:t>
            </a:r>
            <a:r>
              <a:rPr lang="en-US" sz="1400" dirty="0" err="1">
                <a:latin typeface="Arial" charset="0"/>
              </a:rPr>
              <a:t>organisasi</a:t>
            </a:r>
            <a:endParaRPr lang="en-US" sz="1400" dirty="0">
              <a:latin typeface="Arial" charset="0"/>
            </a:endParaRPr>
          </a:p>
        </p:txBody>
      </p:sp>
      <p:sp>
        <p:nvSpPr>
          <p:cNvPr id="35" name="TextBox 34"/>
          <p:cNvSpPr txBox="1"/>
          <p:nvPr/>
        </p:nvSpPr>
        <p:spPr>
          <a:xfrm>
            <a:off x="1702203" y="4830074"/>
            <a:ext cx="6525722" cy="954107"/>
          </a:xfrm>
          <a:prstGeom prst="rect">
            <a:avLst/>
          </a:prstGeom>
          <a:noFill/>
          <a:ln>
            <a:solidFill>
              <a:schemeClr val="bg1"/>
            </a:solidFill>
          </a:ln>
        </p:spPr>
        <p:txBody>
          <a:bodyPr wrap="square" rtlCol="0">
            <a:spAutoFit/>
          </a:bodyPr>
          <a:lstStyle/>
          <a:p>
            <a:pPr marL="174625" indent="-174625">
              <a:buFont typeface="Arial" panose="020B0604020202020204" pitchFamily="34" charset="0"/>
              <a:buChar char="•"/>
            </a:pPr>
            <a:r>
              <a:rPr lang="en-US" sz="1400" dirty="0">
                <a:latin typeface="Arial" charset="0"/>
              </a:rPr>
              <a:t>M</a:t>
            </a:r>
            <a:r>
              <a:rPr lang="id-ID" sz="1400" dirty="0">
                <a:latin typeface="Arial" charset="0"/>
              </a:rPr>
              <a:t>engarahkan</a:t>
            </a:r>
            <a:r>
              <a:rPr lang="en-US" sz="1400" dirty="0">
                <a:latin typeface="Arial" charset="0"/>
              </a:rPr>
              <a:t> </a:t>
            </a:r>
            <a:r>
              <a:rPr lang="id-ID" sz="1400" dirty="0">
                <a:latin typeface="Arial" charset="0"/>
              </a:rPr>
              <a:t>dan mendukung orang-orang untuk berkontribusi pada keefektifan sistem manajemen </a:t>
            </a:r>
            <a:r>
              <a:rPr lang="en-ID" sz="1400" dirty="0">
                <a:latin typeface="Arial" charset="0"/>
              </a:rPr>
              <a:t>M</a:t>
            </a:r>
            <a:r>
              <a:rPr lang="en-US" sz="1400" dirty="0">
                <a:latin typeface="Arial" charset="0"/>
              </a:rPr>
              <a:t>K3L</a:t>
            </a:r>
          </a:p>
          <a:p>
            <a:pPr marL="174625" indent="-174625">
              <a:buFont typeface="Arial" panose="020B0604020202020204" pitchFamily="34" charset="0"/>
              <a:buChar char="•"/>
            </a:pPr>
            <a:r>
              <a:rPr lang="en-US" sz="1400" dirty="0">
                <a:latin typeface="Arial" charset="0"/>
              </a:rPr>
              <a:t>M</a:t>
            </a:r>
            <a:r>
              <a:rPr lang="id-ID" sz="1400" dirty="0">
                <a:latin typeface="Arial" charset="0"/>
              </a:rPr>
              <a:t>endukung</a:t>
            </a:r>
            <a:r>
              <a:rPr lang="en-US" sz="1400" dirty="0">
                <a:latin typeface="Arial" charset="0"/>
              </a:rPr>
              <a:t> </a:t>
            </a:r>
            <a:r>
              <a:rPr lang="en-US" sz="1400" dirty="0" err="1">
                <a:latin typeface="Arial" charset="0"/>
              </a:rPr>
              <a:t>peran</a:t>
            </a:r>
            <a:r>
              <a:rPr lang="id-ID" sz="1400" dirty="0">
                <a:latin typeface="Arial" charset="0"/>
              </a:rPr>
              <a:t> </a:t>
            </a:r>
            <a:r>
              <a:rPr lang="en-US" sz="1400" dirty="0" err="1">
                <a:latin typeface="Arial" charset="0"/>
              </a:rPr>
              <a:t>manajemen</a:t>
            </a:r>
            <a:r>
              <a:rPr lang="en-US" sz="1400" dirty="0">
                <a:latin typeface="Arial" charset="0"/>
              </a:rPr>
              <a:t> </a:t>
            </a:r>
            <a:r>
              <a:rPr lang="en-US" sz="1400" dirty="0" err="1">
                <a:latin typeface="Arial" charset="0"/>
              </a:rPr>
              <a:t>lainnya</a:t>
            </a:r>
            <a:r>
              <a:rPr lang="en-US" sz="1400" dirty="0">
                <a:latin typeface="Arial" charset="0"/>
              </a:rPr>
              <a:t> </a:t>
            </a:r>
            <a:r>
              <a:rPr lang="id-ID" sz="1400" dirty="0">
                <a:latin typeface="Arial" charset="0"/>
              </a:rPr>
              <a:t>untuk menunjukkan kepemimpinan</a:t>
            </a:r>
            <a:r>
              <a:rPr lang="en-US" sz="1400" dirty="0" err="1">
                <a:latin typeface="Arial" charset="0"/>
              </a:rPr>
              <a:t>nya</a:t>
            </a:r>
            <a:r>
              <a:rPr lang="en-US" sz="1400" dirty="0">
                <a:latin typeface="Arial" charset="0"/>
              </a:rPr>
              <a:t> </a:t>
            </a:r>
            <a:r>
              <a:rPr lang="en-US" sz="1400" dirty="0" err="1">
                <a:latin typeface="Arial" charset="0"/>
              </a:rPr>
              <a:t>terhadap</a:t>
            </a:r>
            <a:r>
              <a:rPr lang="en-US" sz="1400" dirty="0">
                <a:latin typeface="Arial" charset="0"/>
              </a:rPr>
              <a:t> area yang </a:t>
            </a:r>
            <a:r>
              <a:rPr lang="en-US" sz="1400" dirty="0" err="1">
                <a:latin typeface="Arial" charset="0"/>
              </a:rPr>
              <a:t>menjadi</a:t>
            </a:r>
            <a:r>
              <a:rPr lang="en-US" sz="1400" dirty="0">
                <a:latin typeface="Arial" charset="0"/>
              </a:rPr>
              <a:t> </a:t>
            </a:r>
            <a:r>
              <a:rPr lang="en-US" sz="1400" dirty="0" err="1">
                <a:latin typeface="Arial" charset="0"/>
              </a:rPr>
              <a:t>tanggung</a:t>
            </a:r>
            <a:r>
              <a:rPr lang="en-US" sz="1400" dirty="0">
                <a:latin typeface="Arial" charset="0"/>
              </a:rPr>
              <a:t> </a:t>
            </a:r>
            <a:r>
              <a:rPr lang="en-US" sz="1400" dirty="0" err="1">
                <a:latin typeface="Arial" charset="0"/>
              </a:rPr>
              <a:t>jawabnya</a:t>
            </a:r>
            <a:endParaRPr lang="en-US" sz="1400" dirty="0">
              <a:latin typeface="Arial" charset="0"/>
            </a:endParaRPr>
          </a:p>
        </p:txBody>
      </p:sp>
      <p:grpSp>
        <p:nvGrpSpPr>
          <p:cNvPr id="37" name="Group 36"/>
          <p:cNvGrpSpPr/>
          <p:nvPr/>
        </p:nvGrpSpPr>
        <p:grpSpPr>
          <a:xfrm>
            <a:off x="195092" y="4934863"/>
            <a:ext cx="1433335" cy="603600"/>
            <a:chOff x="5313040" y="2579486"/>
            <a:chExt cx="606242" cy="420360"/>
          </a:xfrm>
        </p:grpSpPr>
        <p:sp>
          <p:nvSpPr>
            <p:cNvPr id="38" name="Pentagon 37"/>
            <p:cNvSpPr/>
            <p:nvPr/>
          </p:nvSpPr>
          <p:spPr>
            <a:xfrm>
              <a:off x="5324735" y="2579486"/>
              <a:ext cx="594547" cy="420360"/>
            </a:xfrm>
            <a:prstGeom prst="homePlate">
              <a:avLst/>
            </a:prstGeom>
            <a:solidFill>
              <a:schemeClr val="accent6">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Pemberdayaan</a:t>
              </a:r>
              <a:endParaRPr lang="en-US" sz="1363" dirty="0">
                <a:solidFill>
                  <a:prstClr val="white"/>
                </a:solidFill>
              </a:endParaRPr>
            </a:p>
          </p:txBody>
        </p:sp>
        <p:cxnSp>
          <p:nvCxnSpPr>
            <p:cNvPr id="39" name="Straight Connector 38"/>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0" name="Freeform 39"/>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grpSp>
        <p:nvGrpSpPr>
          <p:cNvPr id="41" name="Group 40"/>
          <p:cNvGrpSpPr/>
          <p:nvPr/>
        </p:nvGrpSpPr>
        <p:grpSpPr>
          <a:xfrm>
            <a:off x="219313" y="5906475"/>
            <a:ext cx="1433335" cy="603600"/>
            <a:chOff x="5313040" y="2579486"/>
            <a:chExt cx="606242" cy="420360"/>
          </a:xfrm>
        </p:grpSpPr>
        <p:sp>
          <p:nvSpPr>
            <p:cNvPr id="42" name="Pentagon 41"/>
            <p:cNvSpPr/>
            <p:nvPr/>
          </p:nvSpPr>
          <p:spPr>
            <a:xfrm>
              <a:off x="5324735" y="2579486"/>
              <a:ext cx="594547" cy="420360"/>
            </a:xfrm>
            <a:prstGeom prst="homePlate">
              <a:avLst/>
            </a:prstGeom>
            <a:solidFill>
              <a:schemeClr val="accent1">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Evaluasi</a:t>
              </a:r>
              <a:r>
                <a:rPr lang="en-US" sz="1363" dirty="0">
                  <a:solidFill>
                    <a:prstClr val="white"/>
                  </a:solidFill>
                </a:rPr>
                <a:t> </a:t>
              </a:r>
              <a:r>
                <a:rPr lang="en-US" sz="1363" dirty="0" err="1">
                  <a:solidFill>
                    <a:prstClr val="white"/>
                  </a:solidFill>
                </a:rPr>
                <a:t>Hasil</a:t>
              </a:r>
              <a:endParaRPr lang="en-US" sz="1363" dirty="0">
                <a:solidFill>
                  <a:prstClr val="white"/>
                </a:solidFill>
              </a:endParaRPr>
            </a:p>
          </p:txBody>
        </p:sp>
        <p:cxnSp>
          <p:nvCxnSpPr>
            <p:cNvPr id="43" name="Straight Connector 4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48" name="TextBox 47"/>
          <p:cNvSpPr txBox="1"/>
          <p:nvPr/>
        </p:nvSpPr>
        <p:spPr>
          <a:xfrm>
            <a:off x="1702203" y="6040301"/>
            <a:ext cx="6233070" cy="307777"/>
          </a:xfrm>
          <a:prstGeom prst="rect">
            <a:avLst/>
          </a:prstGeom>
          <a:noFill/>
          <a:ln>
            <a:solidFill>
              <a:schemeClr val="bg1"/>
            </a:solidFill>
          </a:ln>
        </p:spPr>
        <p:txBody>
          <a:bodyPr wrap="square" rtlCol="0">
            <a:spAutoFit/>
          </a:bodyPr>
          <a:lstStyle>
            <a:defPPr>
              <a:defRPr lang="en-US"/>
            </a:defPPr>
            <a:lvl1pPr marL="174625" indent="-174625">
              <a:buFont typeface="Arial" panose="020B0604020202020204" pitchFamily="34" charset="0"/>
              <a:buChar char="•"/>
              <a:defRPr sz="1400">
                <a:solidFill>
                  <a:srgbClr val="F79646">
                    <a:lumMod val="50000"/>
                  </a:srgbClr>
                </a:solidFill>
                <a:latin typeface="Arial" charset="0"/>
              </a:defRPr>
            </a:lvl1pPr>
          </a:lstStyle>
          <a:p>
            <a:r>
              <a:rPr lang="en-US" dirty="0" err="1">
                <a:solidFill>
                  <a:schemeClr val="tx1"/>
                </a:solidFill>
              </a:rPr>
              <a:t>Memastikan</a:t>
            </a:r>
            <a:r>
              <a:rPr lang="en-US" dirty="0">
                <a:solidFill>
                  <a:schemeClr val="tx1"/>
                </a:solidFill>
              </a:rPr>
              <a:t> </a:t>
            </a:r>
            <a:r>
              <a:rPr lang="en-US" dirty="0" err="1">
                <a:solidFill>
                  <a:schemeClr val="tx1"/>
                </a:solidFill>
              </a:rPr>
              <a:t>bahwa</a:t>
            </a:r>
            <a:r>
              <a:rPr lang="en-US" dirty="0">
                <a:solidFill>
                  <a:schemeClr val="tx1"/>
                </a:solidFill>
              </a:rPr>
              <a:t> </a:t>
            </a:r>
            <a:r>
              <a:rPr lang="en-US" dirty="0" err="1">
                <a:solidFill>
                  <a:schemeClr val="tx1"/>
                </a:solidFill>
              </a:rPr>
              <a:t>pencapaian</a:t>
            </a:r>
            <a:r>
              <a:rPr lang="en-US" dirty="0">
                <a:solidFill>
                  <a:schemeClr val="tx1"/>
                </a:solidFill>
              </a:rPr>
              <a:t> SM-MK3L </a:t>
            </a:r>
            <a:r>
              <a:rPr lang="en-US" dirty="0" err="1">
                <a:solidFill>
                  <a:schemeClr val="tx1"/>
                </a:solidFill>
              </a:rPr>
              <a:t>mencapai</a:t>
            </a:r>
            <a:r>
              <a:rPr lang="en-US" dirty="0">
                <a:solidFill>
                  <a:schemeClr val="tx1"/>
                </a:solidFill>
              </a:rPr>
              <a:t> </a:t>
            </a:r>
            <a:r>
              <a:rPr lang="en-US" dirty="0" err="1">
                <a:solidFill>
                  <a:schemeClr val="tx1"/>
                </a:solidFill>
              </a:rPr>
              <a:t>hasil</a:t>
            </a:r>
            <a:r>
              <a:rPr lang="en-US" dirty="0">
                <a:solidFill>
                  <a:schemeClr val="tx1"/>
                </a:solidFill>
              </a:rPr>
              <a:t> yang </a:t>
            </a:r>
            <a:r>
              <a:rPr lang="en-US" dirty="0" err="1">
                <a:solidFill>
                  <a:schemeClr val="tx1"/>
                </a:solidFill>
              </a:rPr>
              <a:t>diinginkan</a:t>
            </a:r>
            <a:endParaRPr lang="en-US" dirty="0">
              <a:solidFill>
                <a:schemeClr val="tx1"/>
              </a:solidFill>
            </a:endParaRPr>
          </a:p>
        </p:txBody>
      </p:sp>
      <p:sp>
        <p:nvSpPr>
          <p:cNvPr id="49" name="Rectangle 48"/>
          <p:cNvSpPr/>
          <p:nvPr/>
        </p:nvSpPr>
        <p:spPr>
          <a:xfrm>
            <a:off x="627462" y="123978"/>
            <a:ext cx="6329040" cy="523220"/>
          </a:xfrm>
          <a:prstGeom prst="rect">
            <a:avLst/>
          </a:prstGeom>
        </p:spPr>
        <p:txBody>
          <a:bodyPr wrap="none">
            <a:spAutoFit/>
          </a:bodyPr>
          <a:lstStyle/>
          <a:p>
            <a:pPr algn="ctr"/>
            <a:r>
              <a:rPr lang="en-US" sz="2800" dirty="0">
                <a:solidFill>
                  <a:srgbClr val="002060"/>
                </a:solidFill>
                <a:latin typeface="Impact" panose="020B0806030902050204" pitchFamily="34" charset="0"/>
              </a:rPr>
              <a:t>5. </a:t>
            </a:r>
            <a:r>
              <a:rPr lang="en-US" sz="2800" dirty="0" err="1">
                <a:solidFill>
                  <a:srgbClr val="002060"/>
                </a:solidFill>
                <a:latin typeface="Impact" panose="020B0806030902050204" pitchFamily="34" charset="0"/>
              </a:rPr>
              <a:t>Kepemimpinan</a:t>
            </a:r>
            <a:r>
              <a:rPr lang="en-US" sz="2800" dirty="0">
                <a:solidFill>
                  <a:srgbClr val="002060"/>
                </a:solidFill>
                <a:latin typeface="Impact" panose="020B0806030902050204" pitchFamily="34" charset="0"/>
              </a:rPr>
              <a:t> dan </a:t>
            </a:r>
            <a:r>
              <a:rPr lang="en-US" sz="2800" dirty="0" err="1">
                <a:solidFill>
                  <a:srgbClr val="002060"/>
                </a:solidFill>
                <a:latin typeface="Impact" panose="020B0806030902050204" pitchFamily="34" charset="0"/>
              </a:rPr>
              <a:t>partisipasi</a:t>
            </a:r>
            <a:r>
              <a:rPr lang="en-US" sz="2800" dirty="0">
                <a:solidFill>
                  <a:srgbClr val="002060"/>
                </a:solidFill>
                <a:latin typeface="Impact" panose="020B0806030902050204" pitchFamily="34" charset="0"/>
              </a:rPr>
              <a:t> </a:t>
            </a:r>
            <a:r>
              <a:rPr lang="en-US" sz="2800" dirty="0" err="1">
                <a:solidFill>
                  <a:srgbClr val="002060"/>
                </a:solidFill>
                <a:latin typeface="Impact" panose="020B0806030902050204" pitchFamily="34" charset="0"/>
              </a:rPr>
              <a:t>pekerja</a:t>
            </a:r>
            <a:endParaRPr lang="en-US" sz="2000" dirty="0">
              <a:latin typeface="Impact" panose="020B0806030902050204" pitchFamily="34" charset="0"/>
            </a:endParaRPr>
          </a:p>
        </p:txBody>
      </p:sp>
      <p:sp>
        <p:nvSpPr>
          <p:cNvPr id="26" name="Rectangle 25"/>
          <p:cNvSpPr/>
          <p:nvPr/>
        </p:nvSpPr>
        <p:spPr>
          <a:xfrm>
            <a:off x="307652" y="705467"/>
            <a:ext cx="7920274" cy="369332"/>
          </a:xfrm>
          <a:prstGeom prst="rect">
            <a:avLst/>
          </a:prstGeom>
          <a:solidFill>
            <a:schemeClr val="bg1"/>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sz="1800" dirty="0" err="1">
                <a:solidFill>
                  <a:srgbClr val="FF0000"/>
                </a:solidFill>
                <a:latin typeface="Calibri"/>
              </a:rPr>
              <a:t>Manajemen</a:t>
            </a:r>
            <a:r>
              <a:rPr lang="en-US" sz="1800" dirty="0">
                <a:solidFill>
                  <a:srgbClr val="FF0000"/>
                </a:solidFill>
                <a:latin typeface="Calibri"/>
              </a:rPr>
              <a:t> </a:t>
            </a:r>
            <a:r>
              <a:rPr lang="en-US" sz="1800" dirty="0" err="1">
                <a:solidFill>
                  <a:srgbClr val="FF0000"/>
                </a:solidFill>
                <a:latin typeface="Calibri"/>
              </a:rPr>
              <a:t>puncak</a:t>
            </a:r>
            <a:r>
              <a:rPr lang="en-US" sz="1800" dirty="0">
                <a:solidFill>
                  <a:srgbClr val="FF0000"/>
                </a:solidFill>
                <a:latin typeface="Calibri"/>
              </a:rPr>
              <a:t> </a:t>
            </a:r>
            <a:r>
              <a:rPr lang="en-US" sz="1800" dirty="0" err="1">
                <a:solidFill>
                  <a:srgbClr val="FF0000"/>
                </a:solidFill>
                <a:latin typeface="Calibri"/>
              </a:rPr>
              <a:t>harus</a:t>
            </a:r>
            <a:r>
              <a:rPr lang="en-US" sz="1800" dirty="0">
                <a:solidFill>
                  <a:srgbClr val="FF0000"/>
                </a:solidFill>
                <a:latin typeface="Calibri"/>
              </a:rPr>
              <a:t> </a:t>
            </a:r>
            <a:r>
              <a:rPr lang="en-US" sz="1800" dirty="0" err="1">
                <a:solidFill>
                  <a:srgbClr val="FF0000"/>
                </a:solidFill>
                <a:latin typeface="Calibri"/>
              </a:rPr>
              <a:t>memperagakan</a:t>
            </a:r>
            <a:r>
              <a:rPr lang="en-US" sz="1800" dirty="0">
                <a:solidFill>
                  <a:srgbClr val="FF0000"/>
                </a:solidFill>
                <a:latin typeface="Calibri"/>
              </a:rPr>
              <a:t> KEPEMIMPINAN DAN KOMITMEN (5.1 )</a:t>
            </a:r>
            <a:endParaRPr lang="en-US" sz="1800" b="1" dirty="0">
              <a:solidFill>
                <a:srgbClr val="FF0000"/>
              </a:solidFill>
              <a:latin typeface="Calibri"/>
            </a:endParaRPr>
          </a:p>
        </p:txBody>
      </p:sp>
      <p:sp>
        <p:nvSpPr>
          <p:cNvPr id="2" name="Footer Placeholder 1">
            <a:extLst>
              <a:ext uri="{FF2B5EF4-FFF2-40B4-BE49-F238E27FC236}">
                <a16:creationId xmlns:a16="http://schemas.microsoft.com/office/drawing/2014/main" id="{7C3CDC08-07DA-49EB-AC55-E4D4FA01401B}"/>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27" name="Title 1">
            <a:extLst>
              <a:ext uri="{FF2B5EF4-FFF2-40B4-BE49-F238E27FC236}">
                <a16:creationId xmlns:a16="http://schemas.microsoft.com/office/drawing/2014/main" id="{A6F37ABD-9869-4982-BA51-D6652FBB8A6A}"/>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927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35" grpId="0" animBg="1"/>
      <p:bldP spid="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5279" y="247428"/>
            <a:ext cx="6426195" cy="844062"/>
          </a:xfrm>
        </p:spPr>
        <p:txBody>
          <a:bodyPr>
            <a:noAutofit/>
          </a:bodyPr>
          <a:lstStyle/>
          <a:p>
            <a:r>
              <a:rPr lang="en-US" sz="2954" dirty="0" err="1"/>
              <a:t>Kepemimpinan</a:t>
            </a:r>
            <a:r>
              <a:rPr lang="en-US" sz="2954" dirty="0"/>
              <a:t> dan </a:t>
            </a:r>
            <a:r>
              <a:rPr lang="en-US" sz="2954" dirty="0" err="1"/>
              <a:t>Komitmen</a:t>
            </a:r>
            <a:endParaRPr lang="en-US" sz="2000" b="1" dirty="0">
              <a:solidFill>
                <a:srgbClr val="0000FF"/>
              </a:solidFill>
            </a:endParaRPr>
          </a:p>
        </p:txBody>
      </p:sp>
      <p:sp>
        <p:nvSpPr>
          <p:cNvPr id="6" name="TextBox 5"/>
          <p:cNvSpPr txBox="1"/>
          <p:nvPr/>
        </p:nvSpPr>
        <p:spPr>
          <a:xfrm>
            <a:off x="2046182" y="836713"/>
            <a:ext cx="5284040" cy="319639"/>
          </a:xfrm>
          <a:prstGeom prst="rect">
            <a:avLst/>
          </a:prstGeom>
          <a:noFill/>
          <a:ln>
            <a:noFill/>
          </a:ln>
        </p:spPr>
        <p:txBody>
          <a:bodyPr wrap="square" rtlCol="0">
            <a:spAutoFit/>
          </a:bodyPr>
          <a:lstStyle/>
          <a:p>
            <a:pPr algn="ctr"/>
            <a:r>
              <a:rPr lang="en-US" sz="1477" dirty="0"/>
              <a:t>Leader </a:t>
            </a:r>
            <a:r>
              <a:rPr lang="en-US" sz="1477" dirty="0">
                <a:sym typeface="Wingdings" pitchFamily="2" charset="2"/>
              </a:rPr>
              <a:t> Coach, </a:t>
            </a:r>
            <a:r>
              <a:rPr lang="en-US" sz="1477" dirty="0" err="1">
                <a:sym typeface="Wingdings" pitchFamily="2" charset="2"/>
              </a:rPr>
              <a:t>Membawa</a:t>
            </a:r>
            <a:r>
              <a:rPr lang="en-US" sz="1477" dirty="0">
                <a:sym typeface="Wingdings" pitchFamily="2" charset="2"/>
              </a:rPr>
              <a:t> team </a:t>
            </a:r>
            <a:r>
              <a:rPr lang="en-US" sz="1477" dirty="0" err="1">
                <a:sym typeface="Wingdings" pitchFamily="2" charset="2"/>
              </a:rPr>
              <a:t>mencapai</a:t>
            </a:r>
            <a:r>
              <a:rPr lang="en-US" sz="1477" dirty="0">
                <a:sym typeface="Wingdings" pitchFamily="2" charset="2"/>
              </a:rPr>
              <a:t> Goals </a:t>
            </a:r>
            <a:endParaRPr lang="en-US" sz="1477" dirty="0"/>
          </a:p>
        </p:txBody>
      </p:sp>
      <p:sp>
        <p:nvSpPr>
          <p:cNvPr id="13" name="TextBox 12"/>
          <p:cNvSpPr txBox="1"/>
          <p:nvPr/>
        </p:nvSpPr>
        <p:spPr>
          <a:xfrm>
            <a:off x="140677" y="1758880"/>
            <a:ext cx="2954215" cy="2436821"/>
          </a:xfrm>
          <a:prstGeom prst="rect">
            <a:avLst/>
          </a:prstGeom>
          <a:solidFill>
            <a:schemeClr val="bg1"/>
          </a:solidFill>
          <a:ln>
            <a:solidFill>
              <a:schemeClr val="tx2">
                <a:lumMod val="75000"/>
              </a:schemeClr>
            </a:solidFill>
          </a:ln>
        </p:spPr>
        <p:txBody>
          <a:bodyPr wrap="square" rtlCol="0">
            <a:spAutoFit/>
          </a:bodyPr>
          <a:lstStyle/>
          <a:p>
            <a:pPr marL="156801" indent="-156801">
              <a:buFont typeface="Arial" pitchFamily="34" charset="0"/>
              <a:buChar char="•"/>
            </a:pPr>
            <a:r>
              <a:rPr lang="en-US" sz="1385" dirty="0"/>
              <a:t>Customer </a:t>
            </a:r>
            <a:r>
              <a:rPr lang="en-US" sz="1385" dirty="0" err="1"/>
              <a:t>dan</a:t>
            </a:r>
            <a:r>
              <a:rPr lang="en-US" sz="1385" dirty="0"/>
              <a:t> </a:t>
            </a:r>
            <a:r>
              <a:rPr lang="en-US" sz="1385" dirty="0" err="1"/>
              <a:t>hukum</a:t>
            </a:r>
            <a:r>
              <a:rPr lang="en-US" sz="1385" dirty="0"/>
              <a:t> </a:t>
            </a:r>
            <a:r>
              <a:rPr lang="en-US" sz="1385" dirty="0" err="1"/>
              <a:t>dan</a:t>
            </a:r>
            <a:r>
              <a:rPr lang="en-US" sz="1385" dirty="0"/>
              <a:t> </a:t>
            </a:r>
            <a:r>
              <a:rPr lang="en-US" sz="1385" dirty="0" err="1"/>
              <a:t>peraturan</a:t>
            </a:r>
            <a:r>
              <a:rPr lang="en-US" sz="1385" dirty="0"/>
              <a:t> yang </a:t>
            </a:r>
            <a:r>
              <a:rPr lang="en-US" sz="1385" dirty="0" err="1"/>
              <a:t>berlaku</a:t>
            </a:r>
            <a:r>
              <a:rPr lang="en-US" sz="1385" dirty="0"/>
              <a:t> </a:t>
            </a:r>
            <a:r>
              <a:rPr lang="en-US" sz="1385" dirty="0" err="1"/>
              <a:t>ditetapkan</a:t>
            </a:r>
            <a:r>
              <a:rPr lang="en-US" sz="1385" dirty="0"/>
              <a:t>, </a:t>
            </a:r>
            <a:r>
              <a:rPr lang="en-US" sz="1385" dirty="0" err="1"/>
              <a:t>dipahami</a:t>
            </a:r>
            <a:r>
              <a:rPr lang="en-US" sz="1385" dirty="0"/>
              <a:t>, </a:t>
            </a:r>
            <a:r>
              <a:rPr lang="en-US" sz="1385" dirty="0" err="1"/>
              <a:t>dan</a:t>
            </a:r>
            <a:r>
              <a:rPr lang="en-US" sz="1385" dirty="0"/>
              <a:t> </a:t>
            </a:r>
            <a:r>
              <a:rPr lang="en-US" sz="1385" dirty="0" err="1"/>
              <a:t>dipenuhi</a:t>
            </a:r>
            <a:endParaRPr lang="en-US" sz="1385" dirty="0"/>
          </a:p>
          <a:p>
            <a:pPr marL="156801" indent="-156801">
              <a:buFont typeface="Arial" pitchFamily="34" charset="0"/>
              <a:buChar char="•"/>
            </a:pPr>
            <a:r>
              <a:rPr lang="en-US" sz="1385" b="1" u="sng" dirty="0" err="1"/>
              <a:t>Resiko</a:t>
            </a:r>
            <a:r>
              <a:rPr lang="en-US" sz="1385" b="1" u="sng" dirty="0"/>
              <a:t> </a:t>
            </a:r>
            <a:r>
              <a:rPr lang="en-US" sz="1385" b="1" u="sng" dirty="0" err="1"/>
              <a:t>dan</a:t>
            </a:r>
            <a:r>
              <a:rPr lang="en-US" sz="1385" b="1" u="sng" dirty="0"/>
              <a:t> </a:t>
            </a:r>
            <a:r>
              <a:rPr lang="en-US" sz="1385" b="1" u="sng" dirty="0" err="1"/>
              <a:t>peluang</a:t>
            </a:r>
            <a:r>
              <a:rPr lang="en-US" sz="1385" b="1" u="sng" dirty="0"/>
              <a:t> yang </a:t>
            </a:r>
            <a:r>
              <a:rPr lang="en-US" sz="1385" b="1" u="sng" dirty="0" err="1"/>
              <a:t>berpengaruh</a:t>
            </a:r>
            <a:r>
              <a:rPr lang="en-US" sz="1385" b="1" u="sng" dirty="0"/>
              <a:t> </a:t>
            </a:r>
            <a:r>
              <a:rPr lang="en-US" sz="1385" b="1" u="sng" dirty="0" err="1"/>
              <a:t>pada</a:t>
            </a:r>
            <a:r>
              <a:rPr lang="en-US" sz="1385" b="1" u="sng" dirty="0"/>
              <a:t> </a:t>
            </a:r>
            <a:r>
              <a:rPr lang="en-US" sz="1385" b="1" u="sng" dirty="0" err="1"/>
              <a:t>kesesuaian</a:t>
            </a:r>
            <a:r>
              <a:rPr lang="en-US" sz="1385" b="1" u="sng" dirty="0"/>
              <a:t> </a:t>
            </a:r>
            <a:r>
              <a:rPr lang="en-US" sz="1385" b="1" u="sng" dirty="0" err="1"/>
              <a:t>produk</a:t>
            </a:r>
            <a:r>
              <a:rPr lang="en-US" sz="1385" b="1" u="sng" dirty="0"/>
              <a:t> </a:t>
            </a:r>
            <a:r>
              <a:rPr lang="en-US" sz="1385" b="1" u="sng" dirty="0" err="1"/>
              <a:t>dan</a:t>
            </a:r>
            <a:r>
              <a:rPr lang="en-US" sz="1385" b="1" u="sng" dirty="0"/>
              <a:t> </a:t>
            </a:r>
            <a:r>
              <a:rPr lang="en-US" sz="1385" b="1" u="sng" dirty="0" err="1"/>
              <a:t>servis</a:t>
            </a:r>
            <a:r>
              <a:rPr lang="en-US" sz="1385" b="1" u="sng" dirty="0"/>
              <a:t> </a:t>
            </a:r>
            <a:r>
              <a:rPr lang="en-US" sz="1385" b="1" u="sng" dirty="0" err="1"/>
              <a:t>dan</a:t>
            </a:r>
            <a:r>
              <a:rPr lang="en-US" sz="1385" b="1" u="sng" dirty="0"/>
              <a:t> </a:t>
            </a:r>
            <a:r>
              <a:rPr lang="en-US" sz="1385" b="1" u="sng" dirty="0" err="1"/>
              <a:t>kemampuan</a:t>
            </a:r>
            <a:r>
              <a:rPr lang="en-US" sz="1385" b="1" u="sng" dirty="0"/>
              <a:t> </a:t>
            </a:r>
            <a:r>
              <a:rPr lang="en-US" sz="1385" b="1" u="sng" dirty="0" err="1"/>
              <a:t>untuk</a:t>
            </a:r>
            <a:r>
              <a:rPr lang="en-US" sz="1385" b="1" u="sng" dirty="0"/>
              <a:t> </a:t>
            </a:r>
            <a:r>
              <a:rPr lang="en-US" sz="1385" b="1" u="sng" dirty="0" err="1"/>
              <a:t>meningkatkan</a:t>
            </a:r>
            <a:r>
              <a:rPr lang="en-US" sz="1385" b="1" u="sng" dirty="0"/>
              <a:t> </a:t>
            </a:r>
            <a:r>
              <a:rPr lang="en-US" sz="1385" b="1" u="sng" dirty="0" err="1"/>
              <a:t>kepuasan</a:t>
            </a:r>
            <a:r>
              <a:rPr lang="en-US" sz="1385" b="1" u="sng" dirty="0"/>
              <a:t> </a:t>
            </a:r>
            <a:r>
              <a:rPr lang="en-US" sz="1385" b="1" u="sng" dirty="0" err="1"/>
              <a:t>pelanggan</a:t>
            </a:r>
            <a:r>
              <a:rPr lang="en-US" sz="1385" b="1" u="sng" dirty="0"/>
              <a:t> </a:t>
            </a:r>
            <a:r>
              <a:rPr lang="en-US" sz="1385" b="1" u="sng" dirty="0" err="1"/>
              <a:t>di</a:t>
            </a:r>
            <a:r>
              <a:rPr lang="en-US" sz="1385" b="1" u="sng" dirty="0"/>
              <a:t> </a:t>
            </a:r>
            <a:r>
              <a:rPr lang="en-US" sz="1385" b="1" u="sng" dirty="0" err="1"/>
              <a:t>tetapkan</a:t>
            </a:r>
            <a:r>
              <a:rPr lang="en-US" sz="1385" b="1" u="sng" dirty="0"/>
              <a:t> </a:t>
            </a:r>
            <a:r>
              <a:rPr lang="en-US" sz="1385" b="1" u="sng" dirty="0" err="1"/>
              <a:t>dan</a:t>
            </a:r>
            <a:r>
              <a:rPr lang="en-US" sz="1385" b="1" u="sng" dirty="0"/>
              <a:t> </a:t>
            </a:r>
            <a:r>
              <a:rPr lang="en-US" sz="1385" b="1" u="sng" dirty="0" err="1"/>
              <a:t>di</a:t>
            </a:r>
            <a:r>
              <a:rPr lang="en-US" sz="1385" b="1" u="sng" dirty="0"/>
              <a:t> </a:t>
            </a:r>
            <a:r>
              <a:rPr lang="en-US" sz="1385" b="1" u="sng" dirty="0" err="1"/>
              <a:t>bahas</a:t>
            </a:r>
            <a:r>
              <a:rPr lang="en-US" sz="1385" b="1" u="sng" dirty="0"/>
              <a:t> *</a:t>
            </a:r>
          </a:p>
          <a:p>
            <a:pPr marL="156801" indent="-156801">
              <a:buFont typeface="Arial" pitchFamily="34" charset="0"/>
              <a:buChar char="•"/>
            </a:pPr>
            <a:r>
              <a:rPr lang="id-ID" sz="1385" dirty="0"/>
              <a:t>Fokus pada peningkatan kepuasan pelanggan dipertahankan</a:t>
            </a:r>
            <a:endParaRPr lang="en-US" sz="1385" dirty="0"/>
          </a:p>
        </p:txBody>
      </p:sp>
      <p:sp>
        <p:nvSpPr>
          <p:cNvPr id="17" name="TextBox 16"/>
          <p:cNvSpPr txBox="1"/>
          <p:nvPr/>
        </p:nvSpPr>
        <p:spPr>
          <a:xfrm>
            <a:off x="3165231" y="1952131"/>
            <a:ext cx="2391508" cy="2223686"/>
          </a:xfrm>
          <a:prstGeom prst="rect">
            <a:avLst/>
          </a:prstGeom>
          <a:solidFill>
            <a:schemeClr val="bg1"/>
          </a:solidFill>
          <a:ln>
            <a:solidFill>
              <a:schemeClr val="accent3">
                <a:lumMod val="50000"/>
              </a:schemeClr>
            </a:solidFill>
          </a:ln>
        </p:spPr>
        <p:txBody>
          <a:bodyPr wrap="square" rtlCol="0">
            <a:spAutoFit/>
          </a:bodyPr>
          <a:lstStyle/>
          <a:p>
            <a:pPr marL="156801" indent="-156801">
              <a:buFont typeface="Arial" pitchFamily="34" charset="0"/>
              <a:buChar char="•"/>
            </a:pPr>
            <a:r>
              <a:rPr lang="en-US" sz="1385" dirty="0" err="1"/>
              <a:t>Sejalan</a:t>
            </a:r>
            <a:r>
              <a:rPr lang="en-US" sz="1385" dirty="0"/>
              <a:t> </a:t>
            </a:r>
            <a:r>
              <a:rPr lang="en-US" sz="1385" dirty="0" err="1"/>
              <a:t>dengan</a:t>
            </a:r>
            <a:r>
              <a:rPr lang="en-US" sz="1385" dirty="0"/>
              <a:t> </a:t>
            </a:r>
            <a:r>
              <a:rPr lang="en-US" sz="1385" dirty="0" err="1"/>
              <a:t>tujuan</a:t>
            </a:r>
            <a:r>
              <a:rPr lang="en-US" sz="1385" dirty="0"/>
              <a:t> </a:t>
            </a:r>
            <a:r>
              <a:rPr lang="en-US" sz="1385" dirty="0" err="1"/>
              <a:t>organisasi</a:t>
            </a:r>
            <a:r>
              <a:rPr lang="en-US" sz="1385" dirty="0"/>
              <a:t> </a:t>
            </a:r>
            <a:r>
              <a:rPr lang="en-US" sz="1385" dirty="0" err="1"/>
              <a:t>dan</a:t>
            </a:r>
            <a:r>
              <a:rPr lang="en-US" sz="1385" dirty="0"/>
              <a:t> </a:t>
            </a:r>
            <a:r>
              <a:rPr lang="en-US" sz="1385" dirty="0" err="1"/>
              <a:t>mendukung</a:t>
            </a:r>
            <a:r>
              <a:rPr lang="en-US" sz="1385" dirty="0"/>
              <a:t> </a:t>
            </a:r>
            <a:r>
              <a:rPr lang="en-US" sz="1385" dirty="0" err="1"/>
              <a:t>arahan</a:t>
            </a:r>
            <a:r>
              <a:rPr lang="en-US" sz="1385" dirty="0"/>
              <a:t> </a:t>
            </a:r>
            <a:r>
              <a:rPr lang="en-US" sz="1385" dirty="0" err="1"/>
              <a:t>strategi</a:t>
            </a:r>
            <a:r>
              <a:rPr lang="en-US" sz="1385" dirty="0"/>
              <a:t>  </a:t>
            </a:r>
          </a:p>
          <a:p>
            <a:pPr marL="156801" indent="-156801">
              <a:buFont typeface="Arial" pitchFamily="34" charset="0"/>
              <a:buChar char="•"/>
            </a:pPr>
            <a:r>
              <a:rPr lang="en-US" sz="1385" dirty="0" err="1"/>
              <a:t>Kerangka</a:t>
            </a:r>
            <a:r>
              <a:rPr lang="en-US" sz="1385" dirty="0"/>
              <a:t> </a:t>
            </a:r>
            <a:r>
              <a:rPr lang="en-US" sz="1385" dirty="0" err="1"/>
              <a:t>kerja</a:t>
            </a:r>
            <a:r>
              <a:rPr lang="en-US" sz="1385" dirty="0"/>
              <a:t> </a:t>
            </a:r>
            <a:r>
              <a:rPr lang="en-US" sz="1385" dirty="0" err="1"/>
              <a:t>untuk</a:t>
            </a:r>
            <a:r>
              <a:rPr lang="en-US" sz="1385" dirty="0"/>
              <a:t> </a:t>
            </a:r>
            <a:r>
              <a:rPr lang="en-US" sz="1385" dirty="0" err="1"/>
              <a:t>menetapkan</a:t>
            </a:r>
            <a:r>
              <a:rPr lang="en-US" sz="1385" dirty="0"/>
              <a:t> </a:t>
            </a:r>
            <a:r>
              <a:rPr lang="en-US" sz="1385" dirty="0" err="1"/>
              <a:t>sasaran</a:t>
            </a:r>
            <a:r>
              <a:rPr lang="en-US" sz="1385" dirty="0"/>
              <a:t> </a:t>
            </a:r>
            <a:r>
              <a:rPr lang="en-US" sz="1385" dirty="0" err="1"/>
              <a:t>mutu</a:t>
            </a:r>
            <a:endParaRPr lang="en-US" sz="1385" dirty="0"/>
          </a:p>
          <a:p>
            <a:pPr marL="156801" indent="-156801">
              <a:buFont typeface="Arial" pitchFamily="34" charset="0"/>
              <a:buChar char="•"/>
            </a:pPr>
            <a:r>
              <a:rPr lang="en-US" sz="1385" dirty="0" err="1"/>
              <a:t>Termasuk</a:t>
            </a:r>
            <a:r>
              <a:rPr lang="en-US" sz="1385" dirty="0"/>
              <a:t> </a:t>
            </a:r>
            <a:r>
              <a:rPr lang="en-US" sz="1385" dirty="0" err="1"/>
              <a:t>komitmen</a:t>
            </a:r>
            <a:r>
              <a:rPr lang="en-US" sz="1385" dirty="0"/>
              <a:t> </a:t>
            </a:r>
            <a:r>
              <a:rPr lang="en-US" sz="1385" dirty="0" err="1"/>
              <a:t>untuk</a:t>
            </a:r>
            <a:r>
              <a:rPr lang="en-US" sz="1385" dirty="0"/>
              <a:t> </a:t>
            </a:r>
            <a:r>
              <a:rPr lang="en-US" sz="1385" dirty="0" err="1"/>
              <a:t>memenuhi</a:t>
            </a:r>
            <a:r>
              <a:rPr lang="en-US" sz="1385" dirty="0"/>
              <a:t> </a:t>
            </a:r>
            <a:r>
              <a:rPr lang="en-US" sz="1385" dirty="0" err="1"/>
              <a:t>persyaratan</a:t>
            </a:r>
            <a:r>
              <a:rPr lang="en-US" sz="1385" dirty="0"/>
              <a:t> yang </a:t>
            </a:r>
            <a:r>
              <a:rPr lang="en-US" sz="1385" dirty="0" err="1"/>
              <a:t>berlaku</a:t>
            </a:r>
            <a:endParaRPr lang="en-US" sz="1385" dirty="0"/>
          </a:p>
          <a:p>
            <a:pPr marL="156801" indent="-156801">
              <a:buFont typeface="Arial" pitchFamily="34" charset="0"/>
              <a:buChar char="•"/>
            </a:pPr>
            <a:r>
              <a:rPr lang="en-US" sz="1385" dirty="0" err="1"/>
              <a:t>Termasuk</a:t>
            </a:r>
            <a:r>
              <a:rPr lang="en-US" sz="1385" dirty="0"/>
              <a:t> </a:t>
            </a:r>
            <a:r>
              <a:rPr lang="en-US" sz="1385" dirty="0" err="1"/>
              <a:t>komitmen</a:t>
            </a:r>
            <a:r>
              <a:rPr lang="en-US" sz="1385" dirty="0"/>
              <a:t> </a:t>
            </a:r>
            <a:r>
              <a:rPr lang="en-US" sz="1385" dirty="0" err="1"/>
              <a:t>untuk</a:t>
            </a:r>
            <a:r>
              <a:rPr lang="en-US" sz="1385" dirty="0"/>
              <a:t> </a:t>
            </a:r>
            <a:r>
              <a:rPr lang="en-US" sz="1385" dirty="0" err="1"/>
              <a:t>terus</a:t>
            </a:r>
            <a:r>
              <a:rPr lang="en-US" sz="1385" dirty="0"/>
              <a:t> </a:t>
            </a:r>
            <a:r>
              <a:rPr lang="en-US" sz="1385" dirty="0" err="1"/>
              <a:t>meningkatkan</a:t>
            </a:r>
            <a:r>
              <a:rPr lang="en-US" sz="1385" dirty="0"/>
              <a:t> SMM </a:t>
            </a:r>
          </a:p>
        </p:txBody>
      </p:sp>
      <p:sp>
        <p:nvSpPr>
          <p:cNvPr id="18" name="TextBox 17"/>
          <p:cNvSpPr txBox="1"/>
          <p:nvPr/>
        </p:nvSpPr>
        <p:spPr>
          <a:xfrm>
            <a:off x="1287709" y="5349629"/>
            <a:ext cx="4269030" cy="944874"/>
          </a:xfrm>
          <a:prstGeom prst="rect">
            <a:avLst/>
          </a:prstGeom>
          <a:solidFill>
            <a:schemeClr val="bg1"/>
          </a:solidFill>
          <a:ln>
            <a:solidFill>
              <a:srgbClr val="7030A0"/>
            </a:solidFill>
          </a:ln>
        </p:spPr>
        <p:txBody>
          <a:bodyPr wrap="square" rtlCol="0">
            <a:spAutoFit/>
          </a:bodyPr>
          <a:lstStyle/>
          <a:p>
            <a:pPr marL="156801" indent="-156801">
              <a:buFont typeface="Arial" pitchFamily="34" charset="0"/>
              <a:buChar char="•"/>
            </a:pPr>
            <a:r>
              <a:rPr lang="en-US" sz="1385" dirty="0" err="1"/>
              <a:t>Tersedia</a:t>
            </a:r>
            <a:r>
              <a:rPr lang="en-US" sz="1385" dirty="0"/>
              <a:t> </a:t>
            </a:r>
            <a:r>
              <a:rPr lang="en-US" sz="1385" dirty="0" err="1"/>
              <a:t>dan</a:t>
            </a:r>
            <a:r>
              <a:rPr lang="en-US" sz="1385" dirty="0"/>
              <a:t> </a:t>
            </a:r>
            <a:r>
              <a:rPr lang="en-US" sz="1385" dirty="0" err="1"/>
              <a:t>dijaga</a:t>
            </a:r>
            <a:r>
              <a:rPr lang="en-US" sz="1385" dirty="0"/>
              <a:t> </a:t>
            </a:r>
            <a:r>
              <a:rPr lang="en-US" sz="1385" dirty="0" err="1"/>
              <a:t>sebagai</a:t>
            </a:r>
            <a:r>
              <a:rPr lang="en-US" sz="1385" dirty="0"/>
              <a:t> “</a:t>
            </a:r>
            <a:r>
              <a:rPr lang="en-US" sz="1385" dirty="0" err="1"/>
              <a:t>Informasi</a:t>
            </a:r>
            <a:r>
              <a:rPr lang="en-US" sz="1385" dirty="0"/>
              <a:t> yang </a:t>
            </a:r>
            <a:r>
              <a:rPr lang="en-US" sz="1385" dirty="0" err="1"/>
              <a:t>terdokumentasi</a:t>
            </a:r>
            <a:r>
              <a:rPr lang="en-US" sz="1385" dirty="0"/>
              <a:t>/ Documented Information”</a:t>
            </a:r>
          </a:p>
          <a:p>
            <a:pPr marL="156801" indent="-156801">
              <a:buFont typeface="Arial" pitchFamily="34" charset="0"/>
              <a:buChar char="•"/>
            </a:pPr>
            <a:r>
              <a:rPr lang="en-US" sz="1385" dirty="0" err="1"/>
              <a:t>Dikomunikasikan</a:t>
            </a:r>
            <a:r>
              <a:rPr lang="en-US" sz="1385" dirty="0"/>
              <a:t> </a:t>
            </a:r>
            <a:r>
              <a:rPr lang="en-US" sz="1385" dirty="0" err="1"/>
              <a:t>dan</a:t>
            </a:r>
            <a:r>
              <a:rPr lang="en-US" sz="1385" dirty="0"/>
              <a:t> </a:t>
            </a:r>
            <a:r>
              <a:rPr lang="en-US" sz="1385" dirty="0" err="1"/>
              <a:t>dimengerti</a:t>
            </a:r>
            <a:r>
              <a:rPr lang="en-US" sz="1385" dirty="0"/>
              <a:t> </a:t>
            </a:r>
            <a:r>
              <a:rPr lang="en-US" sz="1385" dirty="0" err="1"/>
              <a:t>dan</a:t>
            </a:r>
            <a:r>
              <a:rPr lang="en-US" sz="1385" dirty="0"/>
              <a:t> </a:t>
            </a:r>
            <a:r>
              <a:rPr lang="en-US" sz="1385" dirty="0" err="1"/>
              <a:t>diterapkan</a:t>
            </a:r>
            <a:r>
              <a:rPr lang="en-US" sz="1385" dirty="0"/>
              <a:t> </a:t>
            </a:r>
          </a:p>
          <a:p>
            <a:pPr marL="156801" indent="-156801">
              <a:buFont typeface="Arial" pitchFamily="34" charset="0"/>
              <a:buChar char="•"/>
            </a:pPr>
            <a:r>
              <a:rPr lang="en-US" sz="1385" dirty="0" err="1"/>
              <a:t>Tersedia</a:t>
            </a:r>
            <a:r>
              <a:rPr lang="en-US" sz="1385" dirty="0"/>
              <a:t> </a:t>
            </a:r>
            <a:r>
              <a:rPr lang="en-US" sz="1385" dirty="0" err="1"/>
              <a:t>untuk</a:t>
            </a:r>
            <a:r>
              <a:rPr lang="en-US" sz="1385" dirty="0"/>
              <a:t> </a:t>
            </a:r>
            <a:r>
              <a:rPr lang="en-US" sz="1385" dirty="0" err="1"/>
              <a:t>pihak</a:t>
            </a:r>
            <a:r>
              <a:rPr lang="en-US" sz="1385" dirty="0"/>
              <a:t> </a:t>
            </a:r>
            <a:r>
              <a:rPr lang="en-US" sz="1385" dirty="0" err="1"/>
              <a:t>terkait</a:t>
            </a:r>
            <a:r>
              <a:rPr lang="en-US" sz="1385" dirty="0"/>
              <a:t> </a:t>
            </a:r>
          </a:p>
        </p:txBody>
      </p:sp>
      <p:sp>
        <p:nvSpPr>
          <p:cNvPr id="19" name="TextBox 18"/>
          <p:cNvSpPr txBox="1"/>
          <p:nvPr/>
        </p:nvSpPr>
        <p:spPr>
          <a:xfrm>
            <a:off x="5627077" y="1953574"/>
            <a:ext cx="3376246" cy="2863091"/>
          </a:xfrm>
          <a:prstGeom prst="rect">
            <a:avLst/>
          </a:prstGeom>
          <a:solidFill>
            <a:schemeClr val="bg1"/>
          </a:solidFill>
          <a:ln>
            <a:solidFill>
              <a:schemeClr val="accent2">
                <a:lumMod val="50000"/>
              </a:schemeClr>
            </a:solidFill>
          </a:ln>
        </p:spPr>
        <p:txBody>
          <a:bodyPr wrap="square" rtlCol="0">
            <a:spAutoFit/>
          </a:bodyPr>
          <a:lstStyle/>
          <a:p>
            <a:r>
              <a:rPr lang="en-US" sz="1385" dirty="0" err="1"/>
              <a:t>Menugaskan</a:t>
            </a:r>
            <a:r>
              <a:rPr lang="en-US" sz="1385" dirty="0"/>
              <a:t> </a:t>
            </a:r>
            <a:r>
              <a:rPr lang="en-US" sz="1385" dirty="0" err="1"/>
              <a:t>tanggung</a:t>
            </a:r>
            <a:r>
              <a:rPr lang="en-US" sz="1385" dirty="0"/>
              <a:t> </a:t>
            </a:r>
            <a:r>
              <a:rPr lang="en-US" sz="1385" dirty="0" err="1"/>
              <a:t>jawab</a:t>
            </a:r>
            <a:r>
              <a:rPr lang="en-US" sz="1385" dirty="0"/>
              <a:t> </a:t>
            </a:r>
            <a:r>
              <a:rPr lang="en-US" sz="1385" dirty="0" err="1"/>
              <a:t>dan</a:t>
            </a:r>
            <a:r>
              <a:rPr lang="en-US" sz="1385" dirty="0"/>
              <a:t> </a:t>
            </a:r>
            <a:r>
              <a:rPr lang="en-US" sz="1385" dirty="0" err="1"/>
              <a:t>wewenang</a:t>
            </a:r>
            <a:r>
              <a:rPr lang="en-US" sz="1385" dirty="0"/>
              <a:t> </a:t>
            </a:r>
            <a:r>
              <a:rPr lang="en-US" sz="1385" dirty="0" err="1"/>
              <a:t>untuk</a:t>
            </a:r>
            <a:endParaRPr lang="en-US" sz="1385" dirty="0"/>
          </a:p>
          <a:p>
            <a:pPr marL="156801" indent="-156801">
              <a:buFont typeface="Arial" pitchFamily="34" charset="0"/>
              <a:buChar char="•"/>
            </a:pPr>
            <a:r>
              <a:rPr lang="en-US" sz="1385" dirty="0"/>
              <a:t> </a:t>
            </a:r>
            <a:r>
              <a:rPr lang="en-US" sz="1385" dirty="0" err="1"/>
              <a:t>Menjamin</a:t>
            </a:r>
            <a:r>
              <a:rPr lang="en-US" sz="1385" dirty="0"/>
              <a:t> SMM </a:t>
            </a:r>
            <a:r>
              <a:rPr lang="en-US" sz="1385" dirty="0" err="1"/>
              <a:t>sesuai</a:t>
            </a:r>
            <a:r>
              <a:rPr lang="en-US" sz="1385" dirty="0"/>
              <a:t> </a:t>
            </a:r>
            <a:r>
              <a:rPr lang="en-US" sz="1385" dirty="0" err="1"/>
              <a:t>persyaratan</a:t>
            </a:r>
            <a:r>
              <a:rPr lang="en-US" sz="1385" dirty="0"/>
              <a:t> ISO 9001</a:t>
            </a:r>
          </a:p>
          <a:p>
            <a:pPr marL="156801" indent="-156801">
              <a:buFont typeface="Arial" pitchFamily="34" charset="0"/>
              <a:buChar char="•"/>
            </a:pPr>
            <a:r>
              <a:rPr lang="en-US" sz="1385" dirty="0" err="1"/>
              <a:t>Menjamin</a:t>
            </a:r>
            <a:r>
              <a:rPr lang="en-US" sz="1385" dirty="0"/>
              <a:t> </a:t>
            </a:r>
            <a:r>
              <a:rPr lang="en-US" sz="1385" dirty="0" err="1"/>
              <a:t>proses</a:t>
            </a:r>
            <a:r>
              <a:rPr lang="en-US" sz="1385" dirty="0"/>
              <a:t> </a:t>
            </a:r>
            <a:r>
              <a:rPr lang="en-US" sz="1385" dirty="0" err="1"/>
              <a:t>dapat</a:t>
            </a:r>
            <a:r>
              <a:rPr lang="en-US" sz="1385" dirty="0"/>
              <a:t> </a:t>
            </a:r>
            <a:r>
              <a:rPr lang="en-US" sz="1385" dirty="0" err="1"/>
              <a:t>menghasilkan</a:t>
            </a:r>
            <a:r>
              <a:rPr lang="en-US" sz="1385" dirty="0"/>
              <a:t> output yang </a:t>
            </a:r>
            <a:r>
              <a:rPr lang="en-US" sz="1385" dirty="0" err="1"/>
              <a:t>diharapkan</a:t>
            </a:r>
            <a:endParaRPr lang="en-US" sz="1385" dirty="0"/>
          </a:p>
          <a:p>
            <a:pPr marL="156801" indent="-156801">
              <a:buFont typeface="Arial" pitchFamily="34" charset="0"/>
              <a:buChar char="•"/>
            </a:pPr>
            <a:r>
              <a:rPr lang="en-US" sz="1385" dirty="0" err="1"/>
              <a:t>Melaporkan</a:t>
            </a:r>
            <a:r>
              <a:rPr lang="en-US" sz="1385" dirty="0"/>
              <a:t> </a:t>
            </a:r>
            <a:r>
              <a:rPr lang="en-US" sz="1385" dirty="0" err="1"/>
              <a:t>kinerja</a:t>
            </a:r>
            <a:r>
              <a:rPr lang="en-US" sz="1385" dirty="0"/>
              <a:t> SMM </a:t>
            </a:r>
            <a:r>
              <a:rPr lang="en-US" sz="1385" dirty="0" err="1"/>
              <a:t>dan</a:t>
            </a:r>
            <a:r>
              <a:rPr lang="en-US" sz="1385" dirty="0"/>
              <a:t> </a:t>
            </a:r>
            <a:r>
              <a:rPr lang="en-US" sz="1385" dirty="0" err="1"/>
              <a:t>peluang</a:t>
            </a:r>
            <a:r>
              <a:rPr lang="en-US" sz="1385" dirty="0"/>
              <a:t> improvement</a:t>
            </a:r>
          </a:p>
          <a:p>
            <a:pPr marL="156801" indent="-156801">
              <a:buFont typeface="Arial" pitchFamily="34" charset="0"/>
              <a:buChar char="•"/>
            </a:pPr>
            <a:r>
              <a:rPr lang="en-US" sz="1385" dirty="0" err="1"/>
              <a:t>Menjamin</a:t>
            </a:r>
            <a:r>
              <a:rPr lang="en-US" sz="1385" dirty="0"/>
              <a:t> </a:t>
            </a:r>
            <a:r>
              <a:rPr lang="en-US" sz="1385" dirty="0" err="1"/>
              <a:t>adanya</a:t>
            </a:r>
            <a:r>
              <a:rPr lang="en-US" sz="1385" dirty="0"/>
              <a:t> </a:t>
            </a:r>
            <a:r>
              <a:rPr lang="en-US" sz="1385" dirty="0" err="1"/>
              <a:t>promosi</a:t>
            </a:r>
            <a:r>
              <a:rPr lang="en-US" sz="1385" dirty="0"/>
              <a:t> </a:t>
            </a:r>
            <a:r>
              <a:rPr lang="en-US" sz="1385" dirty="0" err="1"/>
              <a:t>terkait</a:t>
            </a:r>
            <a:r>
              <a:rPr lang="en-US" sz="1385" dirty="0"/>
              <a:t> </a:t>
            </a:r>
            <a:r>
              <a:rPr lang="en-US" sz="1385" dirty="0" err="1"/>
              <a:t>fokus</a:t>
            </a:r>
            <a:r>
              <a:rPr lang="en-US" sz="1385" dirty="0"/>
              <a:t> </a:t>
            </a:r>
            <a:r>
              <a:rPr lang="en-US" sz="1385" dirty="0" err="1"/>
              <a:t>kepada</a:t>
            </a:r>
            <a:r>
              <a:rPr lang="en-US" sz="1385" dirty="0"/>
              <a:t> Customer</a:t>
            </a:r>
          </a:p>
          <a:p>
            <a:pPr marL="156801" indent="-156801">
              <a:buFont typeface="Arial" pitchFamily="34" charset="0"/>
              <a:buChar char="•"/>
            </a:pPr>
            <a:r>
              <a:rPr lang="en-US" sz="1385" dirty="0" err="1"/>
              <a:t>Menjamin</a:t>
            </a:r>
            <a:r>
              <a:rPr lang="en-US" sz="1385" dirty="0"/>
              <a:t> </a:t>
            </a:r>
            <a:r>
              <a:rPr lang="en-US" sz="1385" dirty="0" err="1"/>
              <a:t>integritas</a:t>
            </a:r>
            <a:r>
              <a:rPr lang="en-US" sz="1385" dirty="0"/>
              <a:t> </a:t>
            </a:r>
            <a:r>
              <a:rPr lang="en-US" sz="1385" dirty="0" err="1"/>
              <a:t>sistem</a:t>
            </a:r>
            <a:r>
              <a:rPr lang="en-US" sz="1385" dirty="0"/>
              <a:t> </a:t>
            </a:r>
            <a:r>
              <a:rPr lang="en-US" sz="1385" dirty="0" err="1"/>
              <a:t>terjaga</a:t>
            </a:r>
            <a:r>
              <a:rPr lang="en-US" sz="1385" dirty="0"/>
              <a:t> </a:t>
            </a:r>
            <a:r>
              <a:rPr lang="en-US" sz="1385" dirty="0" err="1"/>
              <a:t>ketika</a:t>
            </a:r>
            <a:r>
              <a:rPr lang="en-US" sz="1385" dirty="0"/>
              <a:t> </a:t>
            </a:r>
            <a:r>
              <a:rPr lang="en-US" sz="1385" dirty="0" err="1"/>
              <a:t>perubahan</a:t>
            </a:r>
            <a:r>
              <a:rPr lang="en-US" sz="1385" dirty="0"/>
              <a:t> SMM </a:t>
            </a:r>
            <a:r>
              <a:rPr lang="en-US" sz="1385" dirty="0" err="1"/>
              <a:t>di</a:t>
            </a:r>
            <a:r>
              <a:rPr lang="en-US" sz="1385" dirty="0"/>
              <a:t> </a:t>
            </a:r>
            <a:r>
              <a:rPr lang="en-US" sz="1385" dirty="0" err="1"/>
              <a:t>rencanakan</a:t>
            </a:r>
            <a:r>
              <a:rPr lang="en-US" sz="1385" dirty="0"/>
              <a:t> </a:t>
            </a:r>
            <a:r>
              <a:rPr lang="en-US" sz="1385" dirty="0" err="1"/>
              <a:t>dan</a:t>
            </a:r>
            <a:r>
              <a:rPr lang="en-US" sz="1385" dirty="0"/>
              <a:t> </a:t>
            </a:r>
            <a:r>
              <a:rPr lang="en-US" sz="1385" dirty="0" err="1"/>
              <a:t>diimplementasikan</a:t>
            </a:r>
            <a:r>
              <a:rPr lang="en-US" sz="1385" dirty="0"/>
              <a:t> </a:t>
            </a:r>
          </a:p>
        </p:txBody>
      </p:sp>
      <p:sp>
        <p:nvSpPr>
          <p:cNvPr id="20" name="TextBox 19"/>
          <p:cNvSpPr txBox="1"/>
          <p:nvPr/>
        </p:nvSpPr>
        <p:spPr>
          <a:xfrm>
            <a:off x="5635503" y="5387152"/>
            <a:ext cx="3376247" cy="774251"/>
          </a:xfrm>
          <a:prstGeom prst="rect">
            <a:avLst/>
          </a:prstGeom>
          <a:solidFill>
            <a:schemeClr val="bg1"/>
          </a:solidFill>
          <a:ln>
            <a:solidFill>
              <a:schemeClr val="accent6">
                <a:lumMod val="50000"/>
              </a:schemeClr>
            </a:solidFill>
          </a:ln>
        </p:spPr>
        <p:txBody>
          <a:bodyPr wrap="square" rtlCol="0">
            <a:spAutoFit/>
          </a:bodyPr>
          <a:lstStyle/>
          <a:p>
            <a:pPr algn="ctr"/>
            <a:r>
              <a:rPr lang="en-US" sz="1477" dirty="0" err="1"/>
              <a:t>Tanggung</a:t>
            </a:r>
            <a:r>
              <a:rPr lang="en-US" sz="1477" dirty="0"/>
              <a:t> </a:t>
            </a:r>
            <a:r>
              <a:rPr lang="en-US" sz="1477" dirty="0" err="1"/>
              <a:t>jawab</a:t>
            </a:r>
            <a:r>
              <a:rPr lang="en-US" sz="1477" dirty="0"/>
              <a:t> </a:t>
            </a:r>
            <a:r>
              <a:rPr lang="en-US" sz="1477" dirty="0" err="1"/>
              <a:t>dan</a:t>
            </a:r>
            <a:r>
              <a:rPr lang="en-US" sz="1477" dirty="0"/>
              <a:t> </a:t>
            </a:r>
            <a:r>
              <a:rPr lang="en-US" sz="1477" dirty="0" err="1"/>
              <a:t>wewenang</a:t>
            </a:r>
            <a:r>
              <a:rPr lang="en-US" sz="1477" dirty="0"/>
              <a:t> </a:t>
            </a:r>
            <a:r>
              <a:rPr lang="en-US" sz="1477" dirty="0" err="1"/>
              <a:t>ditetapkan</a:t>
            </a:r>
            <a:r>
              <a:rPr lang="en-US" sz="1477" dirty="0"/>
              <a:t>, </a:t>
            </a:r>
            <a:r>
              <a:rPr lang="en-US" sz="1477" dirty="0" err="1"/>
              <a:t>dikomunikasikan</a:t>
            </a:r>
            <a:r>
              <a:rPr lang="en-US" sz="1477" dirty="0"/>
              <a:t> </a:t>
            </a:r>
            <a:r>
              <a:rPr lang="en-US" sz="1477" dirty="0" err="1"/>
              <a:t>dan</a:t>
            </a:r>
            <a:r>
              <a:rPr lang="en-US" sz="1477" dirty="0"/>
              <a:t> </a:t>
            </a:r>
            <a:r>
              <a:rPr lang="en-US" sz="1477" dirty="0" err="1"/>
              <a:t>dipahami</a:t>
            </a:r>
            <a:r>
              <a:rPr lang="en-US" sz="1477" dirty="0"/>
              <a:t> </a:t>
            </a:r>
          </a:p>
        </p:txBody>
      </p:sp>
      <p:sp>
        <p:nvSpPr>
          <p:cNvPr id="21" name="Down Arrow 20"/>
          <p:cNvSpPr/>
          <p:nvPr/>
        </p:nvSpPr>
        <p:spPr>
          <a:xfrm>
            <a:off x="4009292" y="4649837"/>
            <a:ext cx="492369" cy="3079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2" name="Down Arrow 21"/>
          <p:cNvSpPr/>
          <p:nvPr/>
        </p:nvSpPr>
        <p:spPr>
          <a:xfrm>
            <a:off x="7031350" y="4891316"/>
            <a:ext cx="422031" cy="422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 name="Slide Number Placeholder 3"/>
          <p:cNvSpPr>
            <a:spLocks noGrp="1"/>
          </p:cNvSpPr>
          <p:nvPr>
            <p:ph type="sldNum" sz="quarter" idx="12"/>
          </p:nvPr>
        </p:nvSpPr>
        <p:spPr>
          <a:xfrm>
            <a:off x="6692411" y="6216002"/>
            <a:ext cx="2133600" cy="337038"/>
          </a:xfrm>
        </p:spPr>
        <p:txBody>
          <a:bodyPr/>
          <a:lstStyle/>
          <a:p>
            <a:fld id="{8646E38D-1E4E-4D64-8D25-29F399A3900B}" type="slidenum">
              <a:rPr lang="en-US" smtClean="0"/>
              <a:pPr/>
              <a:t>37</a:t>
            </a:fld>
            <a:endParaRPr lang="en-US"/>
          </a:p>
        </p:txBody>
      </p:sp>
      <p:pic>
        <p:nvPicPr>
          <p:cNvPr id="16" name="Picture 6" descr="http://northernmichigansports.weebly.com/uploads/2/3/8/2/23824740/5143891_or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19" y="237831"/>
            <a:ext cx="1532520" cy="1151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8819" y="1389184"/>
            <a:ext cx="2936073" cy="348109"/>
          </a:xfrm>
          <a:prstGeom prst="rect">
            <a:avLst/>
          </a:prstGeom>
          <a:solidFill>
            <a:schemeClr val="tx2">
              <a:lumMod val="75000"/>
            </a:schemeClr>
          </a:solidFill>
          <a:ln>
            <a:solidFill>
              <a:schemeClr val="tx2">
                <a:lumMod val="50000"/>
              </a:schemeClr>
            </a:solidFill>
          </a:ln>
        </p:spPr>
        <p:txBody>
          <a:bodyPr wrap="square">
            <a:spAutoFit/>
          </a:bodyPr>
          <a:lstStyle/>
          <a:p>
            <a:pPr algn="ctr"/>
            <a:r>
              <a:rPr lang="en-US" sz="1662" dirty="0">
                <a:solidFill>
                  <a:schemeClr val="bg1"/>
                </a:solidFill>
              </a:rPr>
              <a:t>Customer Focus  5.1.2</a:t>
            </a:r>
          </a:p>
        </p:txBody>
      </p:sp>
      <p:sp>
        <p:nvSpPr>
          <p:cNvPr id="5" name="Rectangle 4"/>
          <p:cNvSpPr/>
          <p:nvPr/>
        </p:nvSpPr>
        <p:spPr>
          <a:xfrm>
            <a:off x="3165231" y="1383017"/>
            <a:ext cx="2391508" cy="546945"/>
          </a:xfrm>
          <a:prstGeom prst="rect">
            <a:avLst/>
          </a:prstGeom>
          <a:solidFill>
            <a:schemeClr val="accent3">
              <a:lumMod val="50000"/>
            </a:schemeClr>
          </a:solidFill>
          <a:ln>
            <a:solidFill>
              <a:schemeClr val="accent3">
                <a:lumMod val="50000"/>
              </a:schemeClr>
            </a:solidFill>
          </a:ln>
        </p:spPr>
        <p:txBody>
          <a:bodyPr wrap="square">
            <a:spAutoFit/>
          </a:bodyPr>
          <a:lstStyle/>
          <a:p>
            <a:pPr algn="ctr"/>
            <a:r>
              <a:rPr lang="en-US" sz="1477" dirty="0" err="1">
                <a:solidFill>
                  <a:schemeClr val="bg1"/>
                </a:solidFill>
              </a:rPr>
              <a:t>Menetapkan</a:t>
            </a:r>
            <a:r>
              <a:rPr lang="en-US" sz="1477" dirty="0">
                <a:solidFill>
                  <a:schemeClr val="bg1"/>
                </a:solidFill>
              </a:rPr>
              <a:t> </a:t>
            </a:r>
            <a:r>
              <a:rPr lang="en-US" sz="1477" dirty="0" err="1">
                <a:solidFill>
                  <a:schemeClr val="bg1"/>
                </a:solidFill>
              </a:rPr>
              <a:t>Kebijakan</a:t>
            </a:r>
            <a:r>
              <a:rPr lang="en-US" sz="1477" dirty="0">
                <a:solidFill>
                  <a:schemeClr val="bg1"/>
                </a:solidFill>
              </a:rPr>
              <a:t>  5.2.1</a:t>
            </a:r>
          </a:p>
        </p:txBody>
      </p:sp>
      <p:sp>
        <p:nvSpPr>
          <p:cNvPr id="7" name="Rectangle 6"/>
          <p:cNvSpPr/>
          <p:nvPr/>
        </p:nvSpPr>
        <p:spPr>
          <a:xfrm>
            <a:off x="5627077" y="1380669"/>
            <a:ext cx="3376246" cy="546945"/>
          </a:xfrm>
          <a:prstGeom prst="rect">
            <a:avLst/>
          </a:prstGeom>
          <a:solidFill>
            <a:schemeClr val="accent2">
              <a:lumMod val="75000"/>
            </a:schemeClr>
          </a:solidFill>
          <a:ln>
            <a:solidFill>
              <a:schemeClr val="accent2">
                <a:lumMod val="50000"/>
              </a:schemeClr>
            </a:solidFill>
          </a:ln>
        </p:spPr>
        <p:txBody>
          <a:bodyPr wrap="square">
            <a:spAutoFit/>
          </a:bodyPr>
          <a:lstStyle/>
          <a:p>
            <a:pPr algn="ctr"/>
            <a:r>
              <a:rPr lang="en-US" sz="1477" dirty="0" err="1">
                <a:solidFill>
                  <a:schemeClr val="bg1"/>
                </a:solidFill>
              </a:rPr>
              <a:t>Peran</a:t>
            </a:r>
            <a:r>
              <a:rPr lang="en-US" sz="1477" dirty="0">
                <a:solidFill>
                  <a:schemeClr val="bg1"/>
                </a:solidFill>
              </a:rPr>
              <a:t>, </a:t>
            </a:r>
            <a:r>
              <a:rPr lang="en-US" sz="1477" dirty="0" err="1">
                <a:solidFill>
                  <a:schemeClr val="bg1"/>
                </a:solidFill>
              </a:rPr>
              <a:t>Tanggung</a:t>
            </a:r>
            <a:r>
              <a:rPr lang="en-US" sz="1477" dirty="0">
                <a:solidFill>
                  <a:schemeClr val="bg1"/>
                </a:solidFill>
              </a:rPr>
              <a:t> </a:t>
            </a:r>
            <a:r>
              <a:rPr lang="en-US" sz="1477" dirty="0" err="1">
                <a:solidFill>
                  <a:schemeClr val="bg1"/>
                </a:solidFill>
              </a:rPr>
              <a:t>Jawab</a:t>
            </a:r>
            <a:r>
              <a:rPr lang="en-US" sz="1477" dirty="0">
                <a:solidFill>
                  <a:schemeClr val="bg1"/>
                </a:solidFill>
              </a:rPr>
              <a:t> </a:t>
            </a:r>
            <a:r>
              <a:rPr lang="en-US" sz="1477" dirty="0" err="1">
                <a:solidFill>
                  <a:schemeClr val="bg1"/>
                </a:solidFill>
              </a:rPr>
              <a:t>dan</a:t>
            </a:r>
            <a:r>
              <a:rPr lang="en-US" sz="1477" dirty="0">
                <a:solidFill>
                  <a:schemeClr val="bg1"/>
                </a:solidFill>
              </a:rPr>
              <a:t> </a:t>
            </a:r>
            <a:r>
              <a:rPr lang="en-US" sz="1477" dirty="0" err="1">
                <a:solidFill>
                  <a:schemeClr val="bg1"/>
                </a:solidFill>
              </a:rPr>
              <a:t>Wewenang</a:t>
            </a:r>
            <a:r>
              <a:rPr lang="en-US" sz="1477" dirty="0">
                <a:solidFill>
                  <a:schemeClr val="bg1"/>
                </a:solidFill>
              </a:rPr>
              <a:t> </a:t>
            </a:r>
            <a:r>
              <a:rPr lang="en-US" sz="1477" dirty="0" err="1">
                <a:solidFill>
                  <a:schemeClr val="bg1"/>
                </a:solidFill>
              </a:rPr>
              <a:t>Organisasi</a:t>
            </a:r>
            <a:r>
              <a:rPr lang="en-US" sz="1477" dirty="0">
                <a:solidFill>
                  <a:schemeClr val="bg1"/>
                </a:solidFill>
              </a:rPr>
              <a:t> 5.3 </a:t>
            </a:r>
          </a:p>
        </p:txBody>
      </p:sp>
      <p:sp>
        <p:nvSpPr>
          <p:cNvPr id="8" name="Rectangle 7"/>
          <p:cNvSpPr/>
          <p:nvPr/>
        </p:nvSpPr>
        <p:spPr>
          <a:xfrm>
            <a:off x="1287710" y="4991853"/>
            <a:ext cx="4269030" cy="319639"/>
          </a:xfrm>
          <a:prstGeom prst="rect">
            <a:avLst/>
          </a:prstGeom>
          <a:solidFill>
            <a:srgbClr val="7030A0"/>
          </a:solidFill>
          <a:ln>
            <a:solidFill>
              <a:srgbClr val="7030A0"/>
            </a:solidFill>
          </a:ln>
        </p:spPr>
        <p:txBody>
          <a:bodyPr wrap="square">
            <a:spAutoFit/>
          </a:bodyPr>
          <a:lstStyle/>
          <a:p>
            <a:pPr algn="ctr"/>
            <a:r>
              <a:rPr lang="en-US" sz="1477" dirty="0" err="1">
                <a:solidFill>
                  <a:schemeClr val="bg1"/>
                </a:solidFill>
              </a:rPr>
              <a:t>Komunikasikan</a:t>
            </a:r>
            <a:r>
              <a:rPr lang="en-US" sz="1477" dirty="0">
                <a:solidFill>
                  <a:schemeClr val="bg1"/>
                </a:solidFill>
              </a:rPr>
              <a:t> </a:t>
            </a:r>
            <a:r>
              <a:rPr lang="en-US" sz="1477" dirty="0" err="1">
                <a:solidFill>
                  <a:schemeClr val="bg1"/>
                </a:solidFill>
              </a:rPr>
              <a:t>Kebijakan</a:t>
            </a:r>
            <a:r>
              <a:rPr lang="en-US" sz="1477" dirty="0">
                <a:solidFill>
                  <a:schemeClr val="bg1"/>
                </a:solidFill>
              </a:rPr>
              <a:t> </a:t>
            </a:r>
            <a:r>
              <a:rPr lang="en-US" sz="1477" dirty="0" err="1">
                <a:solidFill>
                  <a:schemeClr val="bg1"/>
                </a:solidFill>
              </a:rPr>
              <a:t>mutu</a:t>
            </a:r>
            <a:r>
              <a:rPr lang="en-US" sz="1477" dirty="0">
                <a:solidFill>
                  <a:schemeClr val="bg1"/>
                </a:solidFill>
              </a:rPr>
              <a:t> 5.2.1.</a:t>
            </a:r>
          </a:p>
        </p:txBody>
      </p:sp>
      <p:sp>
        <p:nvSpPr>
          <p:cNvPr id="23" name="Title 1">
            <a:extLst>
              <a:ext uri="{FF2B5EF4-FFF2-40B4-BE49-F238E27FC236}">
                <a16:creationId xmlns:a16="http://schemas.microsoft.com/office/drawing/2014/main" id="{BF958BF9-80DD-43F8-BC20-2FF1F45ADE01}"/>
              </a:ext>
            </a:extLst>
          </p:cNvPr>
          <p:cNvSpPr txBox="1">
            <a:spLocks/>
          </p:cNvSpPr>
          <p:nvPr/>
        </p:nvSpPr>
        <p:spPr bwMode="auto">
          <a:xfrm>
            <a:off x="8284414" y="-4940"/>
            <a:ext cx="846395"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
        <p:nvSpPr>
          <p:cNvPr id="9" name="Footer Placeholder 8">
            <a:extLst>
              <a:ext uri="{FF2B5EF4-FFF2-40B4-BE49-F238E27FC236}">
                <a16:creationId xmlns:a16="http://schemas.microsoft.com/office/drawing/2014/main" id="{FD71D091-F35D-4359-B8C6-D6A119DE2FB8}"/>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269099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6B483EA-79FC-4CFB-9D49-A6CB5216843E}" type="slidenum">
              <a:rPr lang="en-US" smtClean="0"/>
              <a:pPr>
                <a:defRPr/>
              </a:pPr>
              <a:t>38</a:t>
            </a:fld>
            <a:endParaRPr lang="en-US"/>
          </a:p>
        </p:txBody>
      </p:sp>
      <p:sp>
        <p:nvSpPr>
          <p:cNvPr id="7" name="TextBox 6"/>
          <p:cNvSpPr txBox="1"/>
          <p:nvPr/>
        </p:nvSpPr>
        <p:spPr>
          <a:xfrm>
            <a:off x="200775" y="2144689"/>
            <a:ext cx="4142626" cy="4278094"/>
          </a:xfrm>
          <a:prstGeom prst="rect">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menyediakan</a:t>
            </a:r>
            <a:r>
              <a:rPr lang="en-US" sz="1700" dirty="0">
                <a:latin typeface="Calibri"/>
              </a:rPr>
              <a:t> </a:t>
            </a:r>
            <a:r>
              <a:rPr lang="en-US" sz="1700" dirty="0" err="1">
                <a:latin typeface="Calibri"/>
              </a:rPr>
              <a:t>lingkungan</a:t>
            </a:r>
            <a:r>
              <a:rPr lang="en-US" sz="1700" dirty="0">
                <a:latin typeface="Calibri"/>
              </a:rPr>
              <a:t> </a:t>
            </a:r>
            <a:r>
              <a:rPr lang="en-US" sz="1700" dirty="0" err="1">
                <a:latin typeface="Calibri"/>
              </a:rPr>
              <a:t>kerja</a:t>
            </a:r>
            <a:r>
              <a:rPr lang="en-US" sz="1700" dirty="0">
                <a:latin typeface="Calibri"/>
              </a:rPr>
              <a:t> yang </a:t>
            </a:r>
            <a:r>
              <a:rPr lang="en-US" sz="1700" dirty="0" err="1">
                <a:latin typeface="Calibri"/>
              </a:rPr>
              <a:t>aman</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sehat</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mencegah</a:t>
            </a:r>
            <a:r>
              <a:rPr lang="en-US" sz="1700" dirty="0">
                <a:latin typeface="Calibri"/>
              </a:rPr>
              <a:t> </a:t>
            </a:r>
            <a:r>
              <a:rPr lang="en-US" sz="1700" dirty="0" err="1">
                <a:latin typeface="Calibri"/>
              </a:rPr>
              <a:t>kecelakaan</a:t>
            </a:r>
            <a:r>
              <a:rPr lang="en-US" sz="1700" dirty="0">
                <a:latin typeface="Calibri"/>
              </a:rPr>
              <a:t> </a:t>
            </a:r>
            <a:r>
              <a:rPr lang="en-US" sz="1700" dirty="0" err="1">
                <a:latin typeface="Calibri"/>
              </a:rPr>
              <a:t>dan</a:t>
            </a:r>
            <a:r>
              <a:rPr lang="en-US" sz="1700" dirty="0">
                <a:latin typeface="Calibri"/>
              </a:rPr>
              <a:t> PAK, </a:t>
            </a:r>
            <a:r>
              <a:rPr lang="en-US" sz="1700" dirty="0" err="1">
                <a:latin typeface="Calibri"/>
              </a:rPr>
              <a:t>sesuai</a:t>
            </a:r>
            <a:r>
              <a:rPr lang="en-US" sz="1700" dirty="0">
                <a:latin typeface="Calibri"/>
              </a:rPr>
              <a:t> </a:t>
            </a:r>
            <a:r>
              <a:rPr lang="en-US" sz="1700" dirty="0" err="1">
                <a:latin typeface="Calibri"/>
              </a:rPr>
              <a:t>dengan</a:t>
            </a:r>
            <a:r>
              <a:rPr lang="en-US" sz="1700" dirty="0">
                <a:latin typeface="Calibri"/>
              </a:rPr>
              <a:t> </a:t>
            </a:r>
            <a:r>
              <a:rPr lang="en-US" sz="1700" dirty="0" err="1">
                <a:latin typeface="Calibri"/>
              </a:rPr>
              <a:t>tujuan</a:t>
            </a:r>
            <a:r>
              <a:rPr lang="en-US" sz="1700" dirty="0">
                <a:latin typeface="Calibri"/>
              </a:rPr>
              <a:t>, </a:t>
            </a:r>
            <a:r>
              <a:rPr lang="en-US" sz="1700" dirty="0" err="1">
                <a:latin typeface="Calibri"/>
              </a:rPr>
              <a:t>ukuran</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konteks</a:t>
            </a:r>
            <a:r>
              <a:rPr lang="en-US" sz="1700" dirty="0">
                <a:latin typeface="Calibri"/>
              </a:rPr>
              <a:t> </a:t>
            </a:r>
            <a:r>
              <a:rPr lang="en-US" sz="1700" dirty="0" err="1">
                <a:latin typeface="Calibri"/>
              </a:rPr>
              <a:t>organisasi</a:t>
            </a:r>
            <a:endParaRPr lang="en-US" sz="1700" dirty="0">
              <a:latin typeface="Calibri"/>
            </a:endParaRPr>
          </a:p>
          <a:p>
            <a:pPr marL="156801" indent="-156801" fontAlgn="auto">
              <a:spcBef>
                <a:spcPts val="0"/>
              </a:spcBef>
              <a:spcAft>
                <a:spcPts val="0"/>
              </a:spcAft>
              <a:buFont typeface="Arial" pitchFamily="34" charset="0"/>
              <a:buChar char="•"/>
            </a:pPr>
            <a:r>
              <a:rPr lang="en-US" sz="1700" dirty="0" err="1">
                <a:latin typeface="Calibri"/>
              </a:rPr>
              <a:t>Menyediakan</a:t>
            </a:r>
            <a:r>
              <a:rPr lang="en-US" sz="1700" dirty="0">
                <a:latin typeface="Calibri"/>
              </a:rPr>
              <a:t> </a:t>
            </a:r>
            <a:r>
              <a:rPr lang="en-US" sz="1700" dirty="0" err="1">
                <a:latin typeface="Calibri"/>
              </a:rPr>
              <a:t>kerangka</a:t>
            </a:r>
            <a:r>
              <a:rPr lang="en-US" sz="1700" dirty="0">
                <a:latin typeface="Calibri"/>
              </a:rPr>
              <a:t> </a:t>
            </a:r>
            <a:r>
              <a:rPr lang="en-US" sz="1700" dirty="0" err="1">
                <a:latin typeface="Calibri"/>
              </a:rPr>
              <a:t>kerja</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menetapkan</a:t>
            </a:r>
            <a:r>
              <a:rPr lang="en-US" sz="1700" dirty="0">
                <a:latin typeface="Calibri"/>
              </a:rPr>
              <a:t> </a:t>
            </a:r>
            <a:r>
              <a:rPr lang="en-US" sz="1700" dirty="0" err="1">
                <a:latin typeface="Calibri"/>
              </a:rPr>
              <a:t>sasaran</a:t>
            </a:r>
            <a:r>
              <a:rPr lang="en-US" sz="1700" dirty="0">
                <a:latin typeface="Calibri"/>
              </a:rPr>
              <a:t> K3</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pemenuhan</a:t>
            </a:r>
            <a:r>
              <a:rPr lang="en-US" sz="1700" dirty="0">
                <a:latin typeface="Calibri"/>
              </a:rPr>
              <a:t> </a:t>
            </a:r>
            <a:r>
              <a:rPr lang="en-US" sz="1700" dirty="0" err="1">
                <a:latin typeface="Calibri"/>
              </a:rPr>
              <a:t>persyaratan</a:t>
            </a:r>
            <a:r>
              <a:rPr lang="en-US" sz="1700" dirty="0">
                <a:latin typeface="Calibri"/>
              </a:rPr>
              <a:t> </a:t>
            </a:r>
            <a:r>
              <a:rPr lang="en-US" sz="1700" dirty="0" err="1">
                <a:latin typeface="Calibri"/>
              </a:rPr>
              <a:t>hukum</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persyaratan</a:t>
            </a:r>
            <a:r>
              <a:rPr lang="en-US" sz="1700" dirty="0">
                <a:latin typeface="Calibri"/>
              </a:rPr>
              <a:t> lain</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menghilangkan</a:t>
            </a:r>
            <a:r>
              <a:rPr lang="en-US" sz="1700" dirty="0">
                <a:latin typeface="Calibri"/>
              </a:rPr>
              <a:t> </a:t>
            </a:r>
            <a:r>
              <a:rPr lang="en-US" sz="1700" dirty="0" err="1">
                <a:latin typeface="Calibri"/>
              </a:rPr>
              <a:t>bahaya</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mengurangi</a:t>
            </a:r>
            <a:r>
              <a:rPr lang="en-US" sz="1700" dirty="0">
                <a:latin typeface="Calibri"/>
              </a:rPr>
              <a:t> </a:t>
            </a:r>
            <a:r>
              <a:rPr lang="en-US" sz="1700" dirty="0" err="1">
                <a:latin typeface="Calibri"/>
              </a:rPr>
              <a:t>risiko</a:t>
            </a:r>
            <a:r>
              <a:rPr lang="en-US" sz="1700" dirty="0">
                <a:latin typeface="Calibri"/>
              </a:rPr>
              <a:t> K3</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perbaikan</a:t>
            </a:r>
            <a:r>
              <a:rPr lang="en-US" sz="1700" dirty="0">
                <a:latin typeface="Calibri"/>
              </a:rPr>
              <a:t> </a:t>
            </a:r>
            <a:r>
              <a:rPr lang="en-US" sz="1700" dirty="0" err="1">
                <a:latin typeface="Calibri"/>
              </a:rPr>
              <a:t>berkelanjutan</a:t>
            </a:r>
            <a:r>
              <a:rPr lang="en-US" sz="1700" dirty="0">
                <a:latin typeface="Calibri"/>
              </a:rPr>
              <a:t> </a:t>
            </a:r>
            <a:r>
              <a:rPr lang="en-US" sz="1700" dirty="0" err="1">
                <a:latin typeface="Calibri"/>
              </a:rPr>
              <a:t>dari</a:t>
            </a:r>
            <a:r>
              <a:rPr lang="en-US" sz="1700" dirty="0">
                <a:latin typeface="Calibri"/>
              </a:rPr>
              <a:t> </a:t>
            </a:r>
            <a:r>
              <a:rPr lang="en-US" sz="1700" dirty="0" err="1">
                <a:latin typeface="Calibri"/>
              </a:rPr>
              <a:t>sistem</a:t>
            </a:r>
            <a:r>
              <a:rPr lang="en-US" sz="1700" dirty="0">
                <a:latin typeface="Calibri"/>
              </a:rPr>
              <a:t> </a:t>
            </a:r>
            <a:r>
              <a:rPr lang="en-US" sz="1700" dirty="0" err="1">
                <a:latin typeface="Calibri"/>
              </a:rPr>
              <a:t>manajemen</a:t>
            </a:r>
            <a:r>
              <a:rPr lang="en-US" sz="1700" dirty="0">
                <a:latin typeface="Calibri"/>
              </a:rPr>
              <a:t> K3</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konsultasi</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partisipasi</a:t>
            </a:r>
            <a:r>
              <a:rPr lang="en-US" sz="1700" dirty="0">
                <a:latin typeface="Calibri"/>
              </a:rPr>
              <a:t> </a:t>
            </a:r>
            <a:r>
              <a:rPr lang="en-US" sz="1700" dirty="0" err="1">
                <a:latin typeface="Calibri"/>
              </a:rPr>
              <a:t>pekerja</a:t>
            </a:r>
            <a:r>
              <a:rPr lang="en-US" sz="1700" dirty="0">
                <a:latin typeface="Calibri"/>
              </a:rPr>
              <a:t>, </a:t>
            </a:r>
            <a:r>
              <a:rPr lang="en-US" sz="1700" dirty="0" err="1">
                <a:latin typeface="Calibri"/>
              </a:rPr>
              <a:t>dimana</a:t>
            </a:r>
            <a:r>
              <a:rPr lang="en-US" sz="1700" dirty="0">
                <a:latin typeface="Calibri"/>
              </a:rPr>
              <a:t> </a:t>
            </a:r>
            <a:r>
              <a:rPr lang="en-US" sz="1700" dirty="0" err="1">
                <a:latin typeface="Calibri"/>
              </a:rPr>
              <a:t>mereka</a:t>
            </a:r>
            <a:r>
              <a:rPr lang="en-US" sz="1700" dirty="0">
                <a:latin typeface="Calibri"/>
              </a:rPr>
              <a:t> </a:t>
            </a:r>
            <a:r>
              <a:rPr lang="en-US" sz="1700" dirty="0" err="1">
                <a:latin typeface="Calibri"/>
              </a:rPr>
              <a:t>bekerja</a:t>
            </a:r>
            <a:r>
              <a:rPr lang="en-US" sz="1700" dirty="0">
                <a:latin typeface="Calibri"/>
              </a:rPr>
              <a:t>, </a:t>
            </a:r>
            <a:r>
              <a:rPr lang="en-US" sz="1700" dirty="0" err="1">
                <a:latin typeface="Calibri"/>
              </a:rPr>
              <a:t>perwakilan</a:t>
            </a:r>
            <a:r>
              <a:rPr lang="en-US" sz="1700" dirty="0">
                <a:latin typeface="Calibri"/>
              </a:rPr>
              <a:t> </a:t>
            </a:r>
            <a:r>
              <a:rPr lang="en-US" sz="1700" dirty="0" err="1">
                <a:latin typeface="Calibri"/>
              </a:rPr>
              <a:t>pekerja</a:t>
            </a:r>
            <a:endParaRPr lang="en-US" sz="1700" dirty="0">
              <a:latin typeface="Calibri"/>
            </a:endParaRPr>
          </a:p>
        </p:txBody>
      </p:sp>
      <p:sp>
        <p:nvSpPr>
          <p:cNvPr id="8" name="TextBox 7"/>
          <p:cNvSpPr txBox="1"/>
          <p:nvPr/>
        </p:nvSpPr>
        <p:spPr>
          <a:xfrm>
            <a:off x="4513456" y="2142652"/>
            <a:ext cx="4469180" cy="4278094"/>
          </a:xfrm>
          <a:prstGeom prst="rect">
            <a:avLst/>
          </a:prstGeom>
          <a:solidFill>
            <a:schemeClr val="accent3">
              <a:lumMod val="60000"/>
              <a:lumOff val="4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156801" indent="-156801" fontAlgn="auto">
              <a:spcBef>
                <a:spcPts val="0"/>
              </a:spcBef>
              <a:spcAft>
                <a:spcPts val="0"/>
              </a:spcAft>
              <a:buFont typeface="Arial" pitchFamily="34" charset="0"/>
              <a:buChar char="•"/>
            </a:pPr>
            <a:r>
              <a:rPr lang="en-US" sz="1600" dirty="0" err="1">
                <a:solidFill>
                  <a:prstClr val="black"/>
                </a:solidFill>
                <a:latin typeface="Calibri"/>
              </a:rPr>
              <a:t>Sejalan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tujuan</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sifat</a:t>
            </a:r>
            <a:r>
              <a:rPr lang="en-US" sz="1600" dirty="0">
                <a:solidFill>
                  <a:prstClr val="black"/>
                </a:solidFill>
                <a:latin typeface="Calibri"/>
              </a:rPr>
              <a:t>, </a:t>
            </a:r>
            <a:r>
              <a:rPr lang="en-US" sz="1600" dirty="0" err="1">
                <a:solidFill>
                  <a:prstClr val="black"/>
                </a:solidFill>
                <a:latin typeface="Calibri"/>
              </a:rPr>
              <a:t>skala</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dampak</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dari</a:t>
            </a:r>
            <a:r>
              <a:rPr lang="en-US" sz="1600" dirty="0">
                <a:solidFill>
                  <a:prstClr val="black"/>
                </a:solidFill>
                <a:latin typeface="Calibri"/>
              </a:rPr>
              <a:t> </a:t>
            </a:r>
            <a:r>
              <a:rPr lang="en-US" sz="1600" dirty="0" err="1">
                <a:solidFill>
                  <a:prstClr val="black"/>
                </a:solidFill>
                <a:latin typeface="Calibri"/>
              </a:rPr>
              <a:t>kegiatan</a:t>
            </a:r>
            <a:r>
              <a:rPr lang="en-US" sz="1600" dirty="0">
                <a:solidFill>
                  <a:prstClr val="black"/>
                </a:solidFill>
                <a:latin typeface="Calibri"/>
              </a:rPr>
              <a:t>, </a:t>
            </a:r>
            <a:r>
              <a:rPr lang="en-US" sz="1600" dirty="0" err="1">
                <a:solidFill>
                  <a:prstClr val="black"/>
                </a:solidFill>
                <a:latin typeface="Calibri"/>
              </a:rPr>
              <a:t>produk</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jasa</a:t>
            </a:r>
            <a:r>
              <a:rPr lang="en-US" sz="1600" dirty="0">
                <a:solidFill>
                  <a:prstClr val="black"/>
                </a:solidFill>
                <a:latin typeface="Calibri"/>
              </a:rPr>
              <a:t> </a:t>
            </a:r>
            <a:r>
              <a:rPr lang="en-US" sz="1600" dirty="0" err="1">
                <a:solidFill>
                  <a:prstClr val="black"/>
                </a:solidFill>
                <a:latin typeface="Calibri"/>
              </a:rPr>
              <a:t>organisasi</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Menyediakan</a:t>
            </a:r>
            <a:r>
              <a:rPr lang="en-US" sz="1600" dirty="0">
                <a:solidFill>
                  <a:prstClr val="black"/>
                </a:solidFill>
                <a:latin typeface="Calibri"/>
              </a:rPr>
              <a:t> </a:t>
            </a:r>
            <a:r>
              <a:rPr lang="en-US" sz="1600" dirty="0" err="1">
                <a:solidFill>
                  <a:prstClr val="black"/>
                </a:solidFill>
                <a:latin typeface="Calibri"/>
              </a:rPr>
              <a:t>kerangka</a:t>
            </a:r>
            <a:r>
              <a:rPr lang="en-US" sz="1600" dirty="0">
                <a:solidFill>
                  <a:prstClr val="black"/>
                </a:solidFill>
                <a:latin typeface="Calibri"/>
              </a:rPr>
              <a:t> </a:t>
            </a:r>
            <a:r>
              <a:rPr lang="en-US" sz="1600" dirty="0" err="1">
                <a:solidFill>
                  <a:prstClr val="black"/>
                </a:solidFill>
                <a:latin typeface="Calibri"/>
              </a:rPr>
              <a:t>kerja</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menetapkan</a:t>
            </a:r>
            <a:r>
              <a:rPr lang="en-US" sz="1600" dirty="0">
                <a:solidFill>
                  <a:prstClr val="black"/>
                </a:solidFill>
                <a:latin typeface="Calibri"/>
              </a:rPr>
              <a:t> </a:t>
            </a:r>
            <a:r>
              <a:rPr lang="en-US" sz="1600" dirty="0" err="1">
                <a:solidFill>
                  <a:prstClr val="black"/>
                </a:solidFill>
                <a:latin typeface="Calibri"/>
              </a:rPr>
              <a:t>sasaran</a:t>
            </a:r>
            <a:r>
              <a:rPr lang="en-US" sz="1600" dirty="0">
                <a:solidFill>
                  <a:prstClr val="black"/>
                </a:solidFill>
                <a:latin typeface="Calibri"/>
              </a:rPr>
              <a:t> </a:t>
            </a:r>
            <a:r>
              <a:rPr lang="en-US" sz="1600" dirty="0" err="1">
                <a:solidFill>
                  <a:prstClr val="black"/>
                </a:solidFill>
                <a:latin typeface="Calibri"/>
              </a:rPr>
              <a:t>lingkungan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perlindungan</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pencegahan</a:t>
            </a:r>
            <a:r>
              <a:rPr lang="en-US" sz="1600" dirty="0">
                <a:solidFill>
                  <a:prstClr val="black"/>
                </a:solidFill>
                <a:latin typeface="Calibri"/>
              </a:rPr>
              <a:t> </a:t>
            </a:r>
            <a:r>
              <a:rPr lang="en-US" sz="1600" dirty="0" err="1">
                <a:solidFill>
                  <a:prstClr val="black"/>
                </a:solidFill>
                <a:latin typeface="Calibri"/>
              </a:rPr>
              <a:t>pencemaran</a:t>
            </a:r>
            <a:r>
              <a:rPr lang="en-US" sz="1600" dirty="0">
                <a:solidFill>
                  <a:prstClr val="black"/>
                </a:solidFill>
                <a:latin typeface="Calibri"/>
              </a:rPr>
              <a:t>) &amp;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khusus</a:t>
            </a:r>
            <a:r>
              <a:rPr lang="en-US" sz="1600" dirty="0">
                <a:solidFill>
                  <a:prstClr val="black"/>
                </a:solidFill>
                <a:latin typeface="Calibri"/>
              </a:rPr>
              <a:t> </a:t>
            </a:r>
            <a:r>
              <a:rPr lang="en-US" sz="1600" dirty="0" err="1">
                <a:solidFill>
                  <a:prstClr val="black"/>
                </a:solidFill>
                <a:latin typeface="Calibri"/>
              </a:rPr>
              <a:t>lainnya</a:t>
            </a:r>
            <a:r>
              <a:rPr lang="en-US" sz="1600" dirty="0">
                <a:solidFill>
                  <a:prstClr val="black"/>
                </a:solidFill>
                <a:latin typeface="Calibri"/>
              </a:rPr>
              <a:t> yang </a:t>
            </a:r>
            <a:r>
              <a:rPr lang="en-US" sz="1600" dirty="0" err="1">
                <a:solidFill>
                  <a:prstClr val="black"/>
                </a:solidFill>
                <a:latin typeface="Calibri"/>
              </a:rPr>
              <a:t>relevan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r>
              <a:rPr lang="en-US" sz="1600" dirty="0" err="1">
                <a:solidFill>
                  <a:prstClr val="black"/>
                </a:solidFill>
                <a:latin typeface="Calibri"/>
              </a:rPr>
              <a:t>seperti</a:t>
            </a:r>
            <a:r>
              <a:rPr lang="en-US" sz="1600" dirty="0">
                <a:solidFill>
                  <a:prstClr val="black"/>
                </a:solidFill>
                <a:latin typeface="Calibri"/>
              </a:rPr>
              <a:t> : </a:t>
            </a:r>
            <a:r>
              <a:rPr lang="en-US" sz="1600" dirty="0" err="1">
                <a:solidFill>
                  <a:prstClr val="black"/>
                </a:solidFill>
                <a:latin typeface="Calibri"/>
              </a:rPr>
              <a:t>adaptasi</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mitigasi</a:t>
            </a:r>
            <a:r>
              <a:rPr lang="en-US" sz="1600" dirty="0">
                <a:solidFill>
                  <a:prstClr val="black"/>
                </a:solidFill>
                <a:latin typeface="Calibri"/>
              </a:rPr>
              <a:t> </a:t>
            </a:r>
            <a:r>
              <a:rPr lang="en-US" sz="1600" dirty="0" err="1">
                <a:solidFill>
                  <a:prstClr val="black"/>
                </a:solidFill>
                <a:latin typeface="Calibri"/>
              </a:rPr>
              <a:t>perubahan</a:t>
            </a:r>
            <a:r>
              <a:rPr lang="en-US" sz="1600" dirty="0">
                <a:solidFill>
                  <a:prstClr val="black"/>
                </a:solidFill>
                <a:latin typeface="Calibri"/>
              </a:rPr>
              <a:t> </a:t>
            </a:r>
            <a:r>
              <a:rPr lang="en-US" sz="1600" dirty="0" err="1">
                <a:solidFill>
                  <a:prstClr val="black"/>
                </a:solidFill>
                <a:latin typeface="Calibri"/>
              </a:rPr>
              <a:t>iklim</a:t>
            </a:r>
            <a:r>
              <a:rPr lang="en-US" sz="1600" dirty="0">
                <a:solidFill>
                  <a:prstClr val="black"/>
                </a:solidFill>
                <a:latin typeface="Calibri"/>
              </a:rPr>
              <a:t>, </a:t>
            </a:r>
            <a:r>
              <a:rPr lang="en-US" sz="1600" dirty="0" err="1">
                <a:solidFill>
                  <a:prstClr val="black"/>
                </a:solidFill>
                <a:latin typeface="Calibri"/>
              </a:rPr>
              <a:t>perlindungan</a:t>
            </a:r>
            <a:r>
              <a:rPr lang="en-US" sz="1600" dirty="0">
                <a:solidFill>
                  <a:prstClr val="black"/>
                </a:solidFill>
                <a:latin typeface="Calibri"/>
              </a:rPr>
              <a:t> </a:t>
            </a:r>
            <a:r>
              <a:rPr lang="en-US" sz="1600" dirty="0" err="1">
                <a:solidFill>
                  <a:prstClr val="black"/>
                </a:solidFill>
                <a:latin typeface="Calibri"/>
              </a:rPr>
              <a:t>keanekaragaman</a:t>
            </a:r>
            <a:r>
              <a:rPr lang="en-US" sz="1600" dirty="0">
                <a:solidFill>
                  <a:prstClr val="black"/>
                </a:solidFill>
                <a:latin typeface="Calibri"/>
              </a:rPr>
              <a:t> </a:t>
            </a:r>
            <a:r>
              <a:rPr lang="en-US" sz="1600" dirty="0" err="1">
                <a:solidFill>
                  <a:prstClr val="black"/>
                </a:solidFill>
                <a:latin typeface="Calibri"/>
              </a:rPr>
              <a:t>hayati</a:t>
            </a:r>
            <a:r>
              <a:rPr lang="en-US" sz="1600" dirty="0">
                <a:solidFill>
                  <a:prstClr val="black"/>
                </a:solidFill>
                <a:latin typeface="Calibri"/>
              </a:rPr>
              <a:t>, </a:t>
            </a:r>
            <a:r>
              <a:rPr lang="en-US" sz="1600" dirty="0" err="1">
                <a:solidFill>
                  <a:prstClr val="black"/>
                </a:solidFill>
                <a:latin typeface="Calibri"/>
              </a:rPr>
              <a:t>pemakaian</a:t>
            </a:r>
            <a:r>
              <a:rPr lang="en-US" sz="1600" dirty="0">
                <a:solidFill>
                  <a:prstClr val="black"/>
                </a:solidFill>
                <a:latin typeface="Calibri"/>
              </a:rPr>
              <a:t> </a:t>
            </a:r>
            <a:r>
              <a:rPr lang="en-US" sz="1600" dirty="0" err="1">
                <a:solidFill>
                  <a:prstClr val="black"/>
                </a:solidFill>
                <a:latin typeface="Calibri"/>
              </a:rPr>
              <a:t>sumberdaya</a:t>
            </a:r>
            <a:r>
              <a:rPr lang="en-US" sz="1600" dirty="0">
                <a:solidFill>
                  <a:prstClr val="black"/>
                </a:solidFill>
                <a:latin typeface="Calibri"/>
              </a:rPr>
              <a:t> yang </a:t>
            </a:r>
            <a:r>
              <a:rPr lang="en-US" sz="1600" dirty="0" err="1">
                <a:solidFill>
                  <a:prstClr val="black"/>
                </a:solidFill>
                <a:latin typeface="Calibri"/>
              </a:rPr>
              <a:t>berkelanjutan</a:t>
            </a:r>
            <a:r>
              <a:rPr lang="en-US" sz="1600" dirty="0">
                <a:solidFill>
                  <a:prstClr val="black"/>
                </a:solidFill>
                <a:latin typeface="Calibri"/>
              </a:rPr>
              <a:t>.</a:t>
            </a: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memenuhi</a:t>
            </a:r>
            <a:r>
              <a:rPr lang="en-US" sz="1600" dirty="0">
                <a:solidFill>
                  <a:prstClr val="black"/>
                </a:solidFill>
                <a:latin typeface="Calibri"/>
              </a:rPr>
              <a:t> </a:t>
            </a:r>
            <a:r>
              <a:rPr lang="en-US" sz="1600" dirty="0" err="1">
                <a:solidFill>
                  <a:prstClr val="black"/>
                </a:solidFill>
                <a:latin typeface="Calibri"/>
              </a:rPr>
              <a:t>kewajiban</a:t>
            </a:r>
            <a:r>
              <a:rPr lang="en-US" sz="1600" dirty="0">
                <a:solidFill>
                  <a:prstClr val="black"/>
                </a:solidFill>
                <a:latin typeface="Calibri"/>
              </a:rPr>
              <a:t> </a:t>
            </a:r>
            <a:r>
              <a:rPr lang="en-US" sz="1600" dirty="0" err="1">
                <a:solidFill>
                  <a:prstClr val="black"/>
                </a:solidFill>
                <a:latin typeface="Calibri"/>
              </a:rPr>
              <a:t>penaatan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terus</a:t>
            </a:r>
            <a:r>
              <a:rPr lang="en-US" sz="1600" dirty="0">
                <a:solidFill>
                  <a:prstClr val="black"/>
                </a:solidFill>
                <a:latin typeface="Calibri"/>
              </a:rPr>
              <a:t> </a:t>
            </a:r>
            <a:r>
              <a:rPr lang="en-US" sz="1600" dirty="0" err="1">
                <a:solidFill>
                  <a:prstClr val="black"/>
                </a:solidFill>
                <a:latin typeface="Calibri"/>
              </a:rPr>
              <a:t>meningkatkan</a:t>
            </a:r>
            <a:r>
              <a:rPr lang="en-US" sz="1600" dirty="0">
                <a:solidFill>
                  <a:prstClr val="black"/>
                </a:solidFill>
                <a:latin typeface="Calibri"/>
              </a:rPr>
              <a:t> SML </a:t>
            </a:r>
            <a:r>
              <a:rPr lang="en-US" sz="1600" dirty="0" err="1">
                <a:solidFill>
                  <a:prstClr val="black"/>
                </a:solidFill>
                <a:latin typeface="Calibri"/>
              </a:rPr>
              <a:t>sesuai</a:t>
            </a:r>
            <a:r>
              <a:rPr lang="en-US" sz="1600" dirty="0">
                <a:solidFill>
                  <a:prstClr val="black"/>
                </a:solidFill>
                <a:latin typeface="Calibri"/>
              </a:rPr>
              <a:t> </a:t>
            </a:r>
            <a:r>
              <a:rPr lang="en-US" sz="1600" dirty="0" err="1">
                <a:solidFill>
                  <a:prstClr val="black"/>
                </a:solidFill>
                <a:latin typeface="Calibri"/>
              </a:rPr>
              <a:t>kinerja</a:t>
            </a:r>
            <a:r>
              <a:rPr lang="en-US" sz="1600" dirty="0">
                <a:solidFill>
                  <a:prstClr val="black"/>
                </a:solidFill>
                <a:latin typeface="Calibri"/>
              </a:rPr>
              <a:t> yang </a:t>
            </a:r>
            <a:r>
              <a:rPr lang="en-US" sz="1600" dirty="0" err="1">
                <a:solidFill>
                  <a:prstClr val="black"/>
                </a:solidFill>
                <a:latin typeface="Calibri"/>
              </a:rPr>
              <a:t>diharapkan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endParaRPr lang="en-US" sz="1600" dirty="0">
              <a:solidFill>
                <a:prstClr val="black"/>
              </a:solidFill>
              <a:latin typeface="Calibri"/>
            </a:endParaRPr>
          </a:p>
        </p:txBody>
      </p:sp>
      <p:pic>
        <p:nvPicPr>
          <p:cNvPr id="2" name="Picture 1">
            <a:extLst>
              <a:ext uri="{FF2B5EF4-FFF2-40B4-BE49-F238E27FC236}">
                <a16:creationId xmlns:a16="http://schemas.microsoft.com/office/drawing/2014/main" id="{A27DF4D2-8733-41E5-AFFA-BE38A366C975}"/>
              </a:ext>
            </a:extLst>
          </p:cNvPr>
          <p:cNvPicPr>
            <a:picLocks noChangeAspect="1"/>
          </p:cNvPicPr>
          <p:nvPr/>
        </p:nvPicPr>
        <p:blipFill>
          <a:blip r:embed="rId2"/>
          <a:stretch>
            <a:fillRect/>
          </a:stretch>
        </p:blipFill>
        <p:spPr>
          <a:xfrm>
            <a:off x="211926" y="696854"/>
            <a:ext cx="4131475" cy="1392079"/>
          </a:xfrm>
          <a:prstGeom prst="rect">
            <a:avLst/>
          </a:prstGeom>
          <a:ln w="19050">
            <a:solidFill>
              <a:schemeClr val="tx1"/>
            </a:solidFill>
          </a:ln>
        </p:spPr>
      </p:pic>
      <p:pic>
        <p:nvPicPr>
          <p:cNvPr id="4" name="Picture 3">
            <a:extLst>
              <a:ext uri="{FF2B5EF4-FFF2-40B4-BE49-F238E27FC236}">
                <a16:creationId xmlns:a16="http://schemas.microsoft.com/office/drawing/2014/main" id="{919EC513-B22F-48B1-AB94-FF5F3804E9F7}"/>
              </a:ext>
            </a:extLst>
          </p:cNvPr>
          <p:cNvPicPr>
            <a:picLocks noChangeAspect="1"/>
          </p:cNvPicPr>
          <p:nvPr/>
        </p:nvPicPr>
        <p:blipFill>
          <a:blip r:embed="rId3"/>
          <a:stretch>
            <a:fillRect/>
          </a:stretch>
        </p:blipFill>
        <p:spPr>
          <a:xfrm>
            <a:off x="4513456" y="696854"/>
            <a:ext cx="4469180" cy="1392078"/>
          </a:xfrm>
          <a:prstGeom prst="rect">
            <a:avLst/>
          </a:prstGeom>
          <a:ln w="19050">
            <a:solidFill>
              <a:schemeClr val="tx1"/>
            </a:solidFill>
          </a:ln>
        </p:spPr>
      </p:pic>
      <p:sp>
        <p:nvSpPr>
          <p:cNvPr id="13" name="TextBox 12">
            <a:extLst>
              <a:ext uri="{FF2B5EF4-FFF2-40B4-BE49-F238E27FC236}">
                <a16:creationId xmlns:a16="http://schemas.microsoft.com/office/drawing/2014/main" id="{68C1D3C1-8E3C-44F0-B37A-AE53CE3A69AA}"/>
              </a:ext>
            </a:extLst>
          </p:cNvPr>
          <p:cNvSpPr txBox="1"/>
          <p:nvPr/>
        </p:nvSpPr>
        <p:spPr>
          <a:xfrm>
            <a:off x="6773722" y="1100505"/>
            <a:ext cx="2165786" cy="584775"/>
          </a:xfrm>
          <a:prstGeom prst="rect">
            <a:avLst/>
          </a:prstGeom>
          <a:noFill/>
        </p:spPr>
        <p:txBody>
          <a:bodyPr wrap="none" rtlCol="0">
            <a:spAutoFit/>
          </a:bodyPr>
          <a:lstStyle/>
          <a:p>
            <a:r>
              <a:rPr lang="en-US" sz="3200" dirty="0">
                <a:solidFill>
                  <a:schemeClr val="bg1"/>
                </a:solidFill>
                <a:effectLst>
                  <a:outerShdw blurRad="38100" dist="38100" dir="2700000" algn="tl">
                    <a:srgbClr val="000000">
                      <a:alpha val="43137"/>
                    </a:srgbClr>
                  </a:outerShdw>
                </a:effectLst>
                <a:latin typeface="Bernard MT Condensed" panose="02050806060905020404" pitchFamily="18" charset="0"/>
              </a:rPr>
              <a:t>Environment</a:t>
            </a:r>
          </a:p>
        </p:txBody>
      </p:sp>
      <p:sp>
        <p:nvSpPr>
          <p:cNvPr id="14" name="Arrow: Left-Right 13">
            <a:extLst>
              <a:ext uri="{FF2B5EF4-FFF2-40B4-BE49-F238E27FC236}">
                <a16:creationId xmlns:a16="http://schemas.microsoft.com/office/drawing/2014/main" id="{EF84D27D-3EC1-4CA6-A7B4-5C887789B7DD}"/>
              </a:ext>
            </a:extLst>
          </p:cNvPr>
          <p:cNvSpPr/>
          <p:nvPr/>
        </p:nvSpPr>
        <p:spPr>
          <a:xfrm>
            <a:off x="3278458" y="118724"/>
            <a:ext cx="2308303" cy="1100505"/>
          </a:xfrm>
          <a:prstGeom prst="lef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KEBIJAKAN</a:t>
            </a:r>
            <a:endParaRPr lang="en-US" sz="2400" b="1" dirty="0"/>
          </a:p>
        </p:txBody>
      </p:sp>
      <p:sp>
        <p:nvSpPr>
          <p:cNvPr id="15" name="Footer Placeholder 14">
            <a:extLst>
              <a:ext uri="{FF2B5EF4-FFF2-40B4-BE49-F238E27FC236}">
                <a16:creationId xmlns:a16="http://schemas.microsoft.com/office/drawing/2014/main" id="{BA2490EF-EF18-4D17-A62F-6C38DA1571D4}"/>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0" name="Title 1">
            <a:extLst>
              <a:ext uri="{FF2B5EF4-FFF2-40B4-BE49-F238E27FC236}">
                <a16:creationId xmlns:a16="http://schemas.microsoft.com/office/drawing/2014/main" id="{9893E202-77C0-47FF-8237-5D1ABBD5DF60}"/>
              </a:ext>
            </a:extLst>
          </p:cNvPr>
          <p:cNvSpPr>
            <a:spLocks noGrp="1"/>
          </p:cNvSpPr>
          <p:nvPr>
            <p:ph type="title"/>
          </p:nvPr>
        </p:nvSpPr>
        <p:spPr>
          <a:xfrm>
            <a:off x="6023" y="22472"/>
            <a:ext cx="956503" cy="449426"/>
          </a:xfrm>
        </p:spPr>
        <p:txBody>
          <a:bodyPr>
            <a:noAutofit/>
          </a:bodyPr>
          <a:lstStyle/>
          <a:p>
            <a:r>
              <a:rPr lang="en-US" sz="2000" b="1" i="1" u="sng" dirty="0">
                <a:solidFill>
                  <a:srgbClr val="FF0000"/>
                </a:solidFill>
              </a:rPr>
              <a:t>SMK3</a:t>
            </a:r>
          </a:p>
        </p:txBody>
      </p:sp>
      <p:sp>
        <p:nvSpPr>
          <p:cNvPr id="11" name="Title 1">
            <a:extLst>
              <a:ext uri="{FF2B5EF4-FFF2-40B4-BE49-F238E27FC236}">
                <a16:creationId xmlns:a16="http://schemas.microsoft.com/office/drawing/2014/main" id="{C074015D-F206-40A9-A2FF-01A92FF12E22}"/>
              </a:ext>
            </a:extLst>
          </p:cNvPr>
          <p:cNvSpPr txBox="1">
            <a:spLocks/>
          </p:cNvSpPr>
          <p:nvPr/>
        </p:nvSpPr>
        <p:spPr bwMode="auto">
          <a:xfrm>
            <a:off x="8329196" y="0"/>
            <a:ext cx="834900"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000" b="1" u="sng" dirty="0">
                <a:solidFill>
                  <a:srgbClr val="00B050"/>
                </a:solidFill>
              </a:rPr>
              <a:t>SML</a:t>
            </a:r>
          </a:p>
        </p:txBody>
      </p:sp>
    </p:spTree>
    <p:extLst>
      <p:ext uri="{BB962C8B-B14F-4D97-AF65-F5344CB8AC3E}">
        <p14:creationId xmlns:p14="http://schemas.microsoft.com/office/powerpoint/2010/main" val="2302294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1A8E78-1734-4571-896F-DA6CF45C5023}"/>
              </a:ext>
            </a:extLst>
          </p:cNvPr>
          <p:cNvPicPr>
            <a:picLocks noChangeAspect="1"/>
          </p:cNvPicPr>
          <p:nvPr/>
        </p:nvPicPr>
        <p:blipFill rotWithShape="1">
          <a:blip r:embed="rId2"/>
          <a:srcRect t="14316" b="32618"/>
          <a:stretch/>
        </p:blipFill>
        <p:spPr>
          <a:xfrm>
            <a:off x="-1" y="0"/>
            <a:ext cx="9144001" cy="3100040"/>
          </a:xfrm>
          <a:prstGeom prst="rect">
            <a:avLst/>
          </a:prstGeom>
        </p:spPr>
      </p:pic>
      <p:sp>
        <p:nvSpPr>
          <p:cNvPr id="7" name="Rectangle 6"/>
          <p:cNvSpPr/>
          <p:nvPr/>
        </p:nvSpPr>
        <p:spPr>
          <a:xfrm>
            <a:off x="-1" y="3292814"/>
            <a:ext cx="9144001" cy="707886"/>
          </a:xfrm>
          <a:prstGeom prst="rect">
            <a:avLst/>
          </a:prstGeom>
          <a:solidFill>
            <a:schemeClr val="accent3">
              <a:lumMod val="50000"/>
            </a:schemeClr>
          </a:solidFill>
          <a:ln>
            <a:solidFill>
              <a:schemeClr val="accent3">
                <a:lumMod val="50000"/>
              </a:schemeClr>
            </a:solidFill>
          </a:ln>
        </p:spPr>
        <p:txBody>
          <a:bodyPr wrap="square">
            <a:spAutoFit/>
          </a:bodyPr>
          <a:lstStyle/>
          <a:p>
            <a:pPr marL="357188" fontAlgn="auto">
              <a:spcBef>
                <a:spcPts val="0"/>
              </a:spcBef>
              <a:spcAft>
                <a:spcPts val="0"/>
              </a:spcAft>
            </a:pPr>
            <a:r>
              <a:rPr lang="en-US" sz="2000" dirty="0" err="1">
                <a:solidFill>
                  <a:prstClr val="white"/>
                </a:solidFill>
                <a:latin typeface="Calibri"/>
              </a:rPr>
              <a:t>Manajemen</a:t>
            </a:r>
            <a:r>
              <a:rPr lang="en-US" sz="2000" dirty="0">
                <a:solidFill>
                  <a:prstClr val="white"/>
                </a:solidFill>
                <a:latin typeface="Calibri"/>
              </a:rPr>
              <a:t> </a:t>
            </a:r>
            <a:r>
              <a:rPr lang="en-US" sz="2000" dirty="0" err="1">
                <a:solidFill>
                  <a:prstClr val="white"/>
                </a:solidFill>
                <a:latin typeface="Calibri"/>
              </a:rPr>
              <a:t>puncak</a:t>
            </a:r>
            <a:r>
              <a:rPr lang="en-US" sz="2000" dirty="0">
                <a:solidFill>
                  <a:prstClr val="white"/>
                </a:solidFill>
                <a:latin typeface="Calibri"/>
              </a:rPr>
              <a:t> </a:t>
            </a:r>
            <a:r>
              <a:rPr lang="en-US" sz="2000" dirty="0" err="1">
                <a:solidFill>
                  <a:prstClr val="white"/>
                </a:solidFill>
                <a:latin typeface="Calibri"/>
              </a:rPr>
              <a:t>harus</a:t>
            </a:r>
            <a:r>
              <a:rPr lang="en-US" sz="2000" dirty="0">
                <a:solidFill>
                  <a:prstClr val="white"/>
                </a:solidFill>
                <a:latin typeface="Calibri"/>
              </a:rPr>
              <a:t> </a:t>
            </a:r>
            <a:r>
              <a:rPr lang="en-US" sz="2000" dirty="0" err="1">
                <a:solidFill>
                  <a:prstClr val="white"/>
                </a:solidFill>
                <a:latin typeface="Calibri"/>
              </a:rPr>
              <a:t>memastikan</a:t>
            </a:r>
            <a:r>
              <a:rPr lang="en-US" sz="2000" dirty="0">
                <a:solidFill>
                  <a:prstClr val="white"/>
                </a:solidFill>
                <a:latin typeface="Calibri"/>
              </a:rPr>
              <a:t> PERAN, TANGGUNGJAWAB DAN KEWENANGAN (5.3)</a:t>
            </a:r>
          </a:p>
        </p:txBody>
      </p:sp>
      <p:sp>
        <p:nvSpPr>
          <p:cNvPr id="15" name="TextBox 14"/>
          <p:cNvSpPr txBox="1"/>
          <p:nvPr/>
        </p:nvSpPr>
        <p:spPr>
          <a:xfrm>
            <a:off x="0" y="4109581"/>
            <a:ext cx="9144000" cy="2862322"/>
          </a:xfrm>
          <a:prstGeom prst="rect">
            <a:avLst/>
          </a:prstGeom>
          <a:solidFill>
            <a:schemeClr val="accent2">
              <a:lumMod val="40000"/>
              <a:lumOff val="60000"/>
            </a:schemeClr>
          </a:solidFill>
          <a:ln>
            <a:solidFill>
              <a:schemeClr val="accent2">
                <a:lumMod val="50000"/>
              </a:schemeClr>
            </a:solidFill>
          </a:ln>
        </p:spPr>
        <p:txBody>
          <a:bodyPr wrap="square" rtlCol="0">
            <a:spAutoFit/>
          </a:bodyPr>
          <a:lstStyle/>
          <a:p>
            <a:pPr marL="357188" fontAlgn="auto">
              <a:spcBef>
                <a:spcPts val="0"/>
              </a:spcBef>
              <a:spcAft>
                <a:spcPts val="0"/>
              </a:spcAft>
            </a:pPr>
            <a:endParaRPr lang="en-US" sz="2000" dirty="0">
              <a:solidFill>
                <a:prstClr val="black"/>
              </a:solidFill>
              <a:latin typeface="Calibri"/>
            </a:endParaRPr>
          </a:p>
          <a:p>
            <a:pPr marL="357188" fontAlgn="auto">
              <a:spcBef>
                <a:spcPts val="0"/>
              </a:spcBef>
              <a:spcAft>
                <a:spcPts val="0"/>
              </a:spcAft>
            </a:pPr>
            <a:r>
              <a:rPr lang="en-US" sz="2000" dirty="0" err="1">
                <a:solidFill>
                  <a:prstClr val="black"/>
                </a:solidFill>
                <a:latin typeface="Calibri"/>
              </a:rPr>
              <a:t>Menetapkan</a:t>
            </a:r>
            <a:r>
              <a:rPr lang="en-US" sz="2000" dirty="0">
                <a:solidFill>
                  <a:prstClr val="black"/>
                </a:solidFill>
                <a:latin typeface="Calibri"/>
              </a:rPr>
              <a:t> </a:t>
            </a:r>
            <a:r>
              <a:rPr lang="en-US" sz="2000" dirty="0" err="1">
                <a:solidFill>
                  <a:prstClr val="black"/>
                </a:solidFill>
                <a:latin typeface="Calibri"/>
              </a:rPr>
              <a:t>tanggung</a:t>
            </a:r>
            <a:r>
              <a:rPr lang="en-US" sz="2000" dirty="0">
                <a:solidFill>
                  <a:prstClr val="black"/>
                </a:solidFill>
                <a:latin typeface="Calibri"/>
              </a:rPr>
              <a:t> </a:t>
            </a:r>
            <a:r>
              <a:rPr lang="en-US" sz="2000" dirty="0" err="1">
                <a:solidFill>
                  <a:prstClr val="black"/>
                </a:solidFill>
                <a:latin typeface="Calibri"/>
              </a:rPr>
              <a:t>jawab</a:t>
            </a:r>
            <a:r>
              <a:rPr lang="en-US" sz="2000" dirty="0">
                <a:solidFill>
                  <a:prstClr val="black"/>
                </a:solidFill>
                <a:latin typeface="Calibri"/>
              </a:rPr>
              <a:t> dan </a:t>
            </a:r>
            <a:r>
              <a:rPr lang="en-US" sz="2000" dirty="0" err="1">
                <a:solidFill>
                  <a:prstClr val="black"/>
                </a:solidFill>
                <a:latin typeface="Calibri"/>
              </a:rPr>
              <a:t>kewenangan</a:t>
            </a:r>
            <a:r>
              <a:rPr lang="en-US" sz="2000" dirty="0">
                <a:solidFill>
                  <a:prstClr val="black"/>
                </a:solidFill>
                <a:latin typeface="Calibri"/>
              </a:rPr>
              <a:t> </a:t>
            </a:r>
            <a:r>
              <a:rPr lang="en-US" sz="2000" dirty="0" err="1">
                <a:solidFill>
                  <a:prstClr val="black"/>
                </a:solidFill>
                <a:latin typeface="Calibri"/>
              </a:rPr>
              <a:t>peran</a:t>
            </a:r>
            <a:r>
              <a:rPr lang="en-US" sz="2000" dirty="0">
                <a:solidFill>
                  <a:prstClr val="black"/>
                </a:solidFill>
                <a:latin typeface="Calibri"/>
              </a:rPr>
              <a:t> yang </a:t>
            </a:r>
            <a:r>
              <a:rPr lang="en-US" sz="2000" dirty="0" err="1">
                <a:solidFill>
                  <a:prstClr val="black"/>
                </a:solidFill>
                <a:latin typeface="Calibri"/>
              </a:rPr>
              <a:t>relevan</a:t>
            </a:r>
            <a:r>
              <a:rPr lang="en-US" sz="2000" dirty="0">
                <a:solidFill>
                  <a:prstClr val="black"/>
                </a:solidFill>
                <a:latin typeface="Calibri"/>
              </a:rPr>
              <a:t> </a:t>
            </a:r>
            <a:r>
              <a:rPr lang="en-US" sz="2000" dirty="0" err="1">
                <a:solidFill>
                  <a:prstClr val="black"/>
                </a:solidFill>
                <a:latin typeface="Calibri"/>
              </a:rPr>
              <a:t>dengan</a:t>
            </a:r>
            <a:r>
              <a:rPr lang="en-US" sz="2000" dirty="0">
                <a:solidFill>
                  <a:prstClr val="black"/>
                </a:solidFill>
                <a:latin typeface="Calibri"/>
              </a:rPr>
              <a:t> </a:t>
            </a:r>
            <a:r>
              <a:rPr lang="en-US" sz="2000" dirty="0" err="1">
                <a:solidFill>
                  <a:prstClr val="black"/>
                </a:solidFill>
                <a:latin typeface="Calibri"/>
              </a:rPr>
              <a:t>sistem</a:t>
            </a:r>
            <a:r>
              <a:rPr lang="en-US" sz="2000" dirty="0">
                <a:solidFill>
                  <a:prstClr val="black"/>
                </a:solidFill>
                <a:latin typeface="Calibri"/>
              </a:rPr>
              <a:t> </a:t>
            </a:r>
            <a:r>
              <a:rPr lang="en-US" sz="2000" dirty="0" err="1">
                <a:solidFill>
                  <a:prstClr val="black"/>
                </a:solidFill>
                <a:latin typeface="Calibri"/>
              </a:rPr>
              <a:t>manajemen</a:t>
            </a:r>
            <a:r>
              <a:rPr lang="en-US" sz="2000" dirty="0">
                <a:solidFill>
                  <a:prstClr val="black"/>
                </a:solidFill>
                <a:latin typeface="Calibri"/>
              </a:rPr>
              <a:t> MK3L dan </a:t>
            </a:r>
            <a:r>
              <a:rPr lang="en-US" sz="2000" dirty="0" err="1">
                <a:solidFill>
                  <a:prstClr val="black"/>
                </a:solidFill>
                <a:latin typeface="Calibri"/>
              </a:rPr>
              <a:t>telah</a:t>
            </a:r>
            <a:r>
              <a:rPr lang="en-US" sz="2000" dirty="0">
                <a:solidFill>
                  <a:prstClr val="black"/>
                </a:solidFill>
                <a:latin typeface="Calibri"/>
              </a:rPr>
              <a:t> </a:t>
            </a:r>
            <a:r>
              <a:rPr lang="en-US" sz="2000" dirty="0" err="1">
                <a:solidFill>
                  <a:prstClr val="black"/>
                </a:solidFill>
                <a:latin typeface="Calibri"/>
              </a:rPr>
              <a:t>dikomunikasikan</a:t>
            </a:r>
            <a:r>
              <a:rPr lang="en-US" sz="2000" dirty="0">
                <a:solidFill>
                  <a:prstClr val="black"/>
                </a:solidFill>
                <a:latin typeface="Calibri"/>
              </a:rPr>
              <a:t>. </a:t>
            </a:r>
            <a:r>
              <a:rPr lang="en-US" sz="2000" dirty="0" err="1">
                <a:solidFill>
                  <a:prstClr val="black"/>
                </a:solidFill>
                <a:latin typeface="Calibri"/>
              </a:rPr>
              <a:t>Manajemen</a:t>
            </a:r>
            <a:r>
              <a:rPr lang="en-US" sz="2000" dirty="0">
                <a:solidFill>
                  <a:prstClr val="black"/>
                </a:solidFill>
                <a:latin typeface="Calibri"/>
              </a:rPr>
              <a:t> </a:t>
            </a:r>
            <a:r>
              <a:rPr lang="en-US" sz="2000" dirty="0" err="1">
                <a:solidFill>
                  <a:prstClr val="black"/>
                </a:solidFill>
                <a:latin typeface="Calibri"/>
              </a:rPr>
              <a:t>puncak</a:t>
            </a:r>
            <a:r>
              <a:rPr lang="en-US" sz="2000" dirty="0">
                <a:solidFill>
                  <a:prstClr val="black"/>
                </a:solidFill>
                <a:latin typeface="Calibri"/>
              </a:rPr>
              <a:t> </a:t>
            </a:r>
            <a:r>
              <a:rPr lang="en-US" sz="2000" dirty="0" err="1">
                <a:solidFill>
                  <a:prstClr val="black"/>
                </a:solidFill>
                <a:latin typeface="Calibri"/>
              </a:rPr>
              <a:t>harus</a:t>
            </a:r>
            <a:r>
              <a:rPr lang="en-US" sz="2000" dirty="0">
                <a:solidFill>
                  <a:prstClr val="black"/>
                </a:solidFill>
                <a:latin typeface="Calibri"/>
              </a:rPr>
              <a:t> </a:t>
            </a:r>
            <a:r>
              <a:rPr lang="en-US" sz="2000" dirty="0" err="1">
                <a:solidFill>
                  <a:prstClr val="black"/>
                </a:solidFill>
                <a:latin typeface="Calibri"/>
              </a:rPr>
              <a:t>menunjuk</a:t>
            </a:r>
            <a:r>
              <a:rPr lang="en-US" sz="2000" dirty="0">
                <a:solidFill>
                  <a:prstClr val="black"/>
                </a:solidFill>
                <a:latin typeface="Calibri"/>
              </a:rPr>
              <a:t> </a:t>
            </a:r>
            <a:r>
              <a:rPr lang="en-US" sz="2000" dirty="0" err="1">
                <a:solidFill>
                  <a:prstClr val="black"/>
                </a:solidFill>
                <a:latin typeface="Calibri"/>
              </a:rPr>
              <a:t>tanggungjawab</a:t>
            </a:r>
            <a:r>
              <a:rPr lang="en-US" sz="2000" dirty="0">
                <a:solidFill>
                  <a:prstClr val="black"/>
                </a:solidFill>
                <a:latin typeface="Calibri"/>
              </a:rPr>
              <a:t> </a:t>
            </a:r>
            <a:r>
              <a:rPr lang="en-US" sz="2000" dirty="0" err="1">
                <a:solidFill>
                  <a:prstClr val="black"/>
                </a:solidFill>
                <a:latin typeface="Calibri"/>
              </a:rPr>
              <a:t>dan</a:t>
            </a:r>
            <a:r>
              <a:rPr lang="en-US" sz="2000" dirty="0">
                <a:solidFill>
                  <a:prstClr val="black"/>
                </a:solidFill>
                <a:latin typeface="Calibri"/>
              </a:rPr>
              <a:t> </a:t>
            </a:r>
            <a:r>
              <a:rPr lang="en-US" sz="2000" dirty="0" err="1">
                <a:solidFill>
                  <a:prstClr val="black"/>
                </a:solidFill>
                <a:latin typeface="Calibri"/>
              </a:rPr>
              <a:t>kewenangan</a:t>
            </a:r>
            <a:r>
              <a:rPr lang="en-US" sz="2000" dirty="0">
                <a:solidFill>
                  <a:prstClr val="black"/>
                </a:solidFill>
                <a:latin typeface="Calibri"/>
              </a:rPr>
              <a:t> </a:t>
            </a:r>
            <a:r>
              <a:rPr lang="en-US" sz="2000" dirty="0" err="1">
                <a:solidFill>
                  <a:prstClr val="black"/>
                </a:solidFill>
                <a:latin typeface="Calibri"/>
              </a:rPr>
              <a:t>untuk</a:t>
            </a:r>
            <a:r>
              <a:rPr lang="en-US" sz="2000" dirty="0">
                <a:solidFill>
                  <a:prstClr val="black"/>
                </a:solidFill>
                <a:latin typeface="Calibri"/>
              </a:rPr>
              <a:t> :</a:t>
            </a:r>
          </a:p>
          <a:p>
            <a:pPr marL="714375" indent="-357188" fontAlgn="auto">
              <a:spcBef>
                <a:spcPts val="0"/>
              </a:spcBef>
              <a:spcAft>
                <a:spcPts val="0"/>
              </a:spcAft>
              <a:buFont typeface="Arial" pitchFamily="34" charset="0"/>
              <a:buChar char="•"/>
            </a:pPr>
            <a:r>
              <a:rPr lang="en-US" sz="2000" dirty="0" err="1">
                <a:solidFill>
                  <a:prstClr val="black"/>
                </a:solidFill>
                <a:latin typeface="Calibri"/>
              </a:rPr>
              <a:t>Memastikan</a:t>
            </a:r>
            <a:r>
              <a:rPr lang="en-US" sz="2000" dirty="0">
                <a:solidFill>
                  <a:prstClr val="black"/>
                </a:solidFill>
                <a:latin typeface="Calibri"/>
              </a:rPr>
              <a:t> </a:t>
            </a:r>
            <a:r>
              <a:rPr lang="en-US" sz="2000" dirty="0" err="1">
                <a:solidFill>
                  <a:prstClr val="black"/>
                </a:solidFill>
                <a:latin typeface="Calibri"/>
              </a:rPr>
              <a:t>bahwa</a:t>
            </a:r>
            <a:r>
              <a:rPr lang="en-US" sz="2000" dirty="0">
                <a:solidFill>
                  <a:prstClr val="black"/>
                </a:solidFill>
                <a:latin typeface="Calibri"/>
              </a:rPr>
              <a:t> Sistem </a:t>
            </a:r>
            <a:r>
              <a:rPr lang="en-US" sz="2000" dirty="0" err="1">
                <a:solidFill>
                  <a:prstClr val="black"/>
                </a:solidFill>
                <a:latin typeface="Calibri"/>
              </a:rPr>
              <a:t>Manajemen</a:t>
            </a:r>
            <a:r>
              <a:rPr lang="en-US" sz="2000" dirty="0">
                <a:solidFill>
                  <a:prstClr val="black"/>
                </a:solidFill>
                <a:latin typeface="Calibri"/>
              </a:rPr>
              <a:t> MK3L </a:t>
            </a:r>
            <a:r>
              <a:rPr lang="en-US" sz="2000" dirty="0" err="1">
                <a:solidFill>
                  <a:prstClr val="black"/>
                </a:solidFill>
                <a:latin typeface="Calibri"/>
              </a:rPr>
              <a:t>memenuhi</a:t>
            </a:r>
            <a:r>
              <a:rPr lang="en-US" sz="2000" dirty="0">
                <a:solidFill>
                  <a:prstClr val="black"/>
                </a:solidFill>
                <a:latin typeface="Calibri"/>
              </a:rPr>
              <a:t> </a:t>
            </a:r>
            <a:r>
              <a:rPr lang="en-US" sz="2000" dirty="0" err="1">
                <a:solidFill>
                  <a:prstClr val="black"/>
                </a:solidFill>
                <a:latin typeface="Calibri"/>
              </a:rPr>
              <a:t>persyaratan</a:t>
            </a:r>
            <a:r>
              <a:rPr lang="en-US" sz="2000" dirty="0">
                <a:solidFill>
                  <a:prstClr val="black"/>
                </a:solidFill>
                <a:latin typeface="Calibri"/>
              </a:rPr>
              <a:t> </a:t>
            </a:r>
            <a:r>
              <a:rPr lang="en-US" sz="2000" dirty="0" err="1">
                <a:solidFill>
                  <a:prstClr val="black"/>
                </a:solidFill>
                <a:latin typeface="Calibri"/>
              </a:rPr>
              <a:t>Standar</a:t>
            </a:r>
            <a:r>
              <a:rPr lang="en-US" sz="2000" dirty="0">
                <a:solidFill>
                  <a:prstClr val="black"/>
                </a:solidFill>
                <a:latin typeface="Calibri"/>
              </a:rPr>
              <a:t> ISO 9001:2015 &amp; iso 14001:2015 &amp; ISO 45001:2018</a:t>
            </a:r>
          </a:p>
          <a:p>
            <a:pPr marL="714375" indent="-357188" fontAlgn="auto">
              <a:spcBef>
                <a:spcPts val="0"/>
              </a:spcBef>
              <a:spcAft>
                <a:spcPts val="0"/>
              </a:spcAft>
              <a:buFont typeface="Arial" pitchFamily="34" charset="0"/>
              <a:buChar char="•"/>
            </a:pPr>
            <a:r>
              <a:rPr lang="en-US" sz="2000" dirty="0" err="1">
                <a:solidFill>
                  <a:prstClr val="black"/>
                </a:solidFill>
                <a:latin typeface="Calibri"/>
              </a:rPr>
              <a:t>Melaporkan</a:t>
            </a:r>
            <a:r>
              <a:rPr lang="en-US" sz="2000" dirty="0">
                <a:solidFill>
                  <a:prstClr val="black"/>
                </a:solidFill>
                <a:latin typeface="Calibri"/>
              </a:rPr>
              <a:t> </a:t>
            </a:r>
            <a:r>
              <a:rPr lang="en-US" sz="2000" dirty="0" err="1">
                <a:solidFill>
                  <a:prstClr val="black"/>
                </a:solidFill>
                <a:latin typeface="Calibri"/>
              </a:rPr>
              <a:t>kinerja</a:t>
            </a:r>
            <a:r>
              <a:rPr lang="en-US" sz="2000" dirty="0">
                <a:solidFill>
                  <a:prstClr val="black"/>
                </a:solidFill>
                <a:latin typeface="Calibri"/>
              </a:rPr>
              <a:t> MK3L dan Sistem </a:t>
            </a:r>
            <a:r>
              <a:rPr lang="en-US" sz="2000" dirty="0" err="1">
                <a:solidFill>
                  <a:prstClr val="black"/>
                </a:solidFill>
                <a:latin typeface="Calibri"/>
              </a:rPr>
              <a:t>Manajemen</a:t>
            </a:r>
            <a:r>
              <a:rPr lang="en-US" sz="2000" dirty="0">
                <a:solidFill>
                  <a:prstClr val="black"/>
                </a:solidFill>
                <a:latin typeface="Calibri"/>
              </a:rPr>
              <a:t> MK3L </a:t>
            </a:r>
            <a:r>
              <a:rPr lang="en-US" sz="2000" dirty="0" err="1">
                <a:solidFill>
                  <a:prstClr val="black"/>
                </a:solidFill>
                <a:latin typeface="Calibri"/>
              </a:rPr>
              <a:t>kepada</a:t>
            </a:r>
            <a:r>
              <a:rPr lang="en-US" sz="2000" dirty="0">
                <a:solidFill>
                  <a:prstClr val="black"/>
                </a:solidFill>
                <a:latin typeface="Calibri"/>
              </a:rPr>
              <a:t> </a:t>
            </a:r>
            <a:r>
              <a:rPr lang="en-US" sz="2000" dirty="0" err="1">
                <a:solidFill>
                  <a:prstClr val="black"/>
                </a:solidFill>
                <a:latin typeface="Calibri"/>
              </a:rPr>
              <a:t>Manajemen</a:t>
            </a:r>
            <a:r>
              <a:rPr lang="en-US" sz="2000" dirty="0">
                <a:solidFill>
                  <a:prstClr val="black"/>
                </a:solidFill>
                <a:latin typeface="Calibri"/>
              </a:rPr>
              <a:t> </a:t>
            </a:r>
            <a:r>
              <a:rPr lang="en-US" sz="2000" dirty="0" err="1">
                <a:solidFill>
                  <a:prstClr val="black"/>
                </a:solidFill>
                <a:latin typeface="Calibri"/>
              </a:rPr>
              <a:t>Puncak</a:t>
            </a:r>
            <a:endParaRPr lang="en-US" sz="2000" dirty="0">
              <a:solidFill>
                <a:prstClr val="black"/>
              </a:solidFill>
              <a:latin typeface="Calibri"/>
            </a:endParaRPr>
          </a:p>
          <a:p>
            <a:pPr marL="156801" indent="-156801" fontAlgn="auto">
              <a:spcBef>
                <a:spcPts val="0"/>
              </a:spcBef>
              <a:spcAft>
                <a:spcPts val="0"/>
              </a:spcAft>
              <a:buFont typeface="Arial" pitchFamily="34" charset="0"/>
              <a:buChar char="•"/>
            </a:pPr>
            <a:endParaRPr lang="en-US" sz="2000" dirty="0">
              <a:solidFill>
                <a:prstClr val="black"/>
              </a:solidFill>
              <a:latin typeface="Calibri"/>
            </a:endParaRPr>
          </a:p>
        </p:txBody>
      </p:sp>
      <p:sp>
        <p:nvSpPr>
          <p:cNvPr id="3" name="Slide Number Placeholder 2">
            <a:extLst>
              <a:ext uri="{FF2B5EF4-FFF2-40B4-BE49-F238E27FC236}">
                <a16:creationId xmlns:a16="http://schemas.microsoft.com/office/drawing/2014/main" id="{4EED7C13-B354-4FB3-B30C-19390232F325}"/>
              </a:ext>
            </a:extLst>
          </p:cNvPr>
          <p:cNvSpPr>
            <a:spLocks noGrp="1"/>
          </p:cNvSpPr>
          <p:nvPr>
            <p:ph type="sldNum" sz="quarter" idx="12"/>
          </p:nvPr>
        </p:nvSpPr>
        <p:spPr/>
        <p:txBody>
          <a:bodyPr/>
          <a:lstStyle/>
          <a:p>
            <a:pPr>
              <a:defRPr/>
            </a:pPr>
            <a:fld id="{76B483EA-79FC-4CFB-9D49-A6CB5216843E}" type="slidenum">
              <a:rPr lang="en-US" smtClean="0"/>
              <a:pPr>
                <a:defRPr/>
              </a:pPr>
              <a:t>39</a:t>
            </a:fld>
            <a:endParaRPr lang="en-US"/>
          </a:p>
        </p:txBody>
      </p:sp>
      <p:sp>
        <p:nvSpPr>
          <p:cNvPr id="11" name="Rectangle 10"/>
          <p:cNvSpPr/>
          <p:nvPr/>
        </p:nvSpPr>
        <p:spPr>
          <a:xfrm>
            <a:off x="950947" y="333974"/>
            <a:ext cx="6954533" cy="584775"/>
          </a:xfrm>
          <a:prstGeom prst="rect">
            <a:avLst/>
          </a:prstGeom>
        </p:spPr>
        <p:txBody>
          <a:bodyPr wrap="none">
            <a:spAutoFit/>
          </a:bodyPr>
          <a:lstStyle/>
          <a:p>
            <a:pPr algn="ctr"/>
            <a:r>
              <a:rPr lang="en-US" sz="3200" dirty="0" err="1">
                <a:solidFill>
                  <a:srgbClr val="002060"/>
                </a:solidFill>
                <a:latin typeface="Impact" panose="020B0806030902050204" pitchFamily="34" charset="0"/>
              </a:rPr>
              <a:t>Peran</a:t>
            </a:r>
            <a:r>
              <a:rPr lang="en-US" sz="3200" dirty="0">
                <a:solidFill>
                  <a:srgbClr val="002060"/>
                </a:solidFill>
                <a:latin typeface="Impact" panose="020B0806030902050204" pitchFamily="34" charset="0"/>
              </a:rPr>
              <a:t>, </a:t>
            </a:r>
            <a:r>
              <a:rPr lang="en-US" sz="3200" dirty="0" err="1">
                <a:solidFill>
                  <a:srgbClr val="002060"/>
                </a:solidFill>
                <a:latin typeface="Impact" panose="020B0806030902050204" pitchFamily="34" charset="0"/>
              </a:rPr>
              <a:t>Tanggungjawab</a:t>
            </a:r>
            <a:r>
              <a:rPr lang="en-US" sz="3200" dirty="0">
                <a:solidFill>
                  <a:srgbClr val="002060"/>
                </a:solidFill>
                <a:latin typeface="Impact" panose="020B0806030902050204" pitchFamily="34" charset="0"/>
              </a:rPr>
              <a:t> dan </a:t>
            </a:r>
            <a:r>
              <a:rPr lang="en-US" sz="3200" dirty="0" err="1">
                <a:solidFill>
                  <a:srgbClr val="002060"/>
                </a:solidFill>
                <a:latin typeface="Impact" panose="020B0806030902050204" pitchFamily="34" charset="0"/>
              </a:rPr>
              <a:t>Kewenangan</a:t>
            </a:r>
            <a:endParaRPr lang="en-US" sz="3200" dirty="0">
              <a:solidFill>
                <a:srgbClr val="002060"/>
              </a:solidFill>
              <a:latin typeface="Impact" panose="020B0806030902050204" pitchFamily="34" charset="0"/>
            </a:endParaRPr>
          </a:p>
        </p:txBody>
      </p:sp>
      <p:sp>
        <p:nvSpPr>
          <p:cNvPr id="4" name="Footer Placeholder 3">
            <a:extLst>
              <a:ext uri="{FF2B5EF4-FFF2-40B4-BE49-F238E27FC236}">
                <a16:creationId xmlns:a16="http://schemas.microsoft.com/office/drawing/2014/main" id="{020BD1D0-3002-43FC-9F78-925364592121}"/>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8" name="Title 1">
            <a:extLst>
              <a:ext uri="{FF2B5EF4-FFF2-40B4-BE49-F238E27FC236}">
                <a16:creationId xmlns:a16="http://schemas.microsoft.com/office/drawing/2014/main" id="{A5BF0F2B-6F35-481E-A91A-E9AD3079E9DE}"/>
              </a:ext>
            </a:extLst>
          </p:cNvPr>
          <p:cNvSpPr txBox="1">
            <a:spLocks/>
          </p:cNvSpPr>
          <p:nvPr/>
        </p:nvSpPr>
        <p:spPr>
          <a:xfrm>
            <a:off x="7898473" y="7150"/>
            <a:ext cx="1246712"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99339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txBox="1">
            <a:spLocks noChangeArrowheads="1"/>
          </p:cNvSpPr>
          <p:nvPr/>
        </p:nvSpPr>
        <p:spPr bwMode="auto">
          <a:xfrm>
            <a:off x="3129699" y="1794428"/>
            <a:ext cx="5266955" cy="3367074"/>
          </a:xfrm>
          <a:prstGeom prst="rect">
            <a:avLst/>
          </a:prstGeom>
          <a:noFill/>
          <a:ln w="9525">
            <a:noFill/>
            <a:miter lim="800000"/>
            <a:headEnd/>
            <a:tailEnd/>
          </a:ln>
        </p:spPr>
        <p:txBody>
          <a:bodyPr/>
          <a:lstStyle/>
          <a:p>
            <a:pPr algn="just" eaLnBrk="1" hangingPunct="1">
              <a:spcBef>
                <a:spcPct val="20000"/>
              </a:spcBef>
              <a:buClr>
                <a:schemeClr val="folHlink"/>
              </a:buClr>
              <a:buSzPct val="75000"/>
              <a:defRPr/>
            </a:pPr>
            <a:r>
              <a:rPr lang="en-US" sz="1600" b="1" dirty="0">
                <a:latin typeface="Arial" pitchFamily="34" charset="0"/>
                <a:cs typeface="Arial" pitchFamily="34" charset="0"/>
              </a:rPr>
              <a:t>“</a:t>
            </a:r>
            <a:r>
              <a:rPr lang="id-ID" sz="1600" b="1" dirty="0">
                <a:latin typeface="Arial" pitchFamily="34" charset="0"/>
                <a:cs typeface="Arial" pitchFamily="34" charset="0"/>
              </a:rPr>
              <a:t>Lingkungan hidup adalah kesatuan ruang dengan semua benda, daya, keadaan, dan makhluk hidup, termasuk manusia dan perilakunya, yang mempengaruhi alam itu sendiri, kelangsungan perikehidupan, dan kesejahteraan manusia serta makhluk hidup lain. </a:t>
            </a:r>
            <a:r>
              <a:rPr lang="en-US" sz="1600" b="1" dirty="0">
                <a:latin typeface="Arial" pitchFamily="34" charset="0"/>
                <a:cs typeface="Arial" pitchFamily="34" charset="0"/>
              </a:rPr>
              <a:t>“</a:t>
            </a:r>
          </a:p>
          <a:p>
            <a:pPr algn="just" eaLnBrk="1" hangingPunct="1">
              <a:spcBef>
                <a:spcPct val="20000"/>
              </a:spcBef>
              <a:buClr>
                <a:schemeClr val="folHlink"/>
              </a:buClr>
              <a:buSzPct val="75000"/>
              <a:defRPr/>
            </a:pPr>
            <a:endParaRPr lang="en-US" sz="1600" b="1" dirty="0">
              <a:latin typeface="Arial" pitchFamily="34" charset="0"/>
              <a:cs typeface="Arial" pitchFamily="34" charset="0"/>
            </a:endParaRPr>
          </a:p>
          <a:p>
            <a:pPr algn="just" eaLnBrk="1" hangingPunct="1">
              <a:spcBef>
                <a:spcPct val="20000"/>
              </a:spcBef>
              <a:buClr>
                <a:schemeClr val="folHlink"/>
              </a:buClr>
              <a:buSzPct val="75000"/>
              <a:defRPr/>
            </a:pPr>
            <a:endParaRPr lang="en-US" sz="1600" b="1" dirty="0">
              <a:latin typeface="Arial" pitchFamily="34" charset="0"/>
              <a:cs typeface="Arial" pitchFamily="34" charset="0"/>
            </a:endParaRPr>
          </a:p>
          <a:p>
            <a:pPr algn="just" eaLnBrk="1" hangingPunct="1">
              <a:spcBef>
                <a:spcPct val="20000"/>
              </a:spcBef>
              <a:buClr>
                <a:schemeClr val="folHlink"/>
              </a:buClr>
              <a:buSzPct val="75000"/>
              <a:defRPr/>
            </a:pPr>
            <a:r>
              <a:rPr lang="id-ID" sz="1600" b="1" dirty="0">
                <a:latin typeface="Arial" pitchFamily="34" charset="0"/>
                <a:cs typeface="Arial" pitchFamily="34" charset="0"/>
              </a:rPr>
              <a:t>Daya dukung lingkungan hidup adalah kemampua</a:t>
            </a:r>
            <a:r>
              <a:rPr lang="en-US" sz="1600" b="1" dirty="0">
                <a:latin typeface="Arial" pitchFamily="34" charset="0"/>
                <a:cs typeface="Arial" pitchFamily="34" charset="0"/>
              </a:rPr>
              <a:t>n </a:t>
            </a:r>
            <a:r>
              <a:rPr lang="id-ID" sz="1600" b="1" dirty="0">
                <a:latin typeface="Arial" pitchFamily="34" charset="0"/>
                <a:cs typeface="Arial" pitchFamily="34" charset="0"/>
              </a:rPr>
              <a:t>lingkungan hidup untuk mendukung perikehidupan manusia, makhluk hidup lain, dan keseimbangan antarkeduanya</a:t>
            </a:r>
            <a:r>
              <a:rPr lang="en-US" sz="1600" b="1" dirty="0">
                <a:latin typeface="Arial" pitchFamily="34" charset="0"/>
                <a:cs typeface="Arial" pitchFamily="34" charset="0"/>
              </a:rPr>
              <a:t>”</a:t>
            </a:r>
          </a:p>
          <a:p>
            <a:pPr algn="just" eaLnBrk="1" hangingPunct="1">
              <a:spcBef>
                <a:spcPct val="20000"/>
              </a:spcBef>
              <a:buClr>
                <a:schemeClr val="folHlink"/>
              </a:buClr>
              <a:buSzPct val="75000"/>
              <a:defRPr/>
            </a:pPr>
            <a:r>
              <a:rPr lang="en-US" sz="1600" b="1" dirty="0">
                <a:latin typeface="Arial" pitchFamily="34" charset="0"/>
                <a:cs typeface="Arial" pitchFamily="34" charset="0"/>
              </a:rPr>
              <a:t>(UU RI No. 32 </a:t>
            </a:r>
            <a:r>
              <a:rPr lang="en-US" sz="1600" b="1" dirty="0" err="1">
                <a:latin typeface="Arial" pitchFamily="34" charset="0"/>
                <a:cs typeface="Arial" pitchFamily="34" charset="0"/>
              </a:rPr>
              <a:t>Tahun</a:t>
            </a:r>
            <a:r>
              <a:rPr lang="en-US" sz="1600" b="1" dirty="0">
                <a:latin typeface="Arial" pitchFamily="34" charset="0"/>
                <a:cs typeface="Arial" pitchFamily="34" charset="0"/>
              </a:rPr>
              <a:t> 2009 </a:t>
            </a:r>
            <a:r>
              <a:rPr lang="en-US" sz="1600" b="1" dirty="0" err="1">
                <a:latin typeface="Arial" pitchFamily="34" charset="0"/>
                <a:cs typeface="Arial" pitchFamily="34" charset="0"/>
              </a:rPr>
              <a:t>Tentang</a:t>
            </a:r>
            <a:r>
              <a:rPr lang="en-US" sz="1600" b="1" dirty="0">
                <a:latin typeface="Arial" pitchFamily="34" charset="0"/>
                <a:cs typeface="Arial" pitchFamily="34" charset="0"/>
              </a:rPr>
              <a:t> </a:t>
            </a:r>
            <a:r>
              <a:rPr lang="en-US" sz="1600" b="1" dirty="0" err="1">
                <a:latin typeface="Arial" pitchFamily="34" charset="0"/>
                <a:cs typeface="Arial" pitchFamily="34" charset="0"/>
              </a:rPr>
              <a:t>Perlindungan</a:t>
            </a:r>
            <a:r>
              <a:rPr lang="en-US" sz="1600" b="1" dirty="0">
                <a:latin typeface="Arial" pitchFamily="34" charset="0"/>
                <a:cs typeface="Arial" pitchFamily="34" charset="0"/>
              </a:rPr>
              <a:t> </a:t>
            </a:r>
            <a:r>
              <a:rPr lang="en-US" sz="1600" b="1" dirty="0" err="1">
                <a:latin typeface="Arial" pitchFamily="34" charset="0"/>
                <a:cs typeface="Arial" pitchFamily="34" charset="0"/>
              </a:rPr>
              <a:t>dan</a:t>
            </a:r>
            <a:r>
              <a:rPr lang="en-US" sz="1600" b="1" dirty="0">
                <a:latin typeface="Arial" pitchFamily="34" charset="0"/>
                <a:cs typeface="Arial" pitchFamily="34" charset="0"/>
              </a:rPr>
              <a:t> </a:t>
            </a:r>
            <a:r>
              <a:rPr lang="en-US" sz="1600" b="1" dirty="0" err="1">
                <a:latin typeface="Arial" pitchFamily="34" charset="0"/>
                <a:cs typeface="Arial" pitchFamily="34" charset="0"/>
              </a:rPr>
              <a:t>Pengelolaan</a:t>
            </a:r>
            <a:r>
              <a:rPr lang="en-US" sz="1600" b="1" dirty="0">
                <a:latin typeface="Arial" pitchFamily="34" charset="0"/>
                <a:cs typeface="Arial" pitchFamily="34" charset="0"/>
              </a:rPr>
              <a:t> </a:t>
            </a:r>
            <a:r>
              <a:rPr lang="en-US" sz="1600" b="1" dirty="0" err="1">
                <a:latin typeface="Arial" pitchFamily="34" charset="0"/>
                <a:cs typeface="Arial" pitchFamily="34" charset="0"/>
              </a:rPr>
              <a:t>Lingkungan</a:t>
            </a:r>
            <a:r>
              <a:rPr lang="en-US" sz="1600" b="1" dirty="0">
                <a:latin typeface="Arial" pitchFamily="34" charset="0"/>
                <a:cs typeface="Arial" pitchFamily="34" charset="0"/>
              </a:rPr>
              <a:t> </a:t>
            </a:r>
            <a:r>
              <a:rPr lang="en-US" sz="1600" b="1" dirty="0" err="1">
                <a:latin typeface="Arial" pitchFamily="34" charset="0"/>
                <a:cs typeface="Arial" pitchFamily="34" charset="0"/>
              </a:rPr>
              <a:t>Hidup</a:t>
            </a:r>
            <a:r>
              <a:rPr lang="en-US" sz="1600" b="1" dirty="0">
                <a:latin typeface="Arial" pitchFamily="34" charset="0"/>
                <a:cs typeface="Arial" pitchFamily="34" charset="0"/>
              </a:rPr>
              <a:t>)</a:t>
            </a:r>
          </a:p>
          <a:p>
            <a:pPr marL="252052" indent="-252052" algn="just">
              <a:spcBef>
                <a:spcPct val="20000"/>
              </a:spcBef>
              <a:buClr>
                <a:schemeClr val="folHlink"/>
              </a:buClr>
              <a:buSzPct val="75000"/>
              <a:defRPr/>
            </a:pPr>
            <a:endParaRPr lang="en-US" sz="1600" b="1" dirty="0">
              <a:latin typeface="Arial" pitchFamily="34" charset="0"/>
              <a:cs typeface="Arial" pitchFamily="34" charset="0"/>
            </a:endParaRPr>
          </a:p>
        </p:txBody>
      </p:sp>
      <p:sp>
        <p:nvSpPr>
          <p:cNvPr id="6" name="Rectangle 5"/>
          <p:cNvSpPr/>
          <p:nvPr/>
        </p:nvSpPr>
        <p:spPr>
          <a:xfrm>
            <a:off x="2630078" y="758854"/>
            <a:ext cx="4546086" cy="660502"/>
          </a:xfrm>
          <a:prstGeom prst="rect">
            <a:avLst/>
          </a:prstGeom>
          <a:noFill/>
        </p:spPr>
        <p:txBody>
          <a:bodyPr wrap="square">
            <a:spAutoFit/>
          </a:bodyPr>
          <a:lstStyle/>
          <a:p>
            <a:pPr algn="ctr" eaLnBrk="1" hangingPunct="1">
              <a:defRPr/>
            </a:pPr>
            <a:r>
              <a:rPr lang="en-US" sz="3692" b="1" dirty="0">
                <a:ln w="18415" cmpd="sng">
                  <a:noFill/>
                  <a:prstDash val="solid"/>
                </a:ln>
                <a:solidFill>
                  <a:srgbClr val="00B050"/>
                </a:solidFill>
                <a:latin typeface="Adobe Caslon Pro" pitchFamily="18" charset="0"/>
              </a:rPr>
              <a:t>LINGKUNGAN</a:t>
            </a:r>
          </a:p>
        </p:txBody>
      </p:sp>
      <p:sp>
        <p:nvSpPr>
          <p:cNvPr id="32773" name="Slide Number Placeholder 6"/>
          <p:cNvSpPr>
            <a:spLocks noGrp="1"/>
          </p:cNvSpPr>
          <p:nvPr>
            <p:ph type="sldNum" sz="quarter" idx="12"/>
          </p:nvPr>
        </p:nvSpPr>
        <p:spPr bwMode="auto">
          <a:xfrm>
            <a:off x="8396654" y="6066693"/>
            <a:ext cx="609600" cy="407377"/>
          </a:xfrm>
          <a:prstGeom prst="rect">
            <a:avLst/>
          </a:prstGeom>
          <a:noFill/>
          <a:ln>
            <a:miter lim="800000"/>
            <a:headEnd/>
            <a:tailEnd/>
          </a:ln>
        </p:spPr>
        <p:txBody>
          <a:bodyPr/>
          <a:lstStyle/>
          <a:p>
            <a:fld id="{54714EB0-0EEB-4B60-8562-4CC4C7D000F7}" type="slidenum">
              <a:rPr lang="en-US" sz="1292">
                <a:solidFill>
                  <a:schemeClr val="tx1"/>
                </a:solidFill>
              </a:rPr>
              <a:pPr/>
              <a:t>4</a:t>
            </a:fld>
            <a:endParaRPr lang="en-US" sz="1292" dirty="0">
              <a:solidFill>
                <a:schemeClr val="tx1"/>
              </a:solidFill>
            </a:endParaRPr>
          </a:p>
        </p:txBody>
      </p:sp>
      <p:sp>
        <p:nvSpPr>
          <p:cNvPr id="3" name="Rectangle 2"/>
          <p:cNvSpPr/>
          <p:nvPr/>
        </p:nvSpPr>
        <p:spPr>
          <a:xfrm>
            <a:off x="425166" y="5764751"/>
            <a:ext cx="7971488" cy="603883"/>
          </a:xfrm>
          <a:prstGeom prst="rect">
            <a:avLst/>
          </a:prstGeom>
          <a:ln>
            <a:noFill/>
          </a:ln>
        </p:spPr>
        <p:txBody>
          <a:bodyPr wrap="square">
            <a:spAutoFit/>
          </a:bodyPr>
          <a:lstStyle/>
          <a:p>
            <a:pPr algn="ctr"/>
            <a:r>
              <a:rPr lang="id-ID" sz="1662" b="1" i="1" dirty="0">
                <a:ln w="11430">
                  <a:solidFill>
                    <a:srgbClr val="C00000"/>
                  </a:solidFill>
                </a:ln>
                <a:effectLst>
                  <a:outerShdw blurRad="38100" dist="38100" dir="2700000" algn="tl">
                    <a:srgbClr val="000000">
                      <a:alpha val="43137"/>
                    </a:srgbClr>
                  </a:outerShdw>
                </a:effectLst>
                <a:latin typeface="Arial" pitchFamily="34" charset="0"/>
                <a:cs typeface="Arial" pitchFamily="34" charset="0"/>
              </a:rPr>
              <a:t> </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Kelangsungan hidup manusia bergantung pada lingkungan s</a:t>
            </a:r>
            <a:r>
              <a:rPr lang="en-US" sz="1662" b="1" i="1" dirty="0">
                <a:ln w="11430">
                  <a:noFill/>
                </a:ln>
                <a:effectLst>
                  <a:outerShdw blurRad="38100" dist="38100" dir="2700000" algn="tl">
                    <a:srgbClr val="000000">
                      <a:alpha val="43137"/>
                    </a:srgbClr>
                  </a:outerShdw>
                </a:effectLst>
                <a:latin typeface="Arial" pitchFamily="34" charset="0"/>
                <a:cs typeface="Arial" pitchFamily="34" charset="0"/>
              </a:rPr>
              <a:t>e</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b</a:t>
            </a:r>
            <a:r>
              <a:rPr lang="en-US" sz="1662" b="1" i="1" dirty="0">
                <a:ln w="11430">
                  <a:noFill/>
                </a:ln>
                <a:effectLst>
                  <a:outerShdw blurRad="38100" dist="38100" dir="2700000" algn="tl">
                    <a:srgbClr val="000000">
                      <a:alpha val="43137"/>
                    </a:srgbClr>
                  </a:outerShdw>
                </a:effectLst>
                <a:latin typeface="Arial" pitchFamily="34" charset="0"/>
                <a:cs typeface="Arial" pitchFamily="34" charset="0"/>
              </a:rPr>
              <a:t>a</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g</a:t>
            </a:r>
            <a:r>
              <a:rPr lang="en-US" sz="1662" b="1" i="1" dirty="0" err="1">
                <a:ln w="11430">
                  <a:noFill/>
                </a:ln>
                <a:effectLst>
                  <a:outerShdw blurRad="38100" dist="38100" dir="2700000" algn="tl">
                    <a:srgbClr val="000000">
                      <a:alpha val="43137"/>
                    </a:srgbClr>
                  </a:outerShdw>
                </a:effectLst>
                <a:latin typeface="Arial" pitchFamily="34" charset="0"/>
                <a:cs typeface="Arial" pitchFamily="34" charset="0"/>
              </a:rPr>
              <a:t>ai</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 sistem pendukung kehidupan (life support systems</a:t>
            </a:r>
            <a:r>
              <a:rPr lang="id-ID" sz="1662" b="1" dirty="0">
                <a:ln w="11430">
                  <a:noFill/>
                </a:ln>
                <a:effectLst>
                  <a:outerShdw blurRad="38100" dist="38100" dir="2700000" algn="tl">
                    <a:srgbClr val="000000">
                      <a:alpha val="43137"/>
                    </a:srgbClr>
                  </a:outerShdw>
                </a:effectLst>
                <a:latin typeface="Arial Narrow" pitchFamily="34" charset="0"/>
              </a:rPr>
              <a:t>)      </a:t>
            </a:r>
            <a:endParaRPr lang="en-US" sz="1662" dirty="0">
              <a:ln w="11430">
                <a:noFill/>
              </a:ln>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C6AF99EE-213A-4EB0-9FBE-B0793DD36948}"/>
              </a:ext>
            </a:extLst>
          </p:cNvPr>
          <p:cNvPicPr>
            <a:picLocks noChangeAspect="1"/>
          </p:cNvPicPr>
          <p:nvPr/>
        </p:nvPicPr>
        <p:blipFill rotWithShape="1">
          <a:blip r:embed="rId2"/>
          <a:srcRect r="67629"/>
          <a:stretch/>
        </p:blipFill>
        <p:spPr>
          <a:xfrm>
            <a:off x="0" y="0"/>
            <a:ext cx="2960016" cy="5410200"/>
          </a:xfrm>
          <a:prstGeom prst="rect">
            <a:avLst/>
          </a:prstGeom>
        </p:spPr>
      </p:pic>
      <p:sp>
        <p:nvSpPr>
          <p:cNvPr id="5" name="Footer Placeholder 4">
            <a:extLst>
              <a:ext uri="{FF2B5EF4-FFF2-40B4-BE49-F238E27FC236}">
                <a16:creationId xmlns:a16="http://schemas.microsoft.com/office/drawing/2014/main" id="{4243F38F-0312-47E9-9A1E-3802FBE69B2F}"/>
              </a:ext>
            </a:extLst>
          </p:cNvPr>
          <p:cNvSpPr>
            <a:spLocks noGrp="1"/>
          </p:cNvSpPr>
          <p:nvPr>
            <p:ph type="ftr" sz="quarter" idx="11"/>
          </p:nvPr>
        </p:nvSpPr>
        <p:spPr>
          <a:xfrm>
            <a:off x="95956" y="6492874"/>
            <a:ext cx="4942388" cy="365125"/>
          </a:xfrm>
        </p:spPr>
        <p:txBody>
          <a:bodyPr/>
          <a:lstStyle/>
          <a:p>
            <a:r>
              <a:rPr lang="pt-BR" dirty="0"/>
              <a:t>Integrasi ISO 9001,ISO 45001 &amp; ISO 14001 1/rev.00 (c)Copyright, Sentral Sistem. May 2018</a:t>
            </a:r>
            <a:endParaRPr lang="en-US" dirty="0"/>
          </a:p>
        </p:txBody>
      </p:sp>
    </p:spTree>
    <p:extLst>
      <p:ext uri="{BB962C8B-B14F-4D97-AF65-F5344CB8AC3E}">
        <p14:creationId xmlns:p14="http://schemas.microsoft.com/office/powerpoint/2010/main" val="341202702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6518" y="2283603"/>
            <a:ext cx="4155141" cy="4278094"/>
          </a:xfrm>
          <a:prstGeom prst="rect">
            <a:avLst/>
          </a:prstGeom>
          <a:solidFill>
            <a:schemeClr val="accent2">
              <a:lumMod val="40000"/>
              <a:lumOff val="60000"/>
            </a:schemeClr>
          </a:solidFill>
          <a:ln>
            <a:solidFill>
              <a:srgbClr val="C00000"/>
            </a:solidFill>
          </a:ln>
        </p:spPr>
        <p:txBody>
          <a:bodyPr wrap="square" rtlCol="0">
            <a:spAutoFit/>
          </a:bodyPr>
          <a:lstStyle/>
          <a:p>
            <a:pPr fontAlgn="auto">
              <a:spcBef>
                <a:spcPts val="0"/>
              </a:spcBef>
              <a:spcAft>
                <a:spcPts val="0"/>
              </a:spcAft>
            </a:pPr>
            <a:r>
              <a:rPr lang="en-US" sz="1700" dirty="0" err="1">
                <a:solidFill>
                  <a:prstClr val="black"/>
                </a:solidFill>
                <a:latin typeface="Calibri"/>
              </a:rPr>
              <a:t>Konsultasi</a:t>
            </a:r>
            <a:r>
              <a:rPr lang="en-US" sz="1700" dirty="0">
                <a:solidFill>
                  <a:prstClr val="black"/>
                </a:solidFill>
                <a:latin typeface="Calibri"/>
              </a:rPr>
              <a:t> </a:t>
            </a:r>
            <a:r>
              <a:rPr lang="en-US" sz="1700" dirty="0" err="1">
                <a:solidFill>
                  <a:prstClr val="black"/>
                </a:solidFill>
                <a:latin typeface="Calibri"/>
              </a:rPr>
              <a:t>adalah</a:t>
            </a:r>
            <a:r>
              <a:rPr lang="en-US" sz="1700" dirty="0">
                <a:solidFill>
                  <a:prstClr val="black"/>
                </a:solidFill>
                <a:latin typeface="Calibri"/>
              </a:rPr>
              <a:t> </a:t>
            </a:r>
            <a:r>
              <a:rPr lang="en-US" sz="1700" dirty="0" err="1">
                <a:solidFill>
                  <a:prstClr val="black"/>
                </a:solidFill>
                <a:latin typeface="Calibri"/>
              </a:rPr>
              <a:t>mencari</a:t>
            </a:r>
            <a:r>
              <a:rPr lang="en-US" sz="1700" dirty="0">
                <a:solidFill>
                  <a:prstClr val="black"/>
                </a:solidFill>
                <a:latin typeface="Calibri"/>
              </a:rPr>
              <a:t> </a:t>
            </a:r>
            <a:r>
              <a:rPr lang="en-US" sz="1700" dirty="0" err="1">
                <a:solidFill>
                  <a:prstClr val="black"/>
                </a:solidFill>
                <a:latin typeface="Calibri"/>
              </a:rPr>
              <a:t>pandangan</a:t>
            </a:r>
            <a:r>
              <a:rPr lang="en-US" sz="1700" dirty="0">
                <a:solidFill>
                  <a:prstClr val="black"/>
                </a:solidFill>
                <a:latin typeface="Calibri"/>
              </a:rPr>
              <a:t> </a:t>
            </a:r>
            <a:r>
              <a:rPr lang="en-US" sz="1700" dirty="0" err="1">
                <a:solidFill>
                  <a:prstClr val="black"/>
                </a:solidFill>
                <a:latin typeface="Calibri"/>
              </a:rPr>
              <a:t>sebelum</a:t>
            </a:r>
            <a:r>
              <a:rPr lang="en-US" sz="1700" dirty="0">
                <a:solidFill>
                  <a:prstClr val="black"/>
                </a:solidFill>
                <a:latin typeface="Calibri"/>
              </a:rPr>
              <a:t> PENGAMBILAN SEBUAH KEPUTUSAN (3.5). </a:t>
            </a:r>
            <a:r>
              <a:rPr lang="en-US" sz="1700" dirty="0" err="1">
                <a:solidFill>
                  <a:prstClr val="black"/>
                </a:solidFill>
                <a:latin typeface="Calibri"/>
              </a:rPr>
              <a:t>Antara</a:t>
            </a:r>
            <a:r>
              <a:rPr lang="en-US" sz="1700" dirty="0">
                <a:solidFill>
                  <a:prstClr val="black"/>
                </a:solidFill>
                <a:latin typeface="Calibri"/>
              </a:rPr>
              <a:t> lain :</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Kebutuhan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harapan</a:t>
            </a:r>
            <a:r>
              <a:rPr lang="en-US" sz="1700" dirty="0">
                <a:solidFill>
                  <a:prstClr val="black"/>
                </a:solidFill>
                <a:latin typeface="Calibri"/>
              </a:rPr>
              <a:t> </a:t>
            </a:r>
            <a:r>
              <a:rPr lang="en-US" sz="1700" dirty="0" err="1">
                <a:solidFill>
                  <a:prstClr val="black"/>
                </a:solidFill>
                <a:latin typeface="Calibri"/>
              </a:rPr>
              <a:t>pihak</a:t>
            </a:r>
            <a:r>
              <a:rPr lang="en-US" sz="1700" dirty="0">
                <a:solidFill>
                  <a:prstClr val="black"/>
                </a:solidFill>
                <a:latin typeface="Calibri"/>
              </a:rPr>
              <a:t> yang </a:t>
            </a:r>
            <a:r>
              <a:rPr lang="en-US" sz="1700" dirty="0" err="1">
                <a:solidFill>
                  <a:prstClr val="black"/>
                </a:solidFill>
                <a:latin typeface="Calibri"/>
              </a:rPr>
              <a:t>berkepentingan</a:t>
            </a:r>
            <a:r>
              <a:rPr lang="en-US" sz="1700" dirty="0">
                <a:solidFill>
                  <a:prstClr val="black"/>
                </a:solidFill>
                <a:latin typeface="Calibri"/>
              </a:rPr>
              <a:t> (4.2)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Penetapan</a:t>
            </a:r>
            <a:r>
              <a:rPr lang="en-US" sz="1700" dirty="0">
                <a:solidFill>
                  <a:prstClr val="black"/>
                </a:solidFill>
                <a:latin typeface="Calibri"/>
              </a:rPr>
              <a:t> </a:t>
            </a:r>
            <a:r>
              <a:rPr lang="en-US" sz="1700" dirty="0" err="1">
                <a:solidFill>
                  <a:prstClr val="black"/>
                </a:solidFill>
                <a:latin typeface="Calibri"/>
              </a:rPr>
              <a:t>kebijakan</a:t>
            </a:r>
            <a:r>
              <a:rPr lang="en-US" sz="1700" dirty="0">
                <a:solidFill>
                  <a:prstClr val="black"/>
                </a:solidFill>
                <a:latin typeface="Calibri"/>
              </a:rPr>
              <a:t> K3 (5.2)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Penetapan</a:t>
            </a:r>
            <a:r>
              <a:rPr lang="en-US" sz="1700" dirty="0">
                <a:solidFill>
                  <a:prstClr val="black"/>
                </a:solidFill>
                <a:latin typeface="Calibri"/>
              </a:rPr>
              <a:t> </a:t>
            </a:r>
            <a:r>
              <a:rPr lang="en-US" sz="1700" dirty="0" err="1">
                <a:solidFill>
                  <a:prstClr val="black"/>
                </a:solidFill>
                <a:latin typeface="Calibri"/>
              </a:rPr>
              <a:t>peran</a:t>
            </a:r>
            <a:r>
              <a:rPr lang="en-US" sz="1700" dirty="0">
                <a:solidFill>
                  <a:prstClr val="black"/>
                </a:solidFill>
                <a:latin typeface="Calibri"/>
              </a:rPr>
              <a:t>, </a:t>
            </a:r>
            <a:r>
              <a:rPr lang="en-US" sz="1700" dirty="0" err="1">
                <a:solidFill>
                  <a:prstClr val="black"/>
                </a:solidFill>
                <a:latin typeface="Calibri"/>
              </a:rPr>
              <a:t>tanggungjawab</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kewenangan</a:t>
            </a:r>
            <a:r>
              <a:rPr lang="en-US" sz="1700" dirty="0">
                <a:solidFill>
                  <a:prstClr val="black"/>
                </a:solidFill>
                <a:latin typeface="Calibri"/>
              </a:rPr>
              <a:t> (5.3)</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Pemenuhan</a:t>
            </a:r>
            <a:r>
              <a:rPr lang="en-US" sz="1700" dirty="0">
                <a:solidFill>
                  <a:prstClr val="black"/>
                </a:solidFill>
                <a:latin typeface="Calibri"/>
              </a:rPr>
              <a:t> </a:t>
            </a:r>
            <a:r>
              <a:rPr lang="en-US" sz="1700" dirty="0" err="1">
                <a:solidFill>
                  <a:prstClr val="black"/>
                </a:solidFill>
                <a:latin typeface="Calibri"/>
              </a:rPr>
              <a:t>persyaratan</a:t>
            </a:r>
            <a:r>
              <a:rPr lang="en-US" sz="1700" dirty="0">
                <a:solidFill>
                  <a:prstClr val="black"/>
                </a:solidFill>
                <a:latin typeface="Calibri"/>
              </a:rPr>
              <a:t> </a:t>
            </a:r>
            <a:r>
              <a:rPr lang="en-US" sz="1700" dirty="0" err="1">
                <a:solidFill>
                  <a:prstClr val="black"/>
                </a:solidFill>
                <a:latin typeface="Calibri"/>
              </a:rPr>
              <a:t>hukum</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persyaratan</a:t>
            </a:r>
            <a:r>
              <a:rPr lang="en-US" sz="1700" dirty="0">
                <a:solidFill>
                  <a:prstClr val="black"/>
                </a:solidFill>
                <a:latin typeface="Calibri"/>
              </a:rPr>
              <a:t> lain (6.1.3)</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Pengendalian</a:t>
            </a:r>
            <a:r>
              <a:rPr lang="en-US" sz="1700" dirty="0">
                <a:solidFill>
                  <a:prstClr val="black"/>
                </a:solidFill>
                <a:latin typeface="Calibri"/>
              </a:rPr>
              <a:t> </a:t>
            </a:r>
            <a:r>
              <a:rPr lang="en-US" sz="1700" dirty="0" err="1">
                <a:solidFill>
                  <a:prstClr val="black"/>
                </a:solidFill>
                <a:latin typeface="Calibri"/>
              </a:rPr>
              <a:t>terhadap</a:t>
            </a:r>
            <a:r>
              <a:rPr lang="en-US" sz="1700" dirty="0">
                <a:solidFill>
                  <a:prstClr val="black"/>
                </a:solidFill>
                <a:latin typeface="Calibri"/>
              </a:rPr>
              <a:t> </a:t>
            </a:r>
            <a:r>
              <a:rPr lang="en-US" sz="1700" dirty="0" err="1">
                <a:solidFill>
                  <a:prstClr val="black"/>
                </a:solidFill>
                <a:latin typeface="Calibri"/>
              </a:rPr>
              <a:t>pengadaan</a:t>
            </a:r>
            <a:r>
              <a:rPr lang="en-US" sz="1700" dirty="0">
                <a:solidFill>
                  <a:prstClr val="black"/>
                </a:solidFill>
                <a:latin typeface="Calibri"/>
              </a:rPr>
              <a:t>, </a:t>
            </a:r>
            <a:r>
              <a:rPr lang="en-US" sz="1700" dirty="0" err="1">
                <a:solidFill>
                  <a:prstClr val="black"/>
                </a:solidFill>
                <a:latin typeface="Calibri"/>
              </a:rPr>
              <a:t>oursourcing</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kontraktor</a:t>
            </a:r>
            <a:r>
              <a:rPr lang="en-US" sz="1700" dirty="0">
                <a:solidFill>
                  <a:prstClr val="black"/>
                </a:solidFill>
                <a:latin typeface="Calibri"/>
              </a:rPr>
              <a:t> (8.1.4)</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Pemantauan</a:t>
            </a:r>
            <a:r>
              <a:rPr lang="en-US" sz="1700" dirty="0">
                <a:solidFill>
                  <a:prstClr val="black"/>
                </a:solidFill>
                <a:latin typeface="Calibri"/>
              </a:rPr>
              <a:t>, </a:t>
            </a:r>
            <a:r>
              <a:rPr lang="en-US" sz="1700" dirty="0" err="1">
                <a:solidFill>
                  <a:prstClr val="black"/>
                </a:solidFill>
                <a:latin typeface="Calibri"/>
              </a:rPr>
              <a:t>pengukuran</a:t>
            </a:r>
            <a:r>
              <a:rPr lang="en-US" sz="1700" dirty="0">
                <a:solidFill>
                  <a:prstClr val="black"/>
                </a:solidFill>
                <a:latin typeface="Calibri"/>
              </a:rPr>
              <a:t>, </a:t>
            </a:r>
            <a:r>
              <a:rPr lang="en-US" sz="1700" dirty="0" err="1">
                <a:solidFill>
                  <a:prstClr val="black"/>
                </a:solidFill>
                <a:latin typeface="Calibri"/>
              </a:rPr>
              <a:t>analisis</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evaluasi</a:t>
            </a:r>
            <a:r>
              <a:rPr lang="en-US" sz="1700" dirty="0">
                <a:solidFill>
                  <a:prstClr val="black"/>
                </a:solidFill>
                <a:latin typeface="Calibri"/>
              </a:rPr>
              <a:t> </a:t>
            </a:r>
            <a:r>
              <a:rPr lang="en-US" sz="1700" dirty="0" err="1">
                <a:solidFill>
                  <a:prstClr val="black"/>
                </a:solidFill>
                <a:latin typeface="Calibri"/>
              </a:rPr>
              <a:t>kinerja</a:t>
            </a:r>
            <a:r>
              <a:rPr lang="en-US" sz="1700" dirty="0">
                <a:solidFill>
                  <a:prstClr val="black"/>
                </a:solidFill>
                <a:latin typeface="Calibri"/>
              </a:rPr>
              <a:t> K3 (9.1.1) </a:t>
            </a:r>
          </a:p>
          <a:p>
            <a:pPr marL="285750" indent="-285750" fontAlgn="auto">
              <a:spcBef>
                <a:spcPts val="0"/>
              </a:spcBef>
              <a:spcAft>
                <a:spcPts val="0"/>
              </a:spcAft>
              <a:buFont typeface="Arial" panose="020B0604020202020204" pitchFamily="34" charset="0"/>
              <a:buChar char="•"/>
            </a:pPr>
            <a:r>
              <a:rPr lang="en-US" sz="1700" dirty="0">
                <a:solidFill>
                  <a:prstClr val="black"/>
                </a:solidFill>
                <a:latin typeface="Calibri"/>
              </a:rPr>
              <a:t>Audit internal (9.2)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Perbaikan</a:t>
            </a:r>
            <a:r>
              <a:rPr lang="en-US" sz="1700" dirty="0">
                <a:solidFill>
                  <a:prstClr val="black"/>
                </a:solidFill>
                <a:latin typeface="Calibri"/>
              </a:rPr>
              <a:t> </a:t>
            </a:r>
            <a:r>
              <a:rPr lang="en-US" sz="1700" dirty="0" err="1">
                <a:solidFill>
                  <a:prstClr val="black"/>
                </a:solidFill>
                <a:latin typeface="Calibri"/>
              </a:rPr>
              <a:t>berkelanjutan</a:t>
            </a:r>
            <a:r>
              <a:rPr lang="en-US" sz="1700" dirty="0">
                <a:solidFill>
                  <a:prstClr val="black"/>
                </a:solidFill>
                <a:latin typeface="Calibri"/>
              </a:rPr>
              <a:t> (10.3)</a:t>
            </a:r>
          </a:p>
        </p:txBody>
      </p:sp>
      <p:sp>
        <p:nvSpPr>
          <p:cNvPr id="7" name="TextBox 6"/>
          <p:cNvSpPr txBox="1"/>
          <p:nvPr/>
        </p:nvSpPr>
        <p:spPr>
          <a:xfrm>
            <a:off x="4652683" y="2283603"/>
            <a:ext cx="4289611" cy="4278094"/>
          </a:xfrm>
          <a:prstGeom prst="rect">
            <a:avLst/>
          </a:prstGeom>
          <a:solidFill>
            <a:srgbClr val="92D050"/>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fontAlgn="auto">
              <a:spcBef>
                <a:spcPts val="0"/>
              </a:spcBef>
              <a:spcAft>
                <a:spcPts val="0"/>
              </a:spcAft>
            </a:pPr>
            <a:r>
              <a:rPr lang="en-US" sz="1700" dirty="0" err="1">
                <a:solidFill>
                  <a:prstClr val="black"/>
                </a:solidFill>
                <a:latin typeface="Calibri"/>
              </a:rPr>
              <a:t>Partisipasi</a:t>
            </a:r>
            <a:r>
              <a:rPr lang="en-US" sz="1700" dirty="0">
                <a:solidFill>
                  <a:prstClr val="black"/>
                </a:solidFill>
                <a:latin typeface="Calibri"/>
              </a:rPr>
              <a:t> </a:t>
            </a:r>
            <a:r>
              <a:rPr lang="en-US" sz="1700" dirty="0" err="1">
                <a:solidFill>
                  <a:prstClr val="black"/>
                </a:solidFill>
                <a:latin typeface="Calibri"/>
              </a:rPr>
              <a:t>adalah</a:t>
            </a:r>
            <a:r>
              <a:rPr lang="en-US" sz="1700" dirty="0">
                <a:solidFill>
                  <a:prstClr val="black"/>
                </a:solidFill>
                <a:latin typeface="Calibri"/>
              </a:rPr>
              <a:t> </a:t>
            </a:r>
            <a:r>
              <a:rPr lang="en-US" sz="1700" dirty="0" err="1">
                <a:solidFill>
                  <a:prstClr val="black"/>
                </a:solidFill>
                <a:latin typeface="Calibri"/>
              </a:rPr>
              <a:t>keterlibatan</a:t>
            </a:r>
            <a:r>
              <a:rPr lang="en-US" sz="1700" dirty="0">
                <a:solidFill>
                  <a:prstClr val="black"/>
                </a:solidFill>
                <a:latin typeface="Calibri"/>
              </a:rPr>
              <a:t> </a:t>
            </a:r>
            <a:r>
              <a:rPr lang="en-US" sz="1700" dirty="0" err="1">
                <a:solidFill>
                  <a:prstClr val="black"/>
                </a:solidFill>
                <a:latin typeface="Calibri"/>
              </a:rPr>
              <a:t>dalam</a:t>
            </a:r>
            <a:r>
              <a:rPr lang="en-US" sz="1700" dirty="0">
                <a:solidFill>
                  <a:prstClr val="black"/>
                </a:solidFill>
                <a:latin typeface="Calibri"/>
              </a:rPr>
              <a:t> PENGAMBILAN KEPUTUSAN (3.4). </a:t>
            </a:r>
            <a:r>
              <a:rPr lang="en-US" sz="1700" dirty="0" err="1">
                <a:solidFill>
                  <a:prstClr val="black"/>
                </a:solidFill>
                <a:latin typeface="Calibri"/>
              </a:rPr>
              <a:t>Antara</a:t>
            </a:r>
            <a:r>
              <a:rPr lang="en-US" sz="1700" dirty="0">
                <a:solidFill>
                  <a:prstClr val="black"/>
                </a:solidFill>
                <a:latin typeface="Calibri"/>
              </a:rPr>
              <a:t> lain :</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Mekanisme</a:t>
            </a:r>
            <a:r>
              <a:rPr lang="en-US" sz="1700" dirty="0">
                <a:solidFill>
                  <a:prstClr val="black"/>
                </a:solidFill>
                <a:latin typeface="Calibri"/>
              </a:rPr>
              <a:t> </a:t>
            </a:r>
            <a:r>
              <a:rPr lang="en-US" sz="1700" dirty="0" err="1">
                <a:solidFill>
                  <a:prstClr val="black"/>
                </a:solidFill>
                <a:latin typeface="Calibri"/>
              </a:rPr>
              <a:t>konsultasi</a:t>
            </a:r>
            <a:r>
              <a:rPr lang="en-US" sz="1700" dirty="0">
                <a:solidFill>
                  <a:prstClr val="black"/>
                </a:solidFill>
                <a:latin typeface="Calibri"/>
              </a:rPr>
              <a:t> &amp; </a:t>
            </a:r>
            <a:r>
              <a:rPr lang="en-US" sz="1700" dirty="0" err="1">
                <a:solidFill>
                  <a:prstClr val="black"/>
                </a:solidFill>
                <a:latin typeface="Calibri"/>
              </a:rPr>
              <a:t>partisipasi</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Identifikasi</a:t>
            </a:r>
            <a:r>
              <a:rPr lang="en-US" sz="1700" dirty="0">
                <a:solidFill>
                  <a:prstClr val="black"/>
                </a:solidFill>
                <a:latin typeface="Calibri"/>
              </a:rPr>
              <a:t> </a:t>
            </a:r>
            <a:r>
              <a:rPr lang="en-US" sz="1700" dirty="0" err="1">
                <a:solidFill>
                  <a:prstClr val="black"/>
                </a:solidFill>
                <a:latin typeface="Calibri"/>
              </a:rPr>
              <a:t>bahaya</a:t>
            </a:r>
            <a:r>
              <a:rPr lang="en-US" sz="1700" dirty="0">
                <a:solidFill>
                  <a:prstClr val="black"/>
                </a:solidFill>
                <a:latin typeface="Calibri"/>
              </a:rPr>
              <a:t>, </a:t>
            </a:r>
            <a:r>
              <a:rPr lang="en-US" sz="1700" dirty="0" err="1">
                <a:solidFill>
                  <a:prstClr val="black"/>
                </a:solidFill>
                <a:latin typeface="Calibri"/>
              </a:rPr>
              <a:t>menilai</a:t>
            </a:r>
            <a:r>
              <a:rPr lang="en-US" sz="1700" dirty="0">
                <a:solidFill>
                  <a:prstClr val="black"/>
                </a:solidFill>
                <a:latin typeface="Calibri"/>
              </a:rPr>
              <a:t> </a:t>
            </a:r>
            <a:r>
              <a:rPr lang="en-US" sz="1700" dirty="0" err="1">
                <a:solidFill>
                  <a:prstClr val="black"/>
                </a:solidFill>
                <a:latin typeface="Calibri"/>
              </a:rPr>
              <a:t>risiko</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peluang</a:t>
            </a:r>
            <a:r>
              <a:rPr lang="en-US" sz="1700" dirty="0">
                <a:solidFill>
                  <a:prstClr val="black"/>
                </a:solidFill>
                <a:latin typeface="Calibri"/>
              </a:rPr>
              <a:t> (6.1.2)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Menentukan</a:t>
            </a:r>
            <a:r>
              <a:rPr lang="en-US" sz="1700" dirty="0">
                <a:solidFill>
                  <a:prstClr val="black"/>
                </a:solidFill>
                <a:latin typeface="Calibri"/>
              </a:rPr>
              <a:t> </a:t>
            </a:r>
            <a:r>
              <a:rPr lang="en-US" sz="1700" dirty="0" err="1">
                <a:solidFill>
                  <a:prstClr val="black"/>
                </a:solidFill>
                <a:latin typeface="Calibri"/>
              </a:rPr>
              <a:t>tindakan</a:t>
            </a:r>
            <a:r>
              <a:rPr lang="en-US" sz="1700" dirty="0">
                <a:solidFill>
                  <a:prstClr val="black"/>
                </a:solidFill>
                <a:latin typeface="Calibri"/>
              </a:rPr>
              <a:t> </a:t>
            </a:r>
            <a:r>
              <a:rPr lang="en-US" sz="1700" dirty="0" err="1">
                <a:solidFill>
                  <a:prstClr val="black"/>
                </a:solidFill>
                <a:latin typeface="Calibri"/>
              </a:rPr>
              <a:t>untuk</a:t>
            </a:r>
            <a:r>
              <a:rPr lang="en-US" sz="1700" dirty="0">
                <a:solidFill>
                  <a:prstClr val="black"/>
                </a:solidFill>
                <a:latin typeface="Calibri"/>
              </a:rPr>
              <a:t> </a:t>
            </a:r>
            <a:r>
              <a:rPr lang="en-US" sz="1700" dirty="0" err="1">
                <a:solidFill>
                  <a:prstClr val="black"/>
                </a:solidFill>
                <a:latin typeface="Calibri"/>
              </a:rPr>
              <a:t>menghilangkan</a:t>
            </a:r>
            <a:r>
              <a:rPr lang="en-US" sz="1700" dirty="0">
                <a:solidFill>
                  <a:prstClr val="black"/>
                </a:solidFill>
                <a:latin typeface="Calibri"/>
              </a:rPr>
              <a:t> </a:t>
            </a:r>
            <a:r>
              <a:rPr lang="en-US" sz="1700" dirty="0" err="1">
                <a:solidFill>
                  <a:prstClr val="black"/>
                </a:solidFill>
                <a:latin typeface="Calibri"/>
              </a:rPr>
              <a:t>bahaya</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mengurangi</a:t>
            </a:r>
            <a:r>
              <a:rPr lang="en-US" sz="1700" dirty="0">
                <a:solidFill>
                  <a:prstClr val="black"/>
                </a:solidFill>
                <a:latin typeface="Calibri"/>
              </a:rPr>
              <a:t> </a:t>
            </a:r>
            <a:r>
              <a:rPr lang="en-US" sz="1700" dirty="0" err="1">
                <a:solidFill>
                  <a:prstClr val="black"/>
                </a:solidFill>
                <a:latin typeface="Calibri"/>
              </a:rPr>
              <a:t>risiko</a:t>
            </a:r>
            <a:r>
              <a:rPr lang="en-US" sz="1700" dirty="0">
                <a:solidFill>
                  <a:prstClr val="black"/>
                </a:solidFill>
                <a:latin typeface="Calibri"/>
              </a:rPr>
              <a:t> K3 (6.1.4)</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Kompetensi</a:t>
            </a:r>
            <a:r>
              <a:rPr lang="en-US" sz="1700" dirty="0">
                <a:solidFill>
                  <a:prstClr val="black"/>
                </a:solidFill>
                <a:latin typeface="Calibri"/>
              </a:rPr>
              <a:t> (7.2)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Komunikasi</a:t>
            </a:r>
            <a:r>
              <a:rPr lang="en-US" sz="1700" dirty="0">
                <a:solidFill>
                  <a:prstClr val="black"/>
                </a:solidFill>
                <a:latin typeface="Calibri"/>
              </a:rPr>
              <a:t> (7.4)</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Pengendalian</a:t>
            </a:r>
            <a:r>
              <a:rPr lang="en-US" sz="1700" dirty="0">
                <a:solidFill>
                  <a:prstClr val="black"/>
                </a:solidFill>
                <a:latin typeface="Calibri"/>
              </a:rPr>
              <a:t> </a:t>
            </a:r>
            <a:r>
              <a:rPr lang="en-US" sz="1700" dirty="0" err="1">
                <a:solidFill>
                  <a:prstClr val="black"/>
                </a:solidFill>
                <a:latin typeface="Calibri"/>
              </a:rPr>
              <a:t>bahaya</a:t>
            </a:r>
            <a:r>
              <a:rPr lang="en-US" sz="1700" dirty="0">
                <a:solidFill>
                  <a:prstClr val="black"/>
                </a:solidFill>
                <a:latin typeface="Calibri"/>
              </a:rPr>
              <a:t> (8.1, 8.1.3, 8.2)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Investigasi</a:t>
            </a:r>
            <a:r>
              <a:rPr lang="en-US" sz="1700" dirty="0">
                <a:solidFill>
                  <a:prstClr val="black"/>
                </a:solidFill>
                <a:latin typeface="Calibri"/>
              </a:rPr>
              <a:t> </a:t>
            </a:r>
            <a:r>
              <a:rPr lang="en-US" sz="1700" dirty="0" err="1">
                <a:solidFill>
                  <a:prstClr val="black"/>
                </a:solidFill>
                <a:latin typeface="Calibri"/>
              </a:rPr>
              <a:t>insiden</a:t>
            </a:r>
            <a:r>
              <a:rPr lang="en-US" sz="1700" dirty="0">
                <a:solidFill>
                  <a:prstClr val="black"/>
                </a:solidFill>
                <a:latin typeface="Calibri"/>
              </a:rPr>
              <a:t> dan </a:t>
            </a:r>
            <a:r>
              <a:rPr lang="en-US" sz="1700" dirty="0" err="1">
                <a:solidFill>
                  <a:prstClr val="black"/>
                </a:solidFill>
                <a:latin typeface="Calibri"/>
              </a:rPr>
              <a:t>ketidaksesuaian</a:t>
            </a:r>
            <a:r>
              <a:rPr lang="en-US" sz="1700" dirty="0">
                <a:solidFill>
                  <a:prstClr val="black"/>
                </a:solidFill>
                <a:latin typeface="Calibri"/>
              </a:rPr>
              <a:t> dan </a:t>
            </a:r>
            <a:r>
              <a:rPr lang="en-US" sz="1700" dirty="0" err="1">
                <a:solidFill>
                  <a:prstClr val="black"/>
                </a:solidFill>
                <a:latin typeface="Calibri"/>
              </a:rPr>
              <a:t>tindakan</a:t>
            </a:r>
            <a:r>
              <a:rPr lang="en-US" sz="1700" dirty="0">
                <a:solidFill>
                  <a:prstClr val="black"/>
                </a:solidFill>
                <a:latin typeface="Calibri"/>
              </a:rPr>
              <a:t> </a:t>
            </a:r>
            <a:r>
              <a:rPr lang="en-US" sz="1700" dirty="0" err="1">
                <a:solidFill>
                  <a:prstClr val="black"/>
                </a:solidFill>
                <a:latin typeface="Calibri"/>
              </a:rPr>
              <a:t>korektif</a:t>
            </a:r>
            <a:r>
              <a:rPr lang="en-US" sz="1700" dirty="0">
                <a:solidFill>
                  <a:prstClr val="black"/>
                </a:solidFill>
                <a:latin typeface="Calibri"/>
              </a:rPr>
              <a:t> (10.2)</a:t>
            </a:r>
          </a:p>
          <a:p>
            <a:pPr marL="285750" indent="-285750" fontAlgn="auto">
              <a:spcBef>
                <a:spcPts val="0"/>
              </a:spcBef>
              <a:spcAft>
                <a:spcPts val="0"/>
              </a:spcAft>
              <a:buFont typeface="Arial" panose="020B0604020202020204" pitchFamily="34" charset="0"/>
              <a:buChar char="•"/>
            </a:pP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endParaRPr lang="en-US" sz="1700" dirty="0">
              <a:solidFill>
                <a:prstClr val="black"/>
              </a:solidFill>
              <a:latin typeface="Calibri"/>
            </a:endParaRPr>
          </a:p>
        </p:txBody>
      </p:sp>
      <p:sp>
        <p:nvSpPr>
          <p:cNvPr id="8" name="TextBox 7"/>
          <p:cNvSpPr txBox="1"/>
          <p:nvPr/>
        </p:nvSpPr>
        <p:spPr>
          <a:xfrm>
            <a:off x="376518" y="754058"/>
            <a:ext cx="8565776" cy="1400383"/>
          </a:xfrm>
          <a:prstGeom prst="rect">
            <a:avLst/>
          </a:prstGeom>
          <a:solidFill>
            <a:schemeClr val="accent5">
              <a:lumMod val="60000"/>
              <a:lumOff val="40000"/>
            </a:schemeClr>
          </a:solidFill>
          <a:ln>
            <a:solidFill>
              <a:srgbClr val="0070C0"/>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fontAlgn="auto">
              <a:spcBef>
                <a:spcPts val="0"/>
              </a:spcBef>
              <a:spcAft>
                <a:spcPts val="0"/>
              </a:spcAft>
            </a:pP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harus</a:t>
            </a:r>
            <a:r>
              <a:rPr lang="en-US" sz="1700" dirty="0">
                <a:solidFill>
                  <a:prstClr val="black"/>
                </a:solidFill>
                <a:latin typeface="Calibri"/>
              </a:rPr>
              <a:t> </a:t>
            </a:r>
            <a:r>
              <a:rPr lang="en-US" sz="1700" dirty="0" err="1">
                <a:solidFill>
                  <a:prstClr val="black"/>
                </a:solidFill>
                <a:latin typeface="Calibri"/>
              </a:rPr>
              <a:t>menetapkan</a:t>
            </a:r>
            <a:r>
              <a:rPr lang="en-US" sz="1700" dirty="0">
                <a:solidFill>
                  <a:prstClr val="black"/>
                </a:solidFill>
                <a:latin typeface="Calibri"/>
              </a:rPr>
              <a:t>, </a:t>
            </a:r>
            <a:r>
              <a:rPr lang="en-US" sz="1700" dirty="0" err="1">
                <a:solidFill>
                  <a:prstClr val="black"/>
                </a:solidFill>
                <a:latin typeface="Calibri"/>
              </a:rPr>
              <a:t>menerapkan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memelihara</a:t>
            </a:r>
            <a:r>
              <a:rPr lang="en-US" sz="1700" dirty="0">
                <a:solidFill>
                  <a:prstClr val="black"/>
                </a:solidFill>
                <a:latin typeface="Calibri"/>
              </a:rPr>
              <a:t> proses KONSULTASI DAN PARTISIPASI PEKERJA (5.4). </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Menerapkan</a:t>
            </a:r>
            <a:r>
              <a:rPr lang="en-US" sz="1700" dirty="0">
                <a:solidFill>
                  <a:prstClr val="black"/>
                </a:solidFill>
                <a:latin typeface="Calibri"/>
              </a:rPr>
              <a:t> </a:t>
            </a:r>
            <a:r>
              <a:rPr lang="en-US" sz="1700" dirty="0" err="1">
                <a:solidFill>
                  <a:prstClr val="black"/>
                </a:solidFill>
                <a:latin typeface="Calibri"/>
              </a:rPr>
              <a:t>mekanisme</a:t>
            </a:r>
            <a:r>
              <a:rPr lang="en-US" sz="1700" dirty="0">
                <a:solidFill>
                  <a:prstClr val="black"/>
                </a:solidFill>
                <a:latin typeface="Calibri"/>
              </a:rPr>
              <a:t>, </a:t>
            </a:r>
            <a:r>
              <a:rPr lang="en-US" sz="1700" dirty="0" err="1">
                <a:solidFill>
                  <a:prstClr val="black"/>
                </a:solidFill>
                <a:latin typeface="Calibri"/>
              </a:rPr>
              <a:t>waktu</a:t>
            </a:r>
            <a:r>
              <a:rPr lang="en-US" sz="1700" dirty="0">
                <a:solidFill>
                  <a:prstClr val="black"/>
                </a:solidFill>
                <a:latin typeface="Calibri"/>
              </a:rPr>
              <a:t>, </a:t>
            </a:r>
            <a:r>
              <a:rPr lang="en-US" sz="1700" dirty="0" err="1">
                <a:solidFill>
                  <a:prstClr val="black"/>
                </a:solidFill>
                <a:latin typeface="Calibri"/>
              </a:rPr>
              <a:t>pelatihan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sumberdaya</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Menyediakan</a:t>
            </a:r>
            <a:r>
              <a:rPr lang="en-US" sz="1700" dirty="0">
                <a:solidFill>
                  <a:prstClr val="black"/>
                </a:solidFill>
                <a:latin typeface="Calibri"/>
              </a:rPr>
              <a:t> </a:t>
            </a:r>
            <a:r>
              <a:rPr lang="en-US" sz="1700" dirty="0" err="1">
                <a:solidFill>
                  <a:prstClr val="black"/>
                </a:solidFill>
                <a:latin typeface="Calibri"/>
              </a:rPr>
              <a:t>akses</a:t>
            </a:r>
            <a:r>
              <a:rPr lang="en-US" sz="1700" dirty="0">
                <a:solidFill>
                  <a:prstClr val="black"/>
                </a:solidFill>
                <a:latin typeface="Calibri"/>
              </a:rPr>
              <a:t> yang </a:t>
            </a:r>
            <a:r>
              <a:rPr lang="en-US" sz="1700" dirty="0" err="1">
                <a:solidFill>
                  <a:prstClr val="black"/>
                </a:solidFill>
                <a:latin typeface="Calibri"/>
              </a:rPr>
              <a:t>tepat</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Menghilangkan</a:t>
            </a:r>
            <a:r>
              <a:rPr lang="en-US" sz="1700" dirty="0">
                <a:solidFill>
                  <a:prstClr val="black"/>
                </a:solidFill>
                <a:latin typeface="Calibri"/>
              </a:rPr>
              <a:t> </a:t>
            </a:r>
            <a:r>
              <a:rPr lang="en-US" sz="1700" dirty="0" err="1">
                <a:solidFill>
                  <a:prstClr val="black"/>
                </a:solidFill>
                <a:latin typeface="Calibri"/>
              </a:rPr>
              <a:t>hambatan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kendala</a:t>
            </a:r>
            <a:r>
              <a:rPr lang="en-US" sz="1700" dirty="0">
                <a:solidFill>
                  <a:prstClr val="black"/>
                </a:solidFill>
                <a:latin typeface="Calibri"/>
              </a:rPr>
              <a:t> </a:t>
            </a:r>
            <a:r>
              <a:rPr lang="en-US" sz="1700" dirty="0" err="1">
                <a:solidFill>
                  <a:prstClr val="black"/>
                </a:solidFill>
                <a:latin typeface="Calibri"/>
              </a:rPr>
              <a:t>dalam</a:t>
            </a:r>
            <a:r>
              <a:rPr lang="en-US" sz="1700" dirty="0">
                <a:solidFill>
                  <a:prstClr val="black"/>
                </a:solidFill>
                <a:latin typeface="Calibri"/>
              </a:rPr>
              <a:t> </a:t>
            </a:r>
            <a:r>
              <a:rPr lang="en-US" sz="1700" dirty="0" err="1">
                <a:solidFill>
                  <a:prstClr val="black"/>
                </a:solidFill>
                <a:latin typeface="Calibri"/>
              </a:rPr>
              <a:t>berpartisipasi</a:t>
            </a:r>
            <a:endParaRPr lang="en-US" sz="1700" dirty="0">
              <a:solidFill>
                <a:prstClr val="black"/>
              </a:solidFill>
              <a:latin typeface="Calibri"/>
            </a:endParaRPr>
          </a:p>
        </p:txBody>
      </p:sp>
      <p:sp>
        <p:nvSpPr>
          <p:cNvPr id="3" name="Slide Number Placeholder 2">
            <a:extLst>
              <a:ext uri="{FF2B5EF4-FFF2-40B4-BE49-F238E27FC236}">
                <a16:creationId xmlns:a16="http://schemas.microsoft.com/office/drawing/2014/main" id="{5E7A1788-B6B2-40A8-B730-9732D9302CF7}"/>
              </a:ext>
            </a:extLst>
          </p:cNvPr>
          <p:cNvSpPr>
            <a:spLocks noGrp="1"/>
          </p:cNvSpPr>
          <p:nvPr>
            <p:ph type="sldNum" sz="quarter" idx="12"/>
          </p:nvPr>
        </p:nvSpPr>
        <p:spPr/>
        <p:txBody>
          <a:bodyPr/>
          <a:lstStyle/>
          <a:p>
            <a:pPr>
              <a:defRPr/>
            </a:pPr>
            <a:fld id="{76B483EA-79FC-4CFB-9D49-A6CB5216843E}" type="slidenum">
              <a:rPr lang="en-US" smtClean="0"/>
              <a:pPr>
                <a:defRPr/>
              </a:pPr>
              <a:t>40</a:t>
            </a:fld>
            <a:endParaRPr lang="en-US"/>
          </a:p>
        </p:txBody>
      </p:sp>
      <p:sp>
        <p:nvSpPr>
          <p:cNvPr id="9" name="Rectangle 8"/>
          <p:cNvSpPr/>
          <p:nvPr/>
        </p:nvSpPr>
        <p:spPr>
          <a:xfrm>
            <a:off x="281341" y="123978"/>
            <a:ext cx="3692101" cy="523220"/>
          </a:xfrm>
          <a:prstGeom prst="rect">
            <a:avLst/>
          </a:prstGeom>
        </p:spPr>
        <p:txBody>
          <a:bodyPr wrap="none">
            <a:spAutoFit/>
          </a:bodyPr>
          <a:lstStyle/>
          <a:p>
            <a:pPr algn="ctr"/>
            <a:r>
              <a:rPr lang="en-US" sz="2800" dirty="0" err="1">
                <a:solidFill>
                  <a:srgbClr val="C00000"/>
                </a:solidFill>
                <a:latin typeface="Impact" panose="020B0806030902050204" pitchFamily="34" charset="0"/>
              </a:rPr>
              <a:t>Konsultasi</a:t>
            </a:r>
            <a:r>
              <a:rPr lang="en-US" sz="2800" dirty="0">
                <a:solidFill>
                  <a:srgbClr val="C00000"/>
                </a:solidFill>
                <a:latin typeface="Impact" panose="020B0806030902050204" pitchFamily="34" charset="0"/>
              </a:rPr>
              <a:t> &amp; </a:t>
            </a:r>
            <a:r>
              <a:rPr lang="en-US" sz="2800" dirty="0" err="1">
                <a:solidFill>
                  <a:srgbClr val="C00000"/>
                </a:solidFill>
                <a:latin typeface="Impact" panose="020B0806030902050204" pitchFamily="34" charset="0"/>
              </a:rPr>
              <a:t>Partisipasi</a:t>
            </a:r>
            <a:endParaRPr lang="en-US" sz="2800" dirty="0">
              <a:solidFill>
                <a:srgbClr val="C00000"/>
              </a:solidFill>
              <a:latin typeface="Impact" panose="020B0806030902050204" pitchFamily="34" charset="0"/>
            </a:endParaRPr>
          </a:p>
        </p:txBody>
      </p:sp>
      <p:sp>
        <p:nvSpPr>
          <p:cNvPr id="2" name="Footer Placeholder 1">
            <a:extLst>
              <a:ext uri="{FF2B5EF4-FFF2-40B4-BE49-F238E27FC236}">
                <a16:creationId xmlns:a16="http://schemas.microsoft.com/office/drawing/2014/main" id="{56E9600E-31E8-4282-895C-91E3DCC3811C}"/>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1" name="Title 1">
            <a:extLst>
              <a:ext uri="{FF2B5EF4-FFF2-40B4-BE49-F238E27FC236}">
                <a16:creationId xmlns:a16="http://schemas.microsoft.com/office/drawing/2014/main" id="{3EED22D2-56B6-4770-AE4E-29F12BEE19BD}"/>
              </a:ext>
            </a:extLst>
          </p:cNvPr>
          <p:cNvSpPr>
            <a:spLocks noGrp="1"/>
          </p:cNvSpPr>
          <p:nvPr>
            <p:ph type="title"/>
          </p:nvPr>
        </p:nvSpPr>
        <p:spPr>
          <a:xfrm>
            <a:off x="8159424" y="26489"/>
            <a:ext cx="984576" cy="449426"/>
          </a:xfrm>
        </p:spPr>
        <p:txBody>
          <a:bodyPr>
            <a:noAutofit/>
          </a:bodyPr>
          <a:lstStyle/>
          <a:p>
            <a:r>
              <a:rPr lang="en-US" sz="1800" b="1" i="1" u="sng" dirty="0">
                <a:solidFill>
                  <a:srgbClr val="FF0000"/>
                </a:solidFill>
              </a:rPr>
              <a:t>SMK3</a:t>
            </a:r>
          </a:p>
        </p:txBody>
      </p:sp>
    </p:spTree>
    <p:extLst>
      <p:ext uri="{BB962C8B-B14F-4D97-AF65-F5344CB8AC3E}">
        <p14:creationId xmlns:p14="http://schemas.microsoft.com/office/powerpoint/2010/main" val="2906955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6156"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6</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41</a:t>
            </a:fld>
            <a:endParaRPr lang="en-US"/>
          </a:p>
        </p:txBody>
      </p:sp>
    </p:spTree>
    <p:extLst>
      <p:ext uri="{BB962C8B-B14F-4D97-AF65-F5344CB8AC3E}">
        <p14:creationId xmlns:p14="http://schemas.microsoft.com/office/powerpoint/2010/main" val="15032647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FFAC94-CF16-42E8-85B9-E8F9683B3213}"/>
              </a:ext>
            </a:extLst>
          </p:cNvPr>
          <p:cNvPicPr>
            <a:picLocks noChangeAspect="1"/>
          </p:cNvPicPr>
          <p:nvPr/>
        </p:nvPicPr>
        <p:blipFill rotWithShape="1">
          <a:blip r:embed="rId2"/>
          <a:srcRect l="8584"/>
          <a:stretch/>
        </p:blipFill>
        <p:spPr>
          <a:xfrm>
            <a:off x="11149" y="1161736"/>
            <a:ext cx="9144001" cy="5628241"/>
          </a:xfrm>
          <a:prstGeom prst="rect">
            <a:avLst/>
          </a:prstGeom>
        </p:spPr>
      </p:pic>
      <p:sp>
        <p:nvSpPr>
          <p:cNvPr id="5" name="Rectangle 4"/>
          <p:cNvSpPr/>
          <p:nvPr/>
        </p:nvSpPr>
        <p:spPr>
          <a:xfrm>
            <a:off x="2141035" y="164743"/>
            <a:ext cx="5633782" cy="823894"/>
          </a:xfrm>
          <a:prstGeom prst="rect">
            <a:avLst/>
          </a:prstGeom>
          <a:noFill/>
        </p:spPr>
        <p:txBody>
          <a:bodyPr wrap="square" lIns="84406" tIns="42203" rIns="84406" bIns="42203">
            <a:spAutoFit/>
            <a:scene3d>
              <a:camera prst="orthographicFront"/>
              <a:lightRig rig="soft" dir="t">
                <a:rot lat="0" lon="0" rev="15600000"/>
              </a:lightRig>
            </a:scene3d>
            <a:sp3d extrusionH="57150" prstMaterial="softEdge">
              <a:bevelT w="25400" h="38100"/>
            </a:sp3d>
          </a:bodyPr>
          <a:lstStyle/>
          <a:p>
            <a:r>
              <a:rPr lang="en-US" sz="4800" dirty="0">
                <a:ln/>
                <a:solidFill>
                  <a:srgbClr val="002060"/>
                </a:solidFill>
                <a:cs typeface="Impact"/>
              </a:rPr>
              <a:t>6. PERENCANAAN</a:t>
            </a:r>
          </a:p>
        </p:txBody>
      </p:sp>
      <p:sp>
        <p:nvSpPr>
          <p:cNvPr id="7" name="TextBox 6"/>
          <p:cNvSpPr txBox="1"/>
          <p:nvPr/>
        </p:nvSpPr>
        <p:spPr>
          <a:xfrm>
            <a:off x="2955073" y="1312868"/>
            <a:ext cx="5731727" cy="4524315"/>
          </a:xfrm>
          <a:prstGeom prst="rect">
            <a:avLst/>
          </a:prstGeom>
          <a:noFill/>
        </p:spPr>
        <p:txBody>
          <a:bodyPr wrap="square" rtlCol="0">
            <a:spAutoFit/>
          </a:bodyPr>
          <a:lstStyle/>
          <a:p>
            <a:pPr marL="263776" indent="-263776">
              <a:buFont typeface="+mj-lt"/>
              <a:buAutoNum type="arabicPeriod"/>
            </a:pPr>
            <a:r>
              <a:rPr lang="en-US" sz="1600" b="1" dirty="0" err="1"/>
              <a:t>Perencanaan</a:t>
            </a:r>
            <a:r>
              <a:rPr lang="en-US" sz="1600" b="1" dirty="0"/>
              <a:t> </a:t>
            </a:r>
            <a:r>
              <a:rPr lang="en-US" sz="1600" b="1" dirty="0" err="1"/>
              <a:t>untuk</a:t>
            </a:r>
            <a:r>
              <a:rPr lang="en-US" sz="1600" b="1" dirty="0"/>
              <a:t> </a:t>
            </a:r>
            <a:r>
              <a:rPr lang="en-US" sz="1600" b="1" dirty="0" err="1"/>
              <a:t>menangani</a:t>
            </a:r>
            <a:r>
              <a:rPr lang="en-US" sz="1600" b="1" dirty="0"/>
              <a:t> RISIKO &amp;PELUANG</a:t>
            </a:r>
          </a:p>
          <a:p>
            <a:pPr marL="260845" lvl="1"/>
            <a:r>
              <a:rPr lang="en-US" sz="1600" dirty="0"/>
              <a:t>Goal : </a:t>
            </a:r>
            <a:r>
              <a:rPr lang="en-US" sz="1600" dirty="0" err="1"/>
              <a:t>membuat</a:t>
            </a:r>
            <a:r>
              <a:rPr lang="en-US" sz="1600" dirty="0"/>
              <a:t> </a:t>
            </a:r>
            <a:r>
              <a:rPr lang="en-US" sz="1600" dirty="0" err="1"/>
              <a:t>sistem</a:t>
            </a:r>
            <a:r>
              <a:rPr lang="en-US" sz="1600" dirty="0"/>
              <a:t> </a:t>
            </a:r>
            <a:r>
              <a:rPr lang="en-US" sz="1600" dirty="0" err="1"/>
              <a:t>manajemen</a:t>
            </a:r>
            <a:r>
              <a:rPr lang="en-US" sz="1600" dirty="0"/>
              <a:t> K3L </a:t>
            </a:r>
            <a:r>
              <a:rPr lang="en-US" sz="1600" dirty="0" err="1"/>
              <a:t>berbasis</a:t>
            </a:r>
            <a:r>
              <a:rPr lang="en-US" sz="1600" dirty="0"/>
              <a:t> PENCEGAHAN </a:t>
            </a:r>
            <a:r>
              <a:rPr lang="en-US" sz="1600" dirty="0" err="1"/>
              <a:t>dan</a:t>
            </a:r>
            <a:r>
              <a:rPr lang="en-US" sz="1600" dirty="0"/>
              <a:t> </a:t>
            </a:r>
            <a:r>
              <a:rPr lang="en-US" sz="1600" dirty="0" err="1"/>
              <a:t>meningkatkan</a:t>
            </a:r>
            <a:r>
              <a:rPr lang="en-US" sz="1600" dirty="0"/>
              <a:t> KINERJA K3L</a:t>
            </a:r>
          </a:p>
          <a:p>
            <a:pPr marL="260845" lvl="1"/>
            <a:endParaRPr lang="en-US" sz="1600" dirty="0"/>
          </a:p>
          <a:p>
            <a:pPr marL="316531" indent="-316531">
              <a:buFont typeface="+mj-lt"/>
              <a:buAutoNum type="arabicPeriod"/>
            </a:pPr>
            <a:r>
              <a:rPr lang="en-US" sz="1600" b="1" dirty="0" err="1"/>
              <a:t>Perencanaan</a:t>
            </a:r>
            <a:r>
              <a:rPr lang="en-US" sz="1600" b="1" dirty="0"/>
              <a:t> </a:t>
            </a:r>
            <a:r>
              <a:rPr lang="en-US" sz="1600" b="1" dirty="0" err="1"/>
              <a:t>untuk</a:t>
            </a:r>
            <a:r>
              <a:rPr lang="en-US" sz="1600" b="1" dirty="0"/>
              <a:t> </a:t>
            </a:r>
            <a:r>
              <a:rPr lang="en-US" sz="1600" b="1" dirty="0" err="1"/>
              <a:t>menjadi</a:t>
            </a:r>
            <a:r>
              <a:rPr lang="en-US" sz="1600" b="1" dirty="0"/>
              <a:t> </a:t>
            </a:r>
            <a:r>
              <a:rPr lang="en-US" sz="1600" b="1" dirty="0" err="1"/>
              <a:t>lebih</a:t>
            </a:r>
            <a:r>
              <a:rPr lang="en-US" sz="1600" b="1" dirty="0"/>
              <a:t> </a:t>
            </a:r>
            <a:r>
              <a:rPr lang="en-US" sz="1600" b="1" dirty="0" err="1"/>
              <a:t>baik</a:t>
            </a:r>
            <a:endParaRPr lang="en-US" sz="1600" b="1" dirty="0"/>
          </a:p>
          <a:p>
            <a:pPr marL="527552" indent="-263776">
              <a:buFont typeface="Wingdings" charset="2"/>
              <a:buChar char="§"/>
            </a:pPr>
            <a:r>
              <a:rPr lang="en-US" sz="1600" dirty="0" err="1"/>
              <a:t>Mengidentifikasi</a:t>
            </a:r>
            <a:r>
              <a:rPr lang="en-US" sz="1600" dirty="0"/>
              <a:t> RISIKO &amp; PELUANG</a:t>
            </a:r>
          </a:p>
          <a:p>
            <a:pPr marL="527552" indent="-263776">
              <a:buFont typeface="Wingdings" charset="2"/>
              <a:buChar char="§"/>
            </a:pPr>
            <a:r>
              <a:rPr lang="en-US" sz="1600" dirty="0" err="1"/>
              <a:t>Mengidentifikasi</a:t>
            </a:r>
            <a:r>
              <a:rPr lang="en-US" sz="1600" dirty="0"/>
              <a:t> BAHAYA &amp; ASPEK LINGKUNGAN</a:t>
            </a:r>
          </a:p>
          <a:p>
            <a:pPr marL="527552" indent="-263776">
              <a:buFont typeface="Wingdings" charset="2"/>
              <a:buChar char="§"/>
            </a:pPr>
            <a:r>
              <a:rPr lang="en-US" sz="1600" dirty="0" err="1"/>
              <a:t>Menilai</a:t>
            </a:r>
            <a:r>
              <a:rPr lang="en-US" sz="1600" dirty="0"/>
              <a:t> DAMPAK, RISIKO &amp; PELUANG</a:t>
            </a:r>
          </a:p>
          <a:p>
            <a:pPr marL="527552" indent="-263776">
              <a:buFont typeface="Wingdings" charset="2"/>
              <a:buChar char="§"/>
            </a:pPr>
            <a:r>
              <a:rPr lang="en-US" sz="1600" dirty="0" err="1"/>
              <a:t>Menetapkan</a:t>
            </a:r>
            <a:r>
              <a:rPr lang="en-US" sz="1600" dirty="0"/>
              <a:t> PERSYARATAN HUKUM &amp; PERSYARATAN LAIN</a:t>
            </a:r>
          </a:p>
          <a:p>
            <a:pPr marL="527552" indent="-263776">
              <a:buFont typeface="Wingdings" charset="2"/>
              <a:buChar char="§"/>
            </a:pPr>
            <a:r>
              <a:rPr lang="en-US" sz="1600" dirty="0" err="1"/>
              <a:t>Membuat</a:t>
            </a:r>
            <a:r>
              <a:rPr lang="en-US" sz="1600" dirty="0"/>
              <a:t> PROGRAM PENGENDALIAN BAHAYA &amp; DAMPAK</a:t>
            </a:r>
          </a:p>
          <a:p>
            <a:pPr marL="527552" indent="-263776">
              <a:buFont typeface="Wingdings" charset="2"/>
              <a:buChar char="§"/>
            </a:pPr>
            <a:r>
              <a:rPr lang="en-US" sz="1600" dirty="0" err="1"/>
              <a:t>Menetapkan</a:t>
            </a:r>
            <a:r>
              <a:rPr lang="en-US" sz="1600" dirty="0"/>
              <a:t> SASARAN K3L </a:t>
            </a:r>
            <a:r>
              <a:rPr lang="en-US" sz="1600" dirty="0" err="1"/>
              <a:t>pada</a:t>
            </a:r>
            <a:r>
              <a:rPr lang="en-US" sz="1600" dirty="0"/>
              <a:t> </a:t>
            </a:r>
            <a:r>
              <a:rPr lang="en-US" sz="1600" dirty="0" err="1"/>
              <a:t>fungsi</a:t>
            </a:r>
            <a:r>
              <a:rPr lang="en-US" sz="1600" dirty="0"/>
              <a:t> </a:t>
            </a:r>
            <a:r>
              <a:rPr lang="en-US" sz="1600" dirty="0" err="1"/>
              <a:t>dan</a:t>
            </a:r>
            <a:r>
              <a:rPr lang="en-US" sz="1600" dirty="0"/>
              <a:t> </a:t>
            </a:r>
            <a:r>
              <a:rPr lang="en-US" sz="1600" dirty="0" err="1"/>
              <a:t>tingkatan</a:t>
            </a:r>
            <a:r>
              <a:rPr lang="en-US" sz="1600" dirty="0"/>
              <a:t> </a:t>
            </a:r>
            <a:r>
              <a:rPr lang="en-US" sz="1600" dirty="0" err="1"/>
              <a:t>terkait</a:t>
            </a:r>
            <a:r>
              <a:rPr lang="en-US" sz="1600" dirty="0"/>
              <a:t> (</a:t>
            </a:r>
            <a:r>
              <a:rPr lang="en-US" sz="1600" dirty="0" err="1"/>
              <a:t>Fokus</a:t>
            </a:r>
            <a:r>
              <a:rPr lang="en-US" sz="1600" dirty="0"/>
              <a:t> </a:t>
            </a:r>
            <a:r>
              <a:rPr lang="en-US" sz="1600" dirty="0" err="1"/>
              <a:t>pada</a:t>
            </a:r>
            <a:r>
              <a:rPr lang="en-US" sz="1600" dirty="0"/>
              <a:t> IMPROVEMENT)</a:t>
            </a:r>
          </a:p>
          <a:p>
            <a:pPr marL="527552" indent="-263776">
              <a:buFont typeface="Wingdings" charset="2"/>
              <a:buChar char="§"/>
            </a:pPr>
            <a:r>
              <a:rPr lang="en-US" sz="1600" dirty="0" err="1"/>
              <a:t>Membuat</a:t>
            </a:r>
            <a:r>
              <a:rPr lang="en-US" sz="1600" dirty="0"/>
              <a:t> PROGRAM KERJA </a:t>
            </a:r>
            <a:r>
              <a:rPr lang="en-US" sz="1600" dirty="0" err="1"/>
              <a:t>untuk</a:t>
            </a:r>
            <a:r>
              <a:rPr lang="en-US" sz="1600" dirty="0"/>
              <a:t> </a:t>
            </a:r>
            <a:r>
              <a:rPr lang="en-US" sz="1600" dirty="0" err="1"/>
              <a:t>sasaran</a:t>
            </a:r>
            <a:r>
              <a:rPr lang="en-US" sz="1600" dirty="0"/>
              <a:t> K3L</a:t>
            </a:r>
          </a:p>
          <a:p>
            <a:pPr marL="263776"/>
            <a:endParaRPr lang="en-US" sz="1600" dirty="0"/>
          </a:p>
          <a:p>
            <a:pPr marL="263776" indent="-263776">
              <a:buFont typeface="+mj-lt"/>
              <a:buAutoNum type="arabicPeriod" startAt="3"/>
            </a:pPr>
            <a:r>
              <a:rPr lang="en-US" sz="1600" b="1" dirty="0" err="1"/>
              <a:t>Rencana</a:t>
            </a:r>
            <a:r>
              <a:rPr lang="en-US" sz="1600" b="1" dirty="0"/>
              <a:t> </a:t>
            </a:r>
            <a:r>
              <a:rPr lang="en-US" sz="1600" b="1" dirty="0" err="1"/>
              <a:t>tindakan</a:t>
            </a:r>
            <a:r>
              <a:rPr lang="en-US" sz="1600" b="1" dirty="0"/>
              <a:t> </a:t>
            </a:r>
            <a:r>
              <a:rPr lang="en-US" sz="1600" b="1" dirty="0" err="1"/>
              <a:t>untuk</a:t>
            </a:r>
            <a:r>
              <a:rPr lang="en-US" sz="1600" b="1" dirty="0"/>
              <a:t> </a:t>
            </a:r>
            <a:r>
              <a:rPr lang="en-US" sz="1600" b="1" dirty="0" err="1"/>
              <a:t>mengatasi</a:t>
            </a:r>
            <a:r>
              <a:rPr lang="en-US" sz="1600" b="1" dirty="0"/>
              <a:t> :</a:t>
            </a:r>
          </a:p>
          <a:p>
            <a:pPr marL="586169" lvl="1" indent="-316531">
              <a:buFont typeface="Wingdings" panose="05000000000000000000" pitchFamily="2" charset="2"/>
              <a:buChar char="§"/>
            </a:pPr>
            <a:r>
              <a:rPr lang="en-US" sz="1600" dirty="0" err="1"/>
              <a:t>Risiko</a:t>
            </a:r>
            <a:r>
              <a:rPr lang="en-US" sz="1600" dirty="0"/>
              <a:t> </a:t>
            </a:r>
            <a:r>
              <a:rPr lang="en-US" sz="1600" dirty="0" err="1"/>
              <a:t>dan</a:t>
            </a:r>
            <a:r>
              <a:rPr lang="en-US" sz="1600" dirty="0"/>
              <a:t> </a:t>
            </a:r>
            <a:r>
              <a:rPr lang="en-US" sz="1600" dirty="0" err="1"/>
              <a:t>Peluang</a:t>
            </a:r>
            <a:endParaRPr lang="en-US" sz="1600" dirty="0"/>
          </a:p>
          <a:p>
            <a:pPr marL="586169" lvl="1" indent="-316531">
              <a:buFont typeface="Wingdings" panose="05000000000000000000" pitchFamily="2" charset="2"/>
              <a:buChar char="§"/>
            </a:pPr>
            <a:r>
              <a:rPr lang="en-US" sz="1600" dirty="0" err="1"/>
              <a:t>Bahaya</a:t>
            </a:r>
            <a:r>
              <a:rPr lang="en-US" sz="1600" dirty="0"/>
              <a:t> &amp; </a:t>
            </a:r>
            <a:r>
              <a:rPr lang="en-US" sz="1600" dirty="0" err="1"/>
              <a:t>Aspek</a:t>
            </a:r>
            <a:r>
              <a:rPr lang="en-US" sz="1600" dirty="0"/>
              <a:t> </a:t>
            </a:r>
            <a:r>
              <a:rPr lang="en-US" sz="1600" dirty="0" err="1"/>
              <a:t>Penting</a:t>
            </a:r>
            <a:r>
              <a:rPr lang="en-US" sz="1600" dirty="0"/>
              <a:t> </a:t>
            </a:r>
            <a:r>
              <a:rPr lang="en-US" sz="1600" dirty="0" err="1"/>
              <a:t>Lingkungan</a:t>
            </a:r>
            <a:endParaRPr lang="en-US" sz="1600" dirty="0"/>
          </a:p>
          <a:p>
            <a:pPr marL="586169" lvl="1" indent="-316531">
              <a:buFont typeface="Wingdings" panose="05000000000000000000" pitchFamily="2" charset="2"/>
              <a:buChar char="§"/>
            </a:pPr>
            <a:r>
              <a:rPr lang="en-US" sz="1600" dirty="0" err="1"/>
              <a:t>Pemenuhan</a:t>
            </a:r>
            <a:r>
              <a:rPr lang="en-US" sz="1600" dirty="0"/>
              <a:t> </a:t>
            </a:r>
            <a:r>
              <a:rPr lang="en-US" sz="1600" dirty="0" err="1"/>
              <a:t>Persyaratan</a:t>
            </a:r>
            <a:r>
              <a:rPr lang="en-US" sz="1600" dirty="0"/>
              <a:t> </a:t>
            </a:r>
            <a:r>
              <a:rPr lang="en-US" sz="1600" dirty="0" err="1"/>
              <a:t>Hukum</a:t>
            </a:r>
            <a:r>
              <a:rPr lang="en-US" sz="1600" dirty="0"/>
              <a:t> </a:t>
            </a:r>
            <a:r>
              <a:rPr lang="en-US" sz="1600" dirty="0" err="1"/>
              <a:t>dan</a:t>
            </a:r>
            <a:r>
              <a:rPr lang="en-US" sz="1600" dirty="0"/>
              <a:t> </a:t>
            </a:r>
            <a:r>
              <a:rPr lang="en-US" sz="1600" dirty="0" err="1"/>
              <a:t>Persyaratan</a:t>
            </a:r>
            <a:r>
              <a:rPr lang="en-US" sz="1600" dirty="0"/>
              <a:t> Lain</a:t>
            </a:r>
          </a:p>
        </p:txBody>
      </p:sp>
      <p:sp>
        <p:nvSpPr>
          <p:cNvPr id="3" name="Rectangle 2">
            <a:extLst>
              <a:ext uri="{FF2B5EF4-FFF2-40B4-BE49-F238E27FC236}">
                <a16:creationId xmlns:a16="http://schemas.microsoft.com/office/drawing/2014/main" id="{D479197A-4B00-496B-874E-EBB97DBD412A}"/>
              </a:ext>
            </a:extLst>
          </p:cNvPr>
          <p:cNvSpPr/>
          <p:nvPr/>
        </p:nvSpPr>
        <p:spPr>
          <a:xfrm>
            <a:off x="0" y="1127893"/>
            <a:ext cx="9144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D4A3170-835E-4096-8222-428862213A30}"/>
              </a:ext>
            </a:extLst>
          </p:cNvPr>
          <p:cNvSpPr>
            <a:spLocks noGrp="1"/>
          </p:cNvSpPr>
          <p:nvPr>
            <p:ph type="sldNum" sz="quarter" idx="12"/>
          </p:nvPr>
        </p:nvSpPr>
        <p:spPr/>
        <p:txBody>
          <a:bodyPr/>
          <a:lstStyle/>
          <a:p>
            <a:pPr>
              <a:defRPr/>
            </a:pPr>
            <a:fld id="{2E3D3CF9-A8F0-446F-8AA4-23D2A19D86A0}" type="slidenum">
              <a:rPr lang="en-US" smtClean="0"/>
              <a:pPr>
                <a:defRPr/>
              </a:pPr>
              <a:t>42</a:t>
            </a:fld>
            <a:endParaRPr lang="en-US"/>
          </a:p>
        </p:txBody>
      </p:sp>
      <p:sp>
        <p:nvSpPr>
          <p:cNvPr id="8" name="Footer Placeholder 7">
            <a:extLst>
              <a:ext uri="{FF2B5EF4-FFF2-40B4-BE49-F238E27FC236}">
                <a16:creationId xmlns:a16="http://schemas.microsoft.com/office/drawing/2014/main" id="{A2A290C4-EB65-403E-BE03-CC2338978B97}"/>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9" name="Title 1">
            <a:extLst>
              <a:ext uri="{FF2B5EF4-FFF2-40B4-BE49-F238E27FC236}">
                <a16:creationId xmlns:a16="http://schemas.microsoft.com/office/drawing/2014/main" id="{7A73855B-423B-4B91-B782-66EF836A4973}"/>
              </a:ext>
            </a:extLst>
          </p:cNvPr>
          <p:cNvSpPr txBox="1">
            <a:spLocks/>
          </p:cNvSpPr>
          <p:nvPr/>
        </p:nvSpPr>
        <p:spPr>
          <a:xfrm>
            <a:off x="7893582" y="8344"/>
            <a:ext cx="1261568"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951337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C34104-CD71-4571-B7B2-EC3FC06ED01B}"/>
              </a:ext>
            </a:extLst>
          </p:cNvPr>
          <p:cNvSpPr/>
          <p:nvPr/>
        </p:nvSpPr>
        <p:spPr>
          <a:xfrm>
            <a:off x="0" y="0"/>
            <a:ext cx="9144000" cy="192079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0926" y="481714"/>
            <a:ext cx="7596554" cy="973917"/>
          </a:xfrm>
        </p:spPr>
        <p:txBody>
          <a:bodyPr>
            <a:noAutofit/>
          </a:bodyPr>
          <a:lstStyle/>
          <a:p>
            <a:pPr algn="ctr"/>
            <a:r>
              <a:rPr lang="en-US" sz="3200" u="sng" dirty="0" err="1">
                <a:solidFill>
                  <a:schemeClr val="bg1"/>
                </a:solidFill>
              </a:rPr>
              <a:t>Konsep</a:t>
            </a:r>
            <a:r>
              <a:rPr lang="en-US" sz="3200" u="sng" dirty="0">
                <a:solidFill>
                  <a:schemeClr val="bg1"/>
                </a:solidFill>
              </a:rPr>
              <a:t> SISTEM PENCEGAHAN:  </a:t>
            </a:r>
            <a:br>
              <a:rPr lang="en-US" sz="3200" u="sng" dirty="0">
                <a:solidFill>
                  <a:schemeClr val="bg1"/>
                </a:solidFill>
              </a:rPr>
            </a:br>
            <a:r>
              <a:rPr lang="en-US" sz="3200" u="sng" dirty="0" err="1">
                <a:solidFill>
                  <a:schemeClr val="bg1"/>
                </a:solidFill>
              </a:rPr>
              <a:t>dari</a:t>
            </a:r>
            <a:r>
              <a:rPr lang="en-US" sz="3200" u="sng" dirty="0">
                <a:solidFill>
                  <a:schemeClr val="bg1"/>
                </a:solidFill>
              </a:rPr>
              <a:t> </a:t>
            </a:r>
            <a:r>
              <a:rPr lang="en-US" sz="3200" u="sng" dirty="0" err="1">
                <a:solidFill>
                  <a:schemeClr val="bg1"/>
                </a:solidFill>
              </a:rPr>
              <a:t>tindakan</a:t>
            </a:r>
            <a:r>
              <a:rPr lang="en-US" sz="3200" u="sng" dirty="0">
                <a:solidFill>
                  <a:schemeClr val="bg1"/>
                </a:solidFill>
              </a:rPr>
              <a:t> </a:t>
            </a:r>
            <a:r>
              <a:rPr lang="en-US" sz="3200" u="sng" dirty="0" err="1">
                <a:solidFill>
                  <a:schemeClr val="bg1"/>
                </a:solidFill>
              </a:rPr>
              <a:t>setelah</a:t>
            </a:r>
            <a:r>
              <a:rPr lang="en-US" sz="3200" u="sng" dirty="0">
                <a:solidFill>
                  <a:schemeClr val="bg1"/>
                </a:solidFill>
              </a:rPr>
              <a:t> </a:t>
            </a:r>
            <a:r>
              <a:rPr lang="en-US" sz="3200" u="sng" dirty="0" err="1">
                <a:solidFill>
                  <a:schemeClr val="bg1"/>
                </a:solidFill>
              </a:rPr>
              <a:t>kejadian</a:t>
            </a:r>
            <a:r>
              <a:rPr lang="en-US" sz="3200" u="sng" dirty="0">
                <a:solidFill>
                  <a:schemeClr val="bg1"/>
                </a:solidFill>
              </a:rPr>
              <a:t>, </a:t>
            </a:r>
            <a:r>
              <a:rPr lang="en-US" sz="3200" u="sng" dirty="0" err="1">
                <a:solidFill>
                  <a:schemeClr val="bg1"/>
                </a:solidFill>
              </a:rPr>
              <a:t>menjadi</a:t>
            </a:r>
            <a:r>
              <a:rPr lang="en-US" sz="3200" u="sng" dirty="0">
                <a:solidFill>
                  <a:schemeClr val="bg1"/>
                </a:solidFill>
              </a:rPr>
              <a:t> </a:t>
            </a:r>
            <a:r>
              <a:rPr lang="en-US" sz="3200" b="1" u="sng" dirty="0" err="1">
                <a:solidFill>
                  <a:schemeClr val="bg1"/>
                </a:solidFill>
              </a:rPr>
              <a:t>tindakan</a:t>
            </a:r>
            <a:r>
              <a:rPr lang="en-US" sz="3200" b="1" u="sng" dirty="0">
                <a:solidFill>
                  <a:schemeClr val="bg1"/>
                </a:solidFill>
              </a:rPr>
              <a:t> </a:t>
            </a:r>
            <a:r>
              <a:rPr lang="en-US" sz="3200" b="1" u="sng" dirty="0" err="1">
                <a:solidFill>
                  <a:schemeClr val="bg1"/>
                </a:solidFill>
              </a:rPr>
              <a:t>sebelum</a:t>
            </a:r>
            <a:r>
              <a:rPr lang="en-US" sz="3200" b="1" u="sng" dirty="0">
                <a:solidFill>
                  <a:schemeClr val="bg1"/>
                </a:solidFill>
              </a:rPr>
              <a:t> </a:t>
            </a:r>
            <a:r>
              <a:rPr lang="en-US" sz="3200" b="1" u="sng" dirty="0" err="1">
                <a:solidFill>
                  <a:schemeClr val="bg1"/>
                </a:solidFill>
              </a:rPr>
              <a:t>kejadian</a:t>
            </a:r>
            <a:r>
              <a:rPr lang="en-US" sz="3200" b="1" u="sng" dirty="0">
                <a:solidFill>
                  <a:schemeClr val="bg1"/>
                </a:solidFill>
              </a:rPr>
              <a:t> </a:t>
            </a:r>
          </a:p>
        </p:txBody>
      </p:sp>
      <p:grpSp>
        <p:nvGrpSpPr>
          <p:cNvPr id="3" name="Group 24"/>
          <p:cNvGrpSpPr>
            <a:grpSpLocks/>
          </p:cNvGrpSpPr>
          <p:nvPr/>
        </p:nvGrpSpPr>
        <p:grpSpPr bwMode="auto">
          <a:xfrm>
            <a:off x="1548804" y="4245291"/>
            <a:ext cx="5182051" cy="60870"/>
            <a:chOff x="1371600" y="4341079"/>
            <a:chExt cx="6172200" cy="131428"/>
          </a:xfrm>
        </p:grpSpPr>
        <p:cxnSp>
          <p:nvCxnSpPr>
            <p:cNvPr id="5" name="Straight Connector 4"/>
            <p:cNvCxnSpPr/>
            <p:nvPr/>
          </p:nvCxnSpPr>
          <p:spPr>
            <a:xfrm>
              <a:off x="1371600" y="4343999"/>
              <a:ext cx="6172200" cy="0"/>
            </a:xfrm>
            <a:prstGeom prst="line">
              <a:avLst/>
            </a:prstGeom>
            <a:ln w="73025">
              <a:solidFill>
                <a:srgbClr val="7030A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75501" y="4343999"/>
              <a:ext cx="16111" cy="0"/>
            </a:xfrm>
            <a:prstGeom prst="line">
              <a:avLst/>
            </a:prstGeom>
            <a:ln w="730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4850814" y="4343192"/>
              <a:ext cx="0" cy="1611"/>
            </a:xfrm>
            <a:prstGeom prst="line">
              <a:avLst/>
            </a:prstGeom>
            <a:ln w="73025">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6090911" y="4406794"/>
              <a:ext cx="131428" cy="0"/>
            </a:xfrm>
            <a:prstGeom prst="line">
              <a:avLst/>
            </a:prstGeom>
            <a:ln w="7302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9" name="TextBox 43"/>
          <p:cNvSpPr txBox="1">
            <a:spLocks noChangeArrowheads="1"/>
          </p:cNvSpPr>
          <p:nvPr/>
        </p:nvSpPr>
        <p:spPr bwMode="auto">
          <a:xfrm>
            <a:off x="3926541" y="4621337"/>
            <a:ext cx="1317812" cy="564514"/>
          </a:xfrm>
          <a:prstGeom prst="rect">
            <a:avLst/>
          </a:prstGeom>
          <a:noFill/>
          <a:ln w="9525">
            <a:noFill/>
            <a:miter lim="800000"/>
            <a:headEnd/>
            <a:tailEnd/>
          </a:ln>
        </p:spPr>
        <p:txBody>
          <a:bodyPr wrap="square">
            <a:spAutoFit/>
          </a:bodyPr>
          <a:lstStyle/>
          <a:p>
            <a:r>
              <a:rPr lang="en-US" sz="1534" dirty="0" err="1">
                <a:latin typeface="Berlin Sans FB" pitchFamily="34" charset="0"/>
              </a:rPr>
              <a:t>Kecelakaan</a:t>
            </a:r>
            <a:r>
              <a:rPr lang="en-US" sz="1534" dirty="0">
                <a:latin typeface="Berlin Sans FB" pitchFamily="34" charset="0"/>
              </a:rPr>
              <a:t> / </a:t>
            </a:r>
            <a:r>
              <a:rPr lang="en-US" sz="1534" dirty="0" err="1">
                <a:latin typeface="Berlin Sans FB" pitchFamily="34" charset="0"/>
              </a:rPr>
              <a:t>Pencemaran</a:t>
            </a:r>
            <a:endParaRPr lang="en-US" sz="1534" dirty="0">
              <a:latin typeface="Berlin Sans FB" pitchFamily="34" charset="0"/>
            </a:endParaRPr>
          </a:p>
        </p:txBody>
      </p:sp>
      <p:sp>
        <p:nvSpPr>
          <p:cNvPr id="10" name="TextBox 43"/>
          <p:cNvSpPr txBox="1">
            <a:spLocks noChangeArrowheads="1"/>
          </p:cNvSpPr>
          <p:nvPr/>
        </p:nvSpPr>
        <p:spPr bwMode="auto">
          <a:xfrm>
            <a:off x="6783603" y="4123557"/>
            <a:ext cx="1034788" cy="328423"/>
          </a:xfrm>
          <a:prstGeom prst="rect">
            <a:avLst/>
          </a:prstGeom>
          <a:noFill/>
          <a:ln w="9525">
            <a:noFill/>
            <a:miter lim="800000"/>
            <a:headEnd/>
            <a:tailEnd/>
          </a:ln>
        </p:spPr>
        <p:txBody>
          <a:bodyPr>
            <a:spAutoFit/>
          </a:bodyPr>
          <a:lstStyle/>
          <a:p>
            <a:r>
              <a:rPr lang="id-ID" sz="1534" dirty="0">
                <a:latin typeface="Berlin Sans FB" pitchFamily="34" charset="0"/>
              </a:rPr>
              <a:t>Waktu</a:t>
            </a:r>
            <a:endParaRPr lang="en-US" sz="1534" dirty="0">
              <a:latin typeface="Berlin Sans FB" pitchFamily="34" charset="0"/>
            </a:endParaRPr>
          </a:p>
        </p:txBody>
      </p:sp>
      <p:sp>
        <p:nvSpPr>
          <p:cNvPr id="11" name="TextBox 43"/>
          <p:cNvSpPr txBox="1">
            <a:spLocks noChangeArrowheads="1"/>
          </p:cNvSpPr>
          <p:nvPr/>
        </p:nvSpPr>
        <p:spPr bwMode="auto">
          <a:xfrm>
            <a:off x="4592294" y="3543065"/>
            <a:ext cx="2008705" cy="564514"/>
          </a:xfrm>
          <a:prstGeom prst="rect">
            <a:avLst/>
          </a:prstGeom>
          <a:noFill/>
          <a:ln w="9525">
            <a:noFill/>
            <a:miter lim="800000"/>
            <a:headEnd/>
            <a:tailEnd/>
          </a:ln>
        </p:spPr>
        <p:txBody>
          <a:bodyPr>
            <a:spAutoFit/>
          </a:bodyPr>
          <a:lstStyle/>
          <a:p>
            <a:pPr algn="ctr"/>
            <a:r>
              <a:rPr lang="id-ID" sz="1534" dirty="0">
                <a:latin typeface="Berlin Sans FB" pitchFamily="34" charset="0"/>
              </a:rPr>
              <a:t>Tindakan Perbaikan</a:t>
            </a:r>
          </a:p>
          <a:p>
            <a:pPr algn="ctr"/>
            <a:r>
              <a:rPr lang="id-ID" sz="1534" dirty="0">
                <a:latin typeface="Berlin Sans FB" pitchFamily="34" charset="0"/>
              </a:rPr>
              <a:t>(Corrective Action)</a:t>
            </a:r>
            <a:endParaRPr lang="en-US" sz="1534" dirty="0">
              <a:latin typeface="Berlin Sans FB" pitchFamily="34" charset="0"/>
            </a:endParaRPr>
          </a:p>
        </p:txBody>
      </p:sp>
      <p:sp>
        <p:nvSpPr>
          <p:cNvPr id="12" name="TextBox 43"/>
          <p:cNvSpPr txBox="1">
            <a:spLocks noChangeArrowheads="1"/>
          </p:cNvSpPr>
          <p:nvPr/>
        </p:nvSpPr>
        <p:spPr bwMode="auto">
          <a:xfrm>
            <a:off x="2461851" y="3509435"/>
            <a:ext cx="2191314" cy="564514"/>
          </a:xfrm>
          <a:prstGeom prst="rect">
            <a:avLst/>
          </a:prstGeom>
          <a:noFill/>
          <a:ln w="9525">
            <a:noFill/>
            <a:miter lim="800000"/>
            <a:headEnd/>
            <a:tailEnd/>
          </a:ln>
        </p:spPr>
        <p:txBody>
          <a:bodyPr>
            <a:spAutoFit/>
          </a:bodyPr>
          <a:lstStyle/>
          <a:p>
            <a:pPr algn="ctr"/>
            <a:r>
              <a:rPr lang="id-ID" sz="1534" dirty="0">
                <a:latin typeface="Berlin Sans FB" pitchFamily="34" charset="0"/>
              </a:rPr>
              <a:t>Tindakan Pencegahan</a:t>
            </a:r>
          </a:p>
          <a:p>
            <a:pPr algn="ctr"/>
            <a:r>
              <a:rPr lang="id-ID" sz="1534" dirty="0">
                <a:latin typeface="Berlin Sans FB" pitchFamily="34" charset="0"/>
              </a:rPr>
              <a:t>(Preventive Action)</a:t>
            </a:r>
            <a:endParaRPr lang="en-US" sz="1534" dirty="0">
              <a:latin typeface="Berlin Sans FB" pitchFamily="34" charset="0"/>
            </a:endParaRPr>
          </a:p>
        </p:txBody>
      </p:sp>
      <p:sp>
        <p:nvSpPr>
          <p:cNvPr id="13" name="Text Box 20"/>
          <p:cNvSpPr txBox="1">
            <a:spLocks noChangeArrowheads="1"/>
          </p:cNvSpPr>
          <p:nvPr/>
        </p:nvSpPr>
        <p:spPr bwMode="auto">
          <a:xfrm>
            <a:off x="6454912" y="2971083"/>
            <a:ext cx="2142618" cy="1136208"/>
          </a:xfrm>
          <a:prstGeom prst="rect">
            <a:avLst/>
          </a:prstGeom>
          <a:noFill/>
          <a:ln w="9525">
            <a:noFill/>
            <a:miter lim="800000"/>
            <a:headEnd/>
            <a:tailEnd/>
          </a:ln>
        </p:spPr>
        <p:txBody>
          <a:bodyPr wrap="square">
            <a:spAutoFit/>
          </a:bodyPr>
          <a:lstStyle/>
          <a:p>
            <a:pPr>
              <a:lnSpc>
                <a:spcPct val="105000"/>
              </a:lnSpc>
            </a:pPr>
            <a:r>
              <a:rPr lang="en-US" sz="1292" i="1" dirty="0" err="1">
                <a:solidFill>
                  <a:srgbClr val="000000"/>
                </a:solidFill>
                <a:latin typeface="Tahoma" pitchFamily="34" charset="0"/>
              </a:rPr>
              <a:t>Melakukan</a:t>
            </a:r>
            <a:r>
              <a:rPr lang="en-US" sz="1292" i="1" dirty="0">
                <a:solidFill>
                  <a:srgbClr val="000000"/>
                </a:solidFill>
                <a:latin typeface="Tahoma" pitchFamily="34" charset="0"/>
              </a:rPr>
              <a:t> </a:t>
            </a:r>
            <a:r>
              <a:rPr lang="en-US" sz="1292" i="1" dirty="0" err="1">
                <a:solidFill>
                  <a:srgbClr val="000000"/>
                </a:solidFill>
                <a:latin typeface="Tahoma" pitchFamily="34" charset="0"/>
              </a:rPr>
              <a:t>tindakan</a:t>
            </a:r>
            <a:r>
              <a:rPr lang="en-US" sz="1292" i="1" dirty="0">
                <a:solidFill>
                  <a:srgbClr val="000000"/>
                </a:solidFill>
                <a:latin typeface="Tahoma" pitchFamily="34" charset="0"/>
              </a:rPr>
              <a:t> </a:t>
            </a:r>
            <a:r>
              <a:rPr lang="en-US" sz="1292" i="1" dirty="0" err="1">
                <a:solidFill>
                  <a:srgbClr val="000000"/>
                </a:solidFill>
                <a:latin typeface="Tahoma" pitchFamily="34" charset="0"/>
              </a:rPr>
              <a:t>untuk</a:t>
            </a:r>
            <a:r>
              <a:rPr lang="en-US" sz="1292" i="1" dirty="0">
                <a:solidFill>
                  <a:srgbClr val="000000"/>
                </a:solidFill>
                <a:latin typeface="Tahoma" pitchFamily="34" charset="0"/>
              </a:rPr>
              <a:t> </a:t>
            </a:r>
            <a:r>
              <a:rPr lang="en-US" sz="1292" i="1" dirty="0" err="1">
                <a:solidFill>
                  <a:srgbClr val="000000"/>
                </a:solidFill>
                <a:latin typeface="Tahoma" pitchFamily="34" charset="0"/>
              </a:rPr>
              <a:t>menghilangkan</a:t>
            </a:r>
            <a:r>
              <a:rPr lang="en-US" sz="1292" i="1" dirty="0">
                <a:solidFill>
                  <a:srgbClr val="000000"/>
                </a:solidFill>
                <a:latin typeface="Tahoma" pitchFamily="34" charset="0"/>
              </a:rPr>
              <a:t> </a:t>
            </a:r>
            <a:r>
              <a:rPr lang="en-US" sz="1292" i="1" dirty="0" err="1">
                <a:solidFill>
                  <a:srgbClr val="000000"/>
                </a:solidFill>
                <a:latin typeface="Tahoma" pitchFamily="34" charset="0"/>
              </a:rPr>
              <a:t>penyebab</a:t>
            </a:r>
            <a:r>
              <a:rPr lang="en-US" sz="1292" i="1" dirty="0">
                <a:solidFill>
                  <a:srgbClr val="000000"/>
                </a:solidFill>
                <a:latin typeface="Tahoma" pitchFamily="34" charset="0"/>
              </a:rPr>
              <a:t> </a:t>
            </a:r>
            <a:r>
              <a:rPr lang="en-US" sz="1292" i="1" dirty="0" err="1">
                <a:solidFill>
                  <a:srgbClr val="000000"/>
                </a:solidFill>
                <a:latin typeface="Tahoma" pitchFamily="34" charset="0"/>
              </a:rPr>
              <a:t>kecelakaan</a:t>
            </a:r>
            <a:r>
              <a:rPr lang="en-US" sz="1292" i="1" dirty="0">
                <a:solidFill>
                  <a:srgbClr val="000000"/>
                </a:solidFill>
                <a:latin typeface="Tahoma" pitchFamily="34" charset="0"/>
              </a:rPr>
              <a:t> /</a:t>
            </a:r>
            <a:r>
              <a:rPr lang="en-US" sz="1292" i="1" dirty="0" err="1">
                <a:solidFill>
                  <a:srgbClr val="000000"/>
                </a:solidFill>
                <a:latin typeface="Tahoma" pitchFamily="34" charset="0"/>
              </a:rPr>
              <a:t>pencemaran</a:t>
            </a:r>
            <a:r>
              <a:rPr lang="en-US" sz="1292" i="1" dirty="0">
                <a:solidFill>
                  <a:srgbClr val="000000"/>
                </a:solidFill>
                <a:latin typeface="Tahoma" pitchFamily="34" charset="0"/>
              </a:rPr>
              <a:t> </a:t>
            </a:r>
            <a:r>
              <a:rPr lang="en-US" sz="1292" i="1" dirty="0" err="1">
                <a:solidFill>
                  <a:srgbClr val="000000"/>
                </a:solidFill>
                <a:latin typeface="Tahoma" pitchFamily="34" charset="0"/>
              </a:rPr>
              <a:t>sehingga</a:t>
            </a:r>
            <a:r>
              <a:rPr lang="en-US" sz="1292" i="1" dirty="0">
                <a:solidFill>
                  <a:srgbClr val="000000"/>
                </a:solidFill>
                <a:latin typeface="Tahoma" pitchFamily="34" charset="0"/>
              </a:rPr>
              <a:t> </a:t>
            </a:r>
            <a:r>
              <a:rPr lang="en-US" sz="1292" i="1" dirty="0" err="1">
                <a:solidFill>
                  <a:srgbClr val="000000"/>
                </a:solidFill>
                <a:latin typeface="Tahoma" pitchFamily="34" charset="0"/>
              </a:rPr>
              <a:t>kasus</a:t>
            </a:r>
            <a:r>
              <a:rPr lang="en-US" sz="1292" i="1" dirty="0">
                <a:solidFill>
                  <a:srgbClr val="000000"/>
                </a:solidFill>
                <a:latin typeface="Tahoma" pitchFamily="34" charset="0"/>
              </a:rPr>
              <a:t> yang </a:t>
            </a:r>
            <a:r>
              <a:rPr lang="en-US" sz="1292" i="1" dirty="0" err="1">
                <a:solidFill>
                  <a:srgbClr val="000000"/>
                </a:solidFill>
                <a:latin typeface="Tahoma" pitchFamily="34" charset="0"/>
              </a:rPr>
              <a:t>sama</a:t>
            </a:r>
            <a:r>
              <a:rPr lang="en-US" sz="1292" i="1" dirty="0">
                <a:solidFill>
                  <a:srgbClr val="000000"/>
                </a:solidFill>
                <a:latin typeface="Tahoma" pitchFamily="34" charset="0"/>
              </a:rPr>
              <a:t> </a:t>
            </a:r>
            <a:r>
              <a:rPr lang="en-US" sz="1292" i="1" dirty="0" err="1">
                <a:solidFill>
                  <a:srgbClr val="000000"/>
                </a:solidFill>
                <a:latin typeface="Tahoma" pitchFamily="34" charset="0"/>
              </a:rPr>
              <a:t>tidak</a:t>
            </a:r>
            <a:r>
              <a:rPr lang="en-US" sz="1292" i="1" dirty="0">
                <a:solidFill>
                  <a:srgbClr val="000000"/>
                </a:solidFill>
                <a:latin typeface="Tahoma" pitchFamily="34" charset="0"/>
              </a:rPr>
              <a:t> </a:t>
            </a:r>
            <a:r>
              <a:rPr lang="en-US" sz="1292" i="1" dirty="0" err="1">
                <a:solidFill>
                  <a:srgbClr val="000000"/>
                </a:solidFill>
                <a:latin typeface="Tahoma" pitchFamily="34" charset="0"/>
              </a:rPr>
              <a:t>terulang</a:t>
            </a:r>
            <a:endParaRPr lang="en-US" sz="1292" i="1" dirty="0">
              <a:solidFill>
                <a:srgbClr val="000000"/>
              </a:solidFill>
              <a:latin typeface="Tahoma" pitchFamily="34" charset="0"/>
            </a:endParaRPr>
          </a:p>
        </p:txBody>
      </p:sp>
      <p:sp>
        <p:nvSpPr>
          <p:cNvPr id="14" name="Text Box 20"/>
          <p:cNvSpPr txBox="1">
            <a:spLocks noChangeArrowheads="1"/>
          </p:cNvSpPr>
          <p:nvPr/>
        </p:nvSpPr>
        <p:spPr bwMode="auto">
          <a:xfrm>
            <a:off x="351693" y="3295721"/>
            <a:ext cx="2142622" cy="927433"/>
          </a:xfrm>
          <a:prstGeom prst="rect">
            <a:avLst/>
          </a:prstGeom>
          <a:noFill/>
          <a:ln w="9525">
            <a:noFill/>
            <a:miter lim="800000"/>
            <a:headEnd/>
            <a:tailEnd/>
          </a:ln>
        </p:spPr>
        <p:txBody>
          <a:bodyPr wrap="square">
            <a:spAutoFit/>
          </a:bodyPr>
          <a:lstStyle/>
          <a:p>
            <a:pPr>
              <a:lnSpc>
                <a:spcPct val="105000"/>
              </a:lnSpc>
            </a:pPr>
            <a:r>
              <a:rPr lang="id-ID" sz="1292" i="1" dirty="0">
                <a:solidFill>
                  <a:srgbClr val="000000"/>
                </a:solidFill>
                <a:latin typeface="Tahoma" pitchFamily="34" charset="0"/>
              </a:rPr>
              <a:t>M</a:t>
            </a:r>
            <a:r>
              <a:rPr lang="en-US" sz="1292" i="1" dirty="0" err="1">
                <a:solidFill>
                  <a:srgbClr val="000000"/>
                </a:solidFill>
                <a:latin typeface="Tahoma" pitchFamily="34" charset="0"/>
              </a:rPr>
              <a:t>enghilangkan</a:t>
            </a:r>
            <a:r>
              <a:rPr lang="en-US" sz="1292" i="1" dirty="0">
                <a:solidFill>
                  <a:srgbClr val="000000"/>
                </a:solidFill>
                <a:latin typeface="Tahoma" pitchFamily="34" charset="0"/>
              </a:rPr>
              <a:t> </a:t>
            </a:r>
            <a:r>
              <a:rPr lang="en-US" sz="1292" i="1" dirty="0" err="1">
                <a:solidFill>
                  <a:srgbClr val="000000"/>
                </a:solidFill>
                <a:latin typeface="Tahoma" pitchFamily="34" charset="0"/>
              </a:rPr>
              <a:t>potensi</a:t>
            </a:r>
            <a:r>
              <a:rPr lang="en-US" sz="1292" i="1" dirty="0">
                <a:solidFill>
                  <a:srgbClr val="000000"/>
                </a:solidFill>
                <a:latin typeface="Tahoma" pitchFamily="34" charset="0"/>
              </a:rPr>
              <a:t> </a:t>
            </a:r>
            <a:r>
              <a:rPr lang="en-US" sz="1292" i="1" dirty="0" err="1">
                <a:solidFill>
                  <a:srgbClr val="000000"/>
                </a:solidFill>
                <a:latin typeface="Tahoma" pitchFamily="34" charset="0"/>
              </a:rPr>
              <a:t>bahaya</a:t>
            </a:r>
            <a:r>
              <a:rPr lang="en-US" sz="1292" i="1" dirty="0">
                <a:solidFill>
                  <a:srgbClr val="000000"/>
                </a:solidFill>
                <a:latin typeface="Tahoma" pitchFamily="34" charset="0"/>
              </a:rPr>
              <a:t> /</a:t>
            </a:r>
            <a:r>
              <a:rPr lang="en-US" sz="1292" i="1" dirty="0" err="1">
                <a:solidFill>
                  <a:srgbClr val="000000"/>
                </a:solidFill>
                <a:latin typeface="Tahoma" pitchFamily="34" charset="0"/>
              </a:rPr>
              <a:t>aspek</a:t>
            </a:r>
            <a:r>
              <a:rPr lang="en-US" sz="1292" i="1" dirty="0">
                <a:solidFill>
                  <a:srgbClr val="000000"/>
                </a:solidFill>
                <a:latin typeface="Tahoma" pitchFamily="34" charset="0"/>
              </a:rPr>
              <a:t> </a:t>
            </a:r>
            <a:r>
              <a:rPr lang="en-US" sz="1292" i="1" dirty="0" err="1">
                <a:solidFill>
                  <a:srgbClr val="000000"/>
                </a:solidFill>
                <a:latin typeface="Tahoma" pitchFamily="34" charset="0"/>
              </a:rPr>
              <a:t>sehingga</a:t>
            </a:r>
            <a:r>
              <a:rPr lang="id-ID" sz="1292" i="1" dirty="0">
                <a:solidFill>
                  <a:srgbClr val="000000"/>
                </a:solidFill>
                <a:latin typeface="Tahoma" pitchFamily="34" charset="0"/>
              </a:rPr>
              <a:t> </a:t>
            </a:r>
            <a:r>
              <a:rPr lang="en-US" sz="1292" i="1" dirty="0" err="1">
                <a:solidFill>
                  <a:srgbClr val="000000"/>
                </a:solidFill>
                <a:latin typeface="Tahoma" pitchFamily="34" charset="0"/>
              </a:rPr>
              <a:t>kecelakaan</a:t>
            </a:r>
            <a:r>
              <a:rPr lang="en-US" sz="1292" i="1" dirty="0">
                <a:solidFill>
                  <a:srgbClr val="000000"/>
                </a:solidFill>
                <a:latin typeface="Tahoma" pitchFamily="34" charset="0"/>
              </a:rPr>
              <a:t>/</a:t>
            </a:r>
            <a:r>
              <a:rPr lang="en-US" sz="1292" i="1" dirty="0" err="1">
                <a:solidFill>
                  <a:srgbClr val="000000"/>
                </a:solidFill>
                <a:latin typeface="Tahoma" pitchFamily="34" charset="0"/>
              </a:rPr>
              <a:t>pencemaran</a:t>
            </a:r>
            <a:r>
              <a:rPr lang="en-US" sz="1292" i="1" dirty="0">
                <a:solidFill>
                  <a:srgbClr val="000000"/>
                </a:solidFill>
                <a:latin typeface="Tahoma" pitchFamily="34" charset="0"/>
              </a:rPr>
              <a:t> </a:t>
            </a:r>
            <a:r>
              <a:rPr lang="en-US" sz="1292" i="1" dirty="0" err="1">
                <a:solidFill>
                  <a:srgbClr val="000000"/>
                </a:solidFill>
                <a:latin typeface="Tahoma" pitchFamily="34" charset="0"/>
              </a:rPr>
              <a:t>tidak</a:t>
            </a:r>
            <a:r>
              <a:rPr lang="en-US" sz="1292" i="1" dirty="0">
                <a:solidFill>
                  <a:srgbClr val="000000"/>
                </a:solidFill>
                <a:latin typeface="Tahoma" pitchFamily="34" charset="0"/>
              </a:rPr>
              <a:t> </a:t>
            </a:r>
            <a:r>
              <a:rPr lang="en-US" sz="1292" i="1" dirty="0" err="1">
                <a:solidFill>
                  <a:srgbClr val="000000"/>
                </a:solidFill>
                <a:latin typeface="Tahoma" pitchFamily="34" charset="0"/>
              </a:rPr>
              <a:t>terjadi</a:t>
            </a:r>
            <a:endParaRPr lang="en-US" sz="1292" i="1" dirty="0">
              <a:solidFill>
                <a:srgbClr val="000000"/>
              </a:solidFill>
              <a:latin typeface="Tahoma" pitchFamily="34" charset="0"/>
            </a:endParaRPr>
          </a:p>
        </p:txBody>
      </p:sp>
      <p:sp>
        <p:nvSpPr>
          <p:cNvPr id="15" name="Text Box 20"/>
          <p:cNvSpPr txBox="1">
            <a:spLocks noChangeArrowheads="1"/>
          </p:cNvSpPr>
          <p:nvPr/>
        </p:nvSpPr>
        <p:spPr bwMode="auto">
          <a:xfrm>
            <a:off x="3643685" y="5869167"/>
            <a:ext cx="1704355" cy="509883"/>
          </a:xfrm>
          <a:prstGeom prst="rect">
            <a:avLst/>
          </a:prstGeom>
          <a:noFill/>
          <a:ln w="9525">
            <a:noFill/>
            <a:miter lim="800000"/>
            <a:headEnd/>
            <a:tailEnd/>
          </a:ln>
        </p:spPr>
        <p:txBody>
          <a:bodyPr>
            <a:spAutoFit/>
          </a:bodyPr>
          <a:lstStyle/>
          <a:p>
            <a:pPr marL="148800" indent="-148800" algn="ctr">
              <a:lnSpc>
                <a:spcPct val="105000"/>
              </a:lnSpc>
            </a:pPr>
            <a:r>
              <a:rPr lang="id-ID" sz="1292" dirty="0">
                <a:solidFill>
                  <a:srgbClr val="000000"/>
                </a:solidFill>
                <a:latin typeface="Tahoma" pitchFamily="34" charset="0"/>
              </a:rPr>
              <a:t>Problem Solving</a:t>
            </a:r>
            <a:endParaRPr lang="en-US" sz="1292" dirty="0">
              <a:solidFill>
                <a:srgbClr val="000000"/>
              </a:solidFill>
              <a:latin typeface="Tahoma" pitchFamily="34" charset="0"/>
            </a:endParaRPr>
          </a:p>
          <a:p>
            <a:pPr marL="148800" indent="-148800" algn="ctr">
              <a:lnSpc>
                <a:spcPct val="105000"/>
              </a:lnSpc>
            </a:pPr>
            <a:r>
              <a:rPr lang="en-US" sz="1292" dirty="0">
                <a:solidFill>
                  <a:srgbClr val="000000"/>
                </a:solidFill>
                <a:latin typeface="Tahoma" pitchFamily="34" charset="0"/>
              </a:rPr>
              <a:t>(Investigation)</a:t>
            </a:r>
          </a:p>
        </p:txBody>
      </p:sp>
      <p:cxnSp>
        <p:nvCxnSpPr>
          <p:cNvPr id="16" name="Straight Connector 15"/>
          <p:cNvCxnSpPr/>
          <p:nvPr/>
        </p:nvCxnSpPr>
        <p:spPr bwMode="auto">
          <a:xfrm>
            <a:off x="2509189" y="4256112"/>
            <a:ext cx="13527" cy="0"/>
          </a:xfrm>
          <a:prstGeom prst="line">
            <a:avLst/>
          </a:prstGeom>
          <a:ln w="7302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43"/>
          <p:cNvSpPr txBox="1">
            <a:spLocks noChangeArrowheads="1"/>
          </p:cNvSpPr>
          <p:nvPr/>
        </p:nvSpPr>
        <p:spPr bwMode="auto">
          <a:xfrm>
            <a:off x="1654311" y="4621337"/>
            <a:ext cx="2008705" cy="564514"/>
          </a:xfrm>
          <a:prstGeom prst="rect">
            <a:avLst/>
          </a:prstGeom>
          <a:noFill/>
          <a:ln w="9525">
            <a:noFill/>
            <a:miter lim="800000"/>
            <a:headEnd/>
            <a:tailEnd/>
          </a:ln>
        </p:spPr>
        <p:txBody>
          <a:bodyPr>
            <a:spAutoFit/>
          </a:bodyPr>
          <a:lstStyle/>
          <a:p>
            <a:r>
              <a:rPr lang="id-ID" sz="1534" dirty="0">
                <a:latin typeface="Berlin Sans FB" pitchFamily="34" charset="0"/>
              </a:rPr>
              <a:t>“Potensi” </a:t>
            </a:r>
            <a:r>
              <a:rPr lang="en-US" sz="1534" dirty="0" err="1">
                <a:latin typeface="Berlin Sans FB" pitchFamily="34" charset="0"/>
              </a:rPr>
              <a:t>Bahaya</a:t>
            </a:r>
            <a:r>
              <a:rPr lang="en-US" sz="1534" dirty="0">
                <a:latin typeface="Berlin Sans FB" pitchFamily="34" charset="0"/>
              </a:rPr>
              <a:t> / </a:t>
            </a:r>
            <a:r>
              <a:rPr lang="en-US" sz="1534" dirty="0" err="1">
                <a:latin typeface="Berlin Sans FB" pitchFamily="34" charset="0"/>
              </a:rPr>
              <a:t>Aspek</a:t>
            </a:r>
            <a:endParaRPr lang="en-US" sz="1534" dirty="0">
              <a:latin typeface="Berlin Sans FB" pitchFamily="34" charset="0"/>
            </a:endParaRPr>
          </a:p>
        </p:txBody>
      </p:sp>
      <p:sp>
        <p:nvSpPr>
          <p:cNvPr id="18" name="Down Arrow 17"/>
          <p:cNvSpPr/>
          <p:nvPr/>
        </p:nvSpPr>
        <p:spPr>
          <a:xfrm>
            <a:off x="2340106" y="5321339"/>
            <a:ext cx="365219" cy="547828"/>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34"/>
          </a:p>
        </p:txBody>
      </p:sp>
      <p:sp>
        <p:nvSpPr>
          <p:cNvPr id="19" name="Text Box 20"/>
          <p:cNvSpPr txBox="1">
            <a:spLocks noChangeArrowheads="1"/>
          </p:cNvSpPr>
          <p:nvPr/>
        </p:nvSpPr>
        <p:spPr bwMode="auto">
          <a:xfrm>
            <a:off x="1244454" y="5869167"/>
            <a:ext cx="2313054" cy="718658"/>
          </a:xfrm>
          <a:prstGeom prst="rect">
            <a:avLst/>
          </a:prstGeom>
          <a:noFill/>
          <a:ln w="9525">
            <a:noFill/>
            <a:miter lim="800000"/>
            <a:headEnd/>
            <a:tailEnd/>
          </a:ln>
        </p:spPr>
        <p:txBody>
          <a:bodyPr>
            <a:spAutoFit/>
          </a:bodyPr>
          <a:lstStyle/>
          <a:p>
            <a:pPr marL="148800" indent="-148800" algn="ctr">
              <a:lnSpc>
                <a:spcPct val="105000"/>
              </a:lnSpc>
            </a:pPr>
            <a:r>
              <a:rPr lang="id-ID" sz="1292" dirty="0">
                <a:solidFill>
                  <a:srgbClr val="000000"/>
                </a:solidFill>
                <a:latin typeface="Tahoma" pitchFamily="34" charset="0"/>
              </a:rPr>
              <a:t>Management RISIKO, </a:t>
            </a:r>
            <a:endParaRPr lang="en-US" sz="1292" dirty="0">
              <a:solidFill>
                <a:srgbClr val="000000"/>
              </a:solidFill>
              <a:latin typeface="Tahoma" pitchFamily="34" charset="0"/>
            </a:endParaRPr>
          </a:p>
          <a:p>
            <a:pPr marL="148800" indent="-148800" algn="ctr">
              <a:lnSpc>
                <a:spcPct val="105000"/>
              </a:lnSpc>
            </a:pPr>
            <a:r>
              <a:rPr lang="en-US" sz="1292" dirty="0">
                <a:solidFill>
                  <a:srgbClr val="000000"/>
                </a:solidFill>
                <a:latin typeface="Tahoma" pitchFamily="34" charset="0"/>
              </a:rPr>
              <a:t>HIRADC, IAD, FMEA, HAZOP, </a:t>
            </a:r>
            <a:r>
              <a:rPr lang="en-US" sz="1292" dirty="0" err="1">
                <a:solidFill>
                  <a:srgbClr val="000000"/>
                </a:solidFill>
                <a:latin typeface="Tahoma" pitchFamily="34" charset="0"/>
              </a:rPr>
              <a:t>dll</a:t>
            </a:r>
            <a:endParaRPr lang="en-US" sz="1292" dirty="0">
              <a:solidFill>
                <a:srgbClr val="000000"/>
              </a:solidFill>
              <a:latin typeface="Tahoma" pitchFamily="34" charset="0"/>
            </a:endParaRPr>
          </a:p>
        </p:txBody>
      </p:sp>
      <p:sp>
        <p:nvSpPr>
          <p:cNvPr id="20" name="Down Arrow 19"/>
          <p:cNvSpPr/>
          <p:nvPr/>
        </p:nvSpPr>
        <p:spPr>
          <a:xfrm>
            <a:off x="4348815" y="5216292"/>
            <a:ext cx="365219" cy="547828"/>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34"/>
          </a:p>
        </p:txBody>
      </p:sp>
      <p:cxnSp>
        <p:nvCxnSpPr>
          <p:cNvPr id="21" name="Straight Arrow Connector 20"/>
          <p:cNvCxnSpPr/>
          <p:nvPr/>
        </p:nvCxnSpPr>
        <p:spPr>
          <a:xfrm rot="5400000">
            <a:off x="2319140" y="4439397"/>
            <a:ext cx="365219" cy="1353"/>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288617" y="4498915"/>
            <a:ext cx="365219" cy="1353"/>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Curved Right Arrow 26"/>
          <p:cNvSpPr/>
          <p:nvPr/>
        </p:nvSpPr>
        <p:spPr>
          <a:xfrm rot="5400000">
            <a:off x="4360985" y="2097255"/>
            <a:ext cx="389566" cy="2564648"/>
          </a:xfrm>
          <a:prstGeom prst="curvedRightArrow">
            <a:avLst>
              <a:gd name="adj1" fmla="val 62520"/>
              <a:gd name="adj2" fmla="val 124438"/>
              <a:gd name="adj3" fmla="val 25000"/>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4">
              <a:solidFill>
                <a:schemeClr val="tx1"/>
              </a:solidFill>
            </a:endParaRPr>
          </a:p>
        </p:txBody>
      </p:sp>
      <p:sp>
        <p:nvSpPr>
          <p:cNvPr id="35" name="TextBox 34"/>
          <p:cNvSpPr txBox="1"/>
          <p:nvPr/>
        </p:nvSpPr>
        <p:spPr>
          <a:xfrm>
            <a:off x="3218593" y="2372516"/>
            <a:ext cx="2781724" cy="774058"/>
          </a:xfrm>
          <a:prstGeom prst="rect">
            <a:avLst/>
          </a:prstGeom>
          <a:noFill/>
        </p:spPr>
        <p:txBody>
          <a:bodyPr wrap="none" rtlCol="0">
            <a:spAutoFit/>
          </a:bodyPr>
          <a:lstStyle/>
          <a:p>
            <a:pPr algn="ctr"/>
            <a:r>
              <a:rPr lang="en-US" sz="2215" b="1" dirty="0" err="1">
                <a:solidFill>
                  <a:srgbClr val="FF0000"/>
                </a:solidFill>
              </a:rPr>
              <a:t>Beralih</a:t>
            </a:r>
            <a:r>
              <a:rPr lang="en-US" sz="2215" b="1" dirty="0">
                <a:solidFill>
                  <a:srgbClr val="FF0000"/>
                </a:solidFill>
              </a:rPr>
              <a:t> </a:t>
            </a:r>
            <a:r>
              <a:rPr lang="en-US" sz="2215" b="1" dirty="0" err="1">
                <a:solidFill>
                  <a:srgbClr val="FF0000"/>
                </a:solidFill>
              </a:rPr>
              <a:t>dari</a:t>
            </a:r>
            <a:r>
              <a:rPr lang="en-US" sz="2215" b="1" dirty="0">
                <a:solidFill>
                  <a:srgbClr val="FF0000"/>
                </a:solidFill>
              </a:rPr>
              <a:t> </a:t>
            </a:r>
            <a:r>
              <a:rPr lang="en-US" sz="2215" b="1" dirty="0" err="1">
                <a:solidFill>
                  <a:srgbClr val="FF0000"/>
                </a:solidFill>
              </a:rPr>
              <a:t>Perbaikan</a:t>
            </a:r>
            <a:endParaRPr lang="en-US" sz="2215" b="1" dirty="0">
              <a:solidFill>
                <a:srgbClr val="FF0000"/>
              </a:solidFill>
            </a:endParaRPr>
          </a:p>
          <a:p>
            <a:pPr algn="ctr"/>
            <a:r>
              <a:rPr lang="en-US" sz="2215" b="1" dirty="0">
                <a:solidFill>
                  <a:srgbClr val="FF0000"/>
                </a:solidFill>
              </a:rPr>
              <a:t> </a:t>
            </a:r>
            <a:r>
              <a:rPr lang="en-US" sz="2215" b="1" dirty="0" err="1">
                <a:solidFill>
                  <a:srgbClr val="FF0000"/>
                </a:solidFill>
              </a:rPr>
              <a:t>ke</a:t>
            </a:r>
            <a:r>
              <a:rPr lang="en-US" sz="2215" b="1" dirty="0">
                <a:solidFill>
                  <a:srgbClr val="FF0000"/>
                </a:solidFill>
              </a:rPr>
              <a:t> </a:t>
            </a:r>
            <a:r>
              <a:rPr lang="en-US" sz="2215" b="1" dirty="0" err="1">
                <a:solidFill>
                  <a:srgbClr val="FF0000"/>
                </a:solidFill>
              </a:rPr>
              <a:t>Pencegahan</a:t>
            </a:r>
            <a:r>
              <a:rPr lang="en-US" sz="2215" b="1" dirty="0">
                <a:solidFill>
                  <a:srgbClr val="FF0000"/>
                </a:solidFill>
              </a:rPr>
              <a:t> !!</a:t>
            </a:r>
          </a:p>
        </p:txBody>
      </p:sp>
      <p:sp>
        <p:nvSpPr>
          <p:cNvPr id="24" name="Slide Number Placeholder 23">
            <a:extLst>
              <a:ext uri="{FF2B5EF4-FFF2-40B4-BE49-F238E27FC236}">
                <a16:creationId xmlns:a16="http://schemas.microsoft.com/office/drawing/2014/main" id="{B87CF817-E37B-44CF-BD5A-894FB6DD3D50}"/>
              </a:ext>
            </a:extLst>
          </p:cNvPr>
          <p:cNvSpPr>
            <a:spLocks noGrp="1"/>
          </p:cNvSpPr>
          <p:nvPr>
            <p:ph type="sldNum" sz="quarter" idx="12"/>
          </p:nvPr>
        </p:nvSpPr>
        <p:spPr/>
        <p:txBody>
          <a:bodyPr/>
          <a:lstStyle/>
          <a:p>
            <a:pPr>
              <a:defRPr/>
            </a:pPr>
            <a:fld id="{76B483EA-79FC-4CFB-9D49-A6CB5216843E}" type="slidenum">
              <a:rPr lang="en-US" smtClean="0"/>
              <a:pPr>
                <a:defRPr/>
              </a:pPr>
              <a:t>43</a:t>
            </a:fld>
            <a:endParaRPr lang="en-US"/>
          </a:p>
        </p:txBody>
      </p:sp>
      <p:sp>
        <p:nvSpPr>
          <p:cNvPr id="23" name="Footer Placeholder 22">
            <a:extLst>
              <a:ext uri="{FF2B5EF4-FFF2-40B4-BE49-F238E27FC236}">
                <a16:creationId xmlns:a16="http://schemas.microsoft.com/office/drawing/2014/main" id="{A220DE87-E7BF-48F3-AC6D-250AD3440FDC}"/>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29" name="Title 1">
            <a:extLst>
              <a:ext uri="{FF2B5EF4-FFF2-40B4-BE49-F238E27FC236}">
                <a16:creationId xmlns:a16="http://schemas.microsoft.com/office/drawing/2014/main" id="{AAD58F16-0AEE-4A95-82D1-34F50DD1F852}"/>
              </a:ext>
            </a:extLst>
          </p:cNvPr>
          <p:cNvSpPr txBox="1">
            <a:spLocks/>
          </p:cNvSpPr>
          <p:nvPr/>
        </p:nvSpPr>
        <p:spPr>
          <a:xfrm>
            <a:off x="7893582" y="8344"/>
            <a:ext cx="1261568"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653910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92"/>
            <a:ext cx="9144000" cy="1143000"/>
          </a:xfrm>
        </p:spPr>
        <p:txBody>
          <a:bodyPr>
            <a:normAutofit/>
          </a:bodyPr>
          <a:lstStyle/>
          <a:p>
            <a:pPr algn="l"/>
            <a:r>
              <a:rPr lang="en-US" sz="2800" b="1" u="sng" dirty="0"/>
              <a:t>T</a:t>
            </a:r>
            <a:r>
              <a:rPr lang="id-ID" sz="2800" b="1" u="sng" dirty="0"/>
              <a:t>indakan untuk mengatasi </a:t>
            </a:r>
            <a:r>
              <a:rPr lang="en-US" sz="2800" b="1" u="sng" dirty="0"/>
              <a:t>Re</a:t>
            </a:r>
            <a:r>
              <a:rPr lang="id-ID" sz="2800" b="1" u="sng" dirty="0"/>
              <a:t>siko dan </a:t>
            </a:r>
            <a:r>
              <a:rPr lang="en-US" sz="2800" b="1" u="sng" dirty="0"/>
              <a:t>P</a:t>
            </a:r>
            <a:r>
              <a:rPr lang="id-ID" sz="2800" b="1" u="sng" dirty="0"/>
              <a:t>eluang</a:t>
            </a:r>
            <a:r>
              <a:rPr lang="en-US" sz="2800" b="1" u="sng" dirty="0"/>
              <a:t> (</a:t>
            </a:r>
            <a:r>
              <a:rPr lang="en-US" sz="2000" b="1" u="sng" dirty="0">
                <a:solidFill>
                  <a:srgbClr val="0000FF"/>
                </a:solidFill>
              </a:rPr>
              <a:t>SMM  </a:t>
            </a:r>
            <a:r>
              <a:rPr lang="en-US" sz="2800" b="1" u="sng" dirty="0"/>
              <a:t>6.1)</a:t>
            </a:r>
          </a:p>
        </p:txBody>
      </p:sp>
      <p:sp>
        <p:nvSpPr>
          <p:cNvPr id="5" name="TextBox 4"/>
          <p:cNvSpPr txBox="1"/>
          <p:nvPr/>
        </p:nvSpPr>
        <p:spPr>
          <a:xfrm>
            <a:off x="1248554" y="1268761"/>
            <a:ext cx="8302342" cy="830997"/>
          </a:xfrm>
          <a:prstGeom prst="rect">
            <a:avLst/>
          </a:prstGeom>
          <a:noFill/>
        </p:spPr>
        <p:txBody>
          <a:bodyPr wrap="square" rtlCol="0">
            <a:spAutoFit/>
          </a:bodyPr>
          <a:lstStyle/>
          <a:p>
            <a:r>
              <a:rPr lang="en-US" sz="1600" b="1" u="sng" dirty="0" err="1">
                <a:solidFill>
                  <a:schemeClr val="accent2">
                    <a:lumMod val="50000"/>
                  </a:schemeClr>
                </a:solidFill>
              </a:rPr>
              <a:t>Memahami</a:t>
            </a:r>
            <a:r>
              <a:rPr lang="en-US" sz="1600" b="1" u="sng" dirty="0">
                <a:solidFill>
                  <a:schemeClr val="accent2">
                    <a:lumMod val="50000"/>
                  </a:schemeClr>
                </a:solidFill>
              </a:rPr>
              <a:t> </a:t>
            </a:r>
            <a:r>
              <a:rPr lang="en-US" sz="1600" b="1" u="sng" dirty="0" err="1">
                <a:solidFill>
                  <a:schemeClr val="accent2">
                    <a:lumMod val="50000"/>
                  </a:schemeClr>
                </a:solidFill>
              </a:rPr>
              <a:t>situasi</a:t>
            </a:r>
            <a:r>
              <a:rPr lang="en-US" sz="1600" b="1" u="sng" dirty="0">
                <a:solidFill>
                  <a:schemeClr val="accent2">
                    <a:lumMod val="50000"/>
                  </a:schemeClr>
                </a:solidFill>
              </a:rPr>
              <a:t> </a:t>
            </a:r>
            <a:r>
              <a:rPr lang="en-US" sz="1600" b="1" u="sng" dirty="0" err="1">
                <a:solidFill>
                  <a:schemeClr val="accent2">
                    <a:lumMod val="50000"/>
                  </a:schemeClr>
                </a:solidFill>
              </a:rPr>
              <a:t>saat</a:t>
            </a:r>
            <a:r>
              <a:rPr lang="en-US" sz="1600" b="1" u="sng" dirty="0">
                <a:solidFill>
                  <a:schemeClr val="accent2">
                    <a:lumMod val="50000"/>
                  </a:schemeClr>
                </a:solidFill>
              </a:rPr>
              <a:t> </a:t>
            </a:r>
            <a:r>
              <a:rPr lang="en-US" sz="1600" b="1" u="sng" dirty="0" err="1">
                <a:solidFill>
                  <a:schemeClr val="accent2">
                    <a:lumMod val="50000"/>
                  </a:schemeClr>
                </a:solidFill>
              </a:rPr>
              <a:t>merencanakan</a:t>
            </a:r>
            <a:r>
              <a:rPr lang="en-US" sz="1600" b="1" u="sng" dirty="0">
                <a:solidFill>
                  <a:schemeClr val="accent2">
                    <a:lumMod val="50000"/>
                  </a:schemeClr>
                </a:solidFill>
              </a:rPr>
              <a:t> SMM *</a:t>
            </a:r>
          </a:p>
          <a:p>
            <a:pPr marL="169863" indent="-169863">
              <a:buFont typeface="Arial" pitchFamily="34" charset="0"/>
              <a:buChar char="•"/>
            </a:pPr>
            <a:r>
              <a:rPr lang="en-US" sz="1600" dirty="0" err="1">
                <a:solidFill>
                  <a:schemeClr val="accent2">
                    <a:lumMod val="50000"/>
                  </a:schemeClr>
                </a:solidFill>
              </a:rPr>
              <a:t>Organisasi</a:t>
            </a:r>
            <a:r>
              <a:rPr lang="en-US" sz="1600" dirty="0">
                <a:solidFill>
                  <a:schemeClr val="accent2">
                    <a:lumMod val="50000"/>
                  </a:schemeClr>
                </a:solidFill>
              </a:rPr>
              <a:t> </a:t>
            </a:r>
            <a:r>
              <a:rPr lang="en-US" sz="1600" dirty="0" err="1">
                <a:solidFill>
                  <a:schemeClr val="accent2">
                    <a:lumMod val="50000"/>
                  </a:schemeClr>
                </a:solidFill>
              </a:rPr>
              <a:t>dan</a:t>
            </a:r>
            <a:r>
              <a:rPr lang="en-US" sz="1600" dirty="0">
                <a:solidFill>
                  <a:schemeClr val="accent2">
                    <a:lumMod val="50000"/>
                  </a:schemeClr>
                </a:solidFill>
              </a:rPr>
              <a:t> </a:t>
            </a:r>
            <a:r>
              <a:rPr lang="en-US" sz="1600" dirty="0" err="1">
                <a:solidFill>
                  <a:schemeClr val="accent2">
                    <a:lumMod val="50000"/>
                  </a:schemeClr>
                </a:solidFill>
              </a:rPr>
              <a:t>keterkaitannya</a:t>
            </a:r>
            <a:r>
              <a:rPr lang="en-US" sz="1600" dirty="0">
                <a:solidFill>
                  <a:schemeClr val="accent2">
                    <a:lumMod val="50000"/>
                  </a:schemeClr>
                </a:solidFill>
              </a:rPr>
              <a:t> (4.1)</a:t>
            </a:r>
          </a:p>
          <a:p>
            <a:pPr marL="169863" indent="-169863">
              <a:buFont typeface="Arial" pitchFamily="34" charset="0"/>
              <a:buChar char="•"/>
            </a:pPr>
            <a:r>
              <a:rPr lang="en-US" sz="1600" dirty="0" err="1">
                <a:solidFill>
                  <a:schemeClr val="accent2">
                    <a:lumMod val="50000"/>
                  </a:schemeClr>
                </a:solidFill>
              </a:rPr>
              <a:t>Persyaratan</a:t>
            </a:r>
            <a:r>
              <a:rPr lang="en-US" sz="1600" dirty="0">
                <a:solidFill>
                  <a:schemeClr val="accent2">
                    <a:lumMod val="50000"/>
                  </a:schemeClr>
                </a:solidFill>
              </a:rPr>
              <a:t>, </a:t>
            </a:r>
            <a:r>
              <a:rPr lang="en-US" sz="1600" dirty="0" err="1">
                <a:solidFill>
                  <a:schemeClr val="accent2">
                    <a:lumMod val="50000"/>
                  </a:schemeClr>
                </a:solidFill>
              </a:rPr>
              <a:t>kebutuhan</a:t>
            </a:r>
            <a:r>
              <a:rPr lang="en-US" sz="1600" dirty="0">
                <a:solidFill>
                  <a:schemeClr val="accent2">
                    <a:lumMod val="50000"/>
                  </a:schemeClr>
                </a:solidFill>
              </a:rPr>
              <a:t> </a:t>
            </a:r>
            <a:r>
              <a:rPr lang="en-US" sz="1600" dirty="0" err="1">
                <a:solidFill>
                  <a:schemeClr val="accent2">
                    <a:lumMod val="50000"/>
                  </a:schemeClr>
                </a:solidFill>
              </a:rPr>
              <a:t>dan</a:t>
            </a:r>
            <a:r>
              <a:rPr lang="en-US" sz="1600" dirty="0">
                <a:solidFill>
                  <a:schemeClr val="accent2">
                    <a:lumMod val="50000"/>
                  </a:schemeClr>
                </a:solidFill>
              </a:rPr>
              <a:t> </a:t>
            </a:r>
            <a:r>
              <a:rPr lang="en-US" sz="1600" dirty="0" err="1">
                <a:solidFill>
                  <a:schemeClr val="accent2">
                    <a:lumMod val="50000"/>
                  </a:schemeClr>
                </a:solidFill>
              </a:rPr>
              <a:t>harapan</a:t>
            </a:r>
            <a:r>
              <a:rPr lang="en-US" sz="1600" dirty="0">
                <a:solidFill>
                  <a:schemeClr val="accent2">
                    <a:lumMod val="50000"/>
                  </a:schemeClr>
                </a:solidFill>
              </a:rPr>
              <a:t>  </a:t>
            </a:r>
            <a:r>
              <a:rPr lang="en-US" sz="1600" dirty="0" err="1">
                <a:solidFill>
                  <a:schemeClr val="accent2">
                    <a:lumMod val="50000"/>
                  </a:schemeClr>
                </a:solidFill>
              </a:rPr>
              <a:t>kebutuhan</a:t>
            </a:r>
            <a:r>
              <a:rPr lang="en-US" sz="1600" dirty="0">
                <a:solidFill>
                  <a:schemeClr val="accent2">
                    <a:lumMod val="50000"/>
                  </a:schemeClr>
                </a:solidFill>
              </a:rPr>
              <a:t> </a:t>
            </a:r>
            <a:r>
              <a:rPr lang="en-US" sz="1600" dirty="0" err="1">
                <a:solidFill>
                  <a:schemeClr val="accent2">
                    <a:lumMod val="50000"/>
                  </a:schemeClr>
                </a:solidFill>
              </a:rPr>
              <a:t>Pelanggan</a:t>
            </a:r>
            <a:r>
              <a:rPr lang="en-US" sz="1600" dirty="0">
                <a:solidFill>
                  <a:schemeClr val="accent2">
                    <a:lumMod val="50000"/>
                  </a:schemeClr>
                </a:solidFill>
              </a:rPr>
              <a:t> </a:t>
            </a:r>
            <a:r>
              <a:rPr lang="en-US" sz="1600" dirty="0" err="1">
                <a:solidFill>
                  <a:schemeClr val="accent2">
                    <a:lumMod val="50000"/>
                  </a:schemeClr>
                </a:solidFill>
              </a:rPr>
              <a:t>dan</a:t>
            </a:r>
            <a:r>
              <a:rPr lang="en-US" sz="1600" dirty="0">
                <a:solidFill>
                  <a:schemeClr val="accent2">
                    <a:lumMod val="50000"/>
                  </a:schemeClr>
                </a:solidFill>
              </a:rPr>
              <a:t> </a:t>
            </a:r>
            <a:r>
              <a:rPr lang="en-US" sz="1600" dirty="0" err="1">
                <a:solidFill>
                  <a:schemeClr val="accent2">
                    <a:lumMod val="50000"/>
                  </a:schemeClr>
                </a:solidFill>
              </a:rPr>
              <a:t>pihak</a:t>
            </a:r>
            <a:r>
              <a:rPr lang="en-US" sz="1600" dirty="0">
                <a:solidFill>
                  <a:schemeClr val="accent2">
                    <a:lumMod val="50000"/>
                  </a:schemeClr>
                </a:solidFill>
              </a:rPr>
              <a:t> </a:t>
            </a:r>
            <a:r>
              <a:rPr lang="en-US" sz="1600" dirty="0" err="1">
                <a:solidFill>
                  <a:schemeClr val="accent2">
                    <a:lumMod val="50000"/>
                  </a:schemeClr>
                </a:solidFill>
              </a:rPr>
              <a:t>terkait</a:t>
            </a:r>
            <a:r>
              <a:rPr lang="en-US" sz="1600" dirty="0">
                <a:solidFill>
                  <a:schemeClr val="accent2">
                    <a:lumMod val="50000"/>
                  </a:schemeClr>
                </a:solidFill>
              </a:rPr>
              <a:t> </a:t>
            </a:r>
            <a:r>
              <a:rPr lang="en-US" sz="1600" dirty="0" err="1">
                <a:solidFill>
                  <a:schemeClr val="accent2">
                    <a:lumMod val="50000"/>
                  </a:schemeClr>
                </a:solidFill>
              </a:rPr>
              <a:t>lainnya</a:t>
            </a:r>
            <a:r>
              <a:rPr lang="en-US" sz="1600" dirty="0">
                <a:solidFill>
                  <a:schemeClr val="accent2">
                    <a:lumMod val="50000"/>
                  </a:schemeClr>
                </a:solidFill>
              </a:rPr>
              <a:t> (4.2)</a:t>
            </a:r>
          </a:p>
        </p:txBody>
      </p:sp>
      <p:sp>
        <p:nvSpPr>
          <p:cNvPr id="6" name="TextBox 5"/>
          <p:cNvSpPr txBox="1"/>
          <p:nvPr/>
        </p:nvSpPr>
        <p:spPr>
          <a:xfrm>
            <a:off x="1873098" y="2171766"/>
            <a:ext cx="6409575" cy="1569660"/>
          </a:xfrm>
          <a:prstGeom prst="rect">
            <a:avLst/>
          </a:prstGeom>
          <a:noFill/>
        </p:spPr>
        <p:txBody>
          <a:bodyPr wrap="none" rtlCol="0">
            <a:spAutoFit/>
          </a:bodyPr>
          <a:lstStyle/>
          <a:p>
            <a:r>
              <a:rPr lang="en-US" sz="1600" b="1" u="sng" dirty="0" err="1">
                <a:solidFill>
                  <a:schemeClr val="accent1">
                    <a:lumMod val="50000"/>
                  </a:schemeClr>
                </a:solidFill>
              </a:rPr>
              <a:t>Mempertimbangkan</a:t>
            </a:r>
            <a:r>
              <a:rPr lang="en-US" sz="1600" b="1" u="sng" dirty="0">
                <a:solidFill>
                  <a:schemeClr val="accent1">
                    <a:lumMod val="50000"/>
                  </a:schemeClr>
                </a:solidFill>
              </a:rPr>
              <a:t> </a:t>
            </a:r>
            <a:r>
              <a:rPr lang="en-US" sz="1600" b="1" u="sng" dirty="0" err="1">
                <a:solidFill>
                  <a:schemeClr val="accent1">
                    <a:lumMod val="50000"/>
                  </a:schemeClr>
                </a:solidFill>
              </a:rPr>
              <a:t>Resiko</a:t>
            </a:r>
            <a:r>
              <a:rPr lang="en-US" sz="1600" b="1" u="sng" dirty="0">
                <a:solidFill>
                  <a:schemeClr val="accent1">
                    <a:lumMod val="50000"/>
                  </a:schemeClr>
                </a:solidFill>
              </a:rPr>
              <a:t> </a:t>
            </a:r>
            <a:r>
              <a:rPr lang="en-US" sz="1600" b="1" u="sng" dirty="0" err="1">
                <a:solidFill>
                  <a:schemeClr val="accent1">
                    <a:lumMod val="50000"/>
                  </a:schemeClr>
                </a:solidFill>
              </a:rPr>
              <a:t>dan</a:t>
            </a:r>
            <a:r>
              <a:rPr lang="en-US" sz="1600" b="1" u="sng" dirty="0">
                <a:solidFill>
                  <a:schemeClr val="accent1">
                    <a:lumMod val="50000"/>
                  </a:schemeClr>
                </a:solidFill>
              </a:rPr>
              <a:t> </a:t>
            </a:r>
            <a:r>
              <a:rPr lang="en-US" sz="1600" b="1" u="sng" dirty="0" err="1">
                <a:solidFill>
                  <a:schemeClr val="accent1">
                    <a:lumMod val="50000"/>
                  </a:schemeClr>
                </a:solidFill>
              </a:rPr>
              <a:t>Peluang</a:t>
            </a:r>
            <a:r>
              <a:rPr lang="en-US" sz="1600" b="1" u="sng" dirty="0">
                <a:solidFill>
                  <a:schemeClr val="accent1">
                    <a:lumMod val="50000"/>
                  </a:schemeClr>
                </a:solidFill>
              </a:rPr>
              <a:t>  yang </a:t>
            </a:r>
            <a:r>
              <a:rPr lang="en-US" sz="1600" b="1" u="sng" dirty="0" err="1">
                <a:solidFill>
                  <a:schemeClr val="accent1">
                    <a:lumMod val="50000"/>
                  </a:schemeClr>
                </a:solidFill>
              </a:rPr>
              <a:t>perlu</a:t>
            </a:r>
            <a:r>
              <a:rPr lang="en-US" sz="1600" b="1" u="sng" dirty="0">
                <a:solidFill>
                  <a:schemeClr val="accent1">
                    <a:lumMod val="50000"/>
                  </a:schemeClr>
                </a:solidFill>
              </a:rPr>
              <a:t> </a:t>
            </a:r>
            <a:r>
              <a:rPr lang="en-US" sz="1600" b="1" u="sng" dirty="0" err="1">
                <a:solidFill>
                  <a:schemeClr val="accent1">
                    <a:lumMod val="50000"/>
                  </a:schemeClr>
                </a:solidFill>
              </a:rPr>
              <a:t>ditujukan</a:t>
            </a:r>
            <a:r>
              <a:rPr lang="en-US" sz="1600" b="1" u="sng" dirty="0">
                <a:solidFill>
                  <a:schemeClr val="accent1">
                    <a:lumMod val="50000"/>
                  </a:schemeClr>
                </a:solidFill>
              </a:rPr>
              <a:t> </a:t>
            </a:r>
            <a:r>
              <a:rPr lang="en-US" sz="1600" b="1" u="sng" dirty="0" err="1">
                <a:solidFill>
                  <a:schemeClr val="accent1">
                    <a:lumMod val="50000"/>
                  </a:schemeClr>
                </a:solidFill>
              </a:rPr>
              <a:t>untuk</a:t>
            </a:r>
            <a:r>
              <a:rPr lang="en-US" sz="1600" b="1" u="sng" dirty="0">
                <a:solidFill>
                  <a:schemeClr val="accent1">
                    <a:lumMod val="50000"/>
                  </a:schemeClr>
                </a:solidFill>
              </a:rPr>
              <a:t>  *</a:t>
            </a:r>
          </a:p>
          <a:p>
            <a:pPr marL="457200" indent="-169863">
              <a:buFont typeface="Arial" pitchFamily="34" charset="0"/>
              <a:buChar char="•"/>
            </a:pPr>
            <a:r>
              <a:rPr lang="en-US" sz="1600" dirty="0" err="1">
                <a:solidFill>
                  <a:schemeClr val="accent1">
                    <a:lumMod val="50000"/>
                  </a:schemeClr>
                </a:solidFill>
              </a:rPr>
              <a:t>Memberi</a:t>
            </a:r>
            <a:r>
              <a:rPr lang="en-US" sz="1600" dirty="0">
                <a:solidFill>
                  <a:schemeClr val="accent1">
                    <a:lumMod val="50000"/>
                  </a:schemeClr>
                </a:solidFill>
              </a:rPr>
              <a:t> </a:t>
            </a:r>
            <a:r>
              <a:rPr lang="en-US" sz="1600" dirty="0" err="1">
                <a:solidFill>
                  <a:schemeClr val="accent1">
                    <a:lumMod val="50000"/>
                  </a:schemeClr>
                </a:solidFill>
              </a:rPr>
              <a:t>jaminan</a:t>
            </a:r>
            <a:r>
              <a:rPr lang="en-US" sz="1600" dirty="0">
                <a:solidFill>
                  <a:schemeClr val="accent1">
                    <a:lumMod val="50000"/>
                  </a:schemeClr>
                </a:solidFill>
              </a:rPr>
              <a:t> </a:t>
            </a:r>
            <a:r>
              <a:rPr lang="en-US" sz="1600" dirty="0" err="1">
                <a:solidFill>
                  <a:schemeClr val="accent1">
                    <a:lumMod val="50000"/>
                  </a:schemeClr>
                </a:solidFill>
              </a:rPr>
              <a:t>bahwa</a:t>
            </a:r>
            <a:r>
              <a:rPr lang="en-US" sz="1600" dirty="0">
                <a:solidFill>
                  <a:schemeClr val="accent1">
                    <a:lumMod val="50000"/>
                  </a:schemeClr>
                </a:solidFill>
              </a:rPr>
              <a:t> SMM </a:t>
            </a:r>
            <a:r>
              <a:rPr lang="en-US" sz="1600" dirty="0" err="1">
                <a:solidFill>
                  <a:schemeClr val="accent1">
                    <a:lumMod val="50000"/>
                  </a:schemeClr>
                </a:solidFill>
              </a:rPr>
              <a:t>dapat</a:t>
            </a:r>
            <a:r>
              <a:rPr lang="en-US" sz="1600" dirty="0">
                <a:solidFill>
                  <a:schemeClr val="accent1">
                    <a:lumMod val="50000"/>
                  </a:schemeClr>
                </a:solidFill>
              </a:rPr>
              <a:t> </a:t>
            </a:r>
            <a:r>
              <a:rPr lang="en-US" sz="1600" dirty="0" err="1">
                <a:solidFill>
                  <a:schemeClr val="accent1">
                    <a:lumMod val="50000"/>
                  </a:schemeClr>
                </a:solidFill>
              </a:rPr>
              <a:t>mencapai</a:t>
            </a:r>
            <a:r>
              <a:rPr lang="en-US" sz="1600" dirty="0">
                <a:solidFill>
                  <a:schemeClr val="accent1">
                    <a:lumMod val="50000"/>
                  </a:schemeClr>
                </a:solidFill>
              </a:rPr>
              <a:t> </a:t>
            </a:r>
            <a:r>
              <a:rPr lang="en-US" sz="1600" dirty="0" err="1">
                <a:solidFill>
                  <a:schemeClr val="accent1">
                    <a:lumMod val="50000"/>
                  </a:schemeClr>
                </a:solidFill>
              </a:rPr>
              <a:t>hasil</a:t>
            </a:r>
            <a:r>
              <a:rPr lang="en-US" sz="1600" dirty="0">
                <a:solidFill>
                  <a:schemeClr val="accent1">
                    <a:lumMod val="50000"/>
                  </a:schemeClr>
                </a:solidFill>
              </a:rPr>
              <a:t> yang </a:t>
            </a:r>
            <a:r>
              <a:rPr lang="en-US" sz="1600" dirty="0" err="1">
                <a:solidFill>
                  <a:schemeClr val="accent1">
                    <a:lumMod val="50000"/>
                  </a:schemeClr>
                </a:solidFill>
              </a:rPr>
              <a:t>diinginkan</a:t>
            </a:r>
            <a:r>
              <a:rPr lang="en-US" sz="1600" dirty="0">
                <a:solidFill>
                  <a:schemeClr val="accent1">
                    <a:lumMod val="50000"/>
                  </a:schemeClr>
                </a:solidFill>
              </a:rPr>
              <a:t> </a:t>
            </a:r>
          </a:p>
          <a:p>
            <a:pPr marL="457200" indent="-169863">
              <a:buFont typeface="Arial" pitchFamily="34" charset="0"/>
              <a:buChar char="•"/>
            </a:pPr>
            <a:r>
              <a:rPr lang="en-US" sz="1600" dirty="0" err="1">
                <a:solidFill>
                  <a:schemeClr val="accent1">
                    <a:lumMod val="50000"/>
                  </a:schemeClr>
                </a:solidFill>
              </a:rPr>
              <a:t>Meningkatkan</a:t>
            </a:r>
            <a:r>
              <a:rPr lang="en-US" sz="1600" dirty="0">
                <a:solidFill>
                  <a:schemeClr val="accent1">
                    <a:lumMod val="50000"/>
                  </a:schemeClr>
                </a:solidFill>
              </a:rPr>
              <a:t> </a:t>
            </a:r>
            <a:r>
              <a:rPr lang="en-US" sz="1600" dirty="0" err="1">
                <a:solidFill>
                  <a:schemeClr val="accent1">
                    <a:lumMod val="50000"/>
                  </a:schemeClr>
                </a:solidFill>
              </a:rPr>
              <a:t>dampak</a:t>
            </a:r>
            <a:r>
              <a:rPr lang="en-US" sz="1600" dirty="0">
                <a:solidFill>
                  <a:schemeClr val="accent1">
                    <a:lumMod val="50000"/>
                  </a:schemeClr>
                </a:solidFill>
              </a:rPr>
              <a:t> yang </a:t>
            </a:r>
            <a:r>
              <a:rPr lang="en-US" sz="1600" dirty="0" err="1">
                <a:solidFill>
                  <a:schemeClr val="accent1">
                    <a:lumMod val="50000"/>
                  </a:schemeClr>
                </a:solidFill>
              </a:rPr>
              <a:t>diharapkan</a:t>
            </a:r>
            <a:endParaRPr lang="en-US" sz="1600" dirty="0">
              <a:solidFill>
                <a:schemeClr val="accent1">
                  <a:lumMod val="50000"/>
                </a:schemeClr>
              </a:solidFill>
            </a:endParaRPr>
          </a:p>
          <a:p>
            <a:pPr marL="465138" indent="-182563">
              <a:buFont typeface="Arial"/>
              <a:buChar char="•"/>
            </a:pPr>
            <a:r>
              <a:rPr lang="en-US" sz="1600" dirty="0" err="1">
                <a:solidFill>
                  <a:schemeClr val="accent1">
                    <a:lumMod val="50000"/>
                  </a:schemeClr>
                </a:solidFill>
              </a:rPr>
              <a:t>Isu</a:t>
            </a:r>
            <a:r>
              <a:rPr lang="en-US" sz="1600" dirty="0">
                <a:solidFill>
                  <a:schemeClr val="accent1">
                    <a:lumMod val="50000"/>
                  </a:schemeClr>
                </a:solidFill>
              </a:rPr>
              <a:t> </a:t>
            </a:r>
            <a:r>
              <a:rPr lang="en-US" sz="1600" dirty="0" err="1">
                <a:solidFill>
                  <a:schemeClr val="accent1">
                    <a:lumMod val="50000"/>
                  </a:schemeClr>
                </a:solidFill>
              </a:rPr>
              <a:t>lingkungan</a:t>
            </a:r>
            <a:r>
              <a:rPr lang="en-US" sz="1600" dirty="0">
                <a:solidFill>
                  <a:schemeClr val="accent1">
                    <a:lumMod val="50000"/>
                  </a:schemeClr>
                </a:solidFill>
              </a:rPr>
              <a:t> </a:t>
            </a:r>
            <a:r>
              <a:rPr lang="en-US" sz="1600" dirty="0" err="1">
                <a:solidFill>
                  <a:schemeClr val="accent1">
                    <a:lumMod val="50000"/>
                  </a:schemeClr>
                </a:solidFill>
              </a:rPr>
              <a:t>dan</a:t>
            </a:r>
            <a:r>
              <a:rPr lang="en-US" sz="1600" dirty="0">
                <a:solidFill>
                  <a:schemeClr val="accent1">
                    <a:lumMod val="50000"/>
                  </a:schemeClr>
                </a:solidFill>
              </a:rPr>
              <a:t> </a:t>
            </a:r>
            <a:r>
              <a:rPr lang="en-US" sz="1600" dirty="0" err="1">
                <a:solidFill>
                  <a:schemeClr val="accent1">
                    <a:lumMod val="50000"/>
                  </a:schemeClr>
                </a:solidFill>
              </a:rPr>
              <a:t>potensi</a:t>
            </a:r>
            <a:r>
              <a:rPr lang="en-US" sz="1600" dirty="0">
                <a:solidFill>
                  <a:schemeClr val="accent1">
                    <a:lumMod val="50000"/>
                  </a:schemeClr>
                </a:solidFill>
              </a:rPr>
              <a:t> </a:t>
            </a:r>
            <a:r>
              <a:rPr lang="en-US" sz="1600" dirty="0" err="1">
                <a:solidFill>
                  <a:schemeClr val="accent1">
                    <a:lumMod val="50000"/>
                  </a:schemeClr>
                </a:solidFill>
              </a:rPr>
              <a:t>kondisi</a:t>
            </a:r>
            <a:r>
              <a:rPr lang="en-US" sz="1600" dirty="0">
                <a:solidFill>
                  <a:schemeClr val="accent1">
                    <a:lumMod val="50000"/>
                  </a:schemeClr>
                </a:solidFill>
              </a:rPr>
              <a:t> </a:t>
            </a:r>
            <a:r>
              <a:rPr lang="en-US" sz="1600" dirty="0" err="1">
                <a:solidFill>
                  <a:schemeClr val="accent1">
                    <a:lumMod val="50000"/>
                  </a:schemeClr>
                </a:solidFill>
              </a:rPr>
              <a:t>darurat</a:t>
            </a:r>
            <a:endParaRPr lang="en-US" sz="1600" dirty="0">
              <a:solidFill>
                <a:schemeClr val="accent1">
                  <a:lumMod val="50000"/>
                </a:schemeClr>
              </a:solidFill>
            </a:endParaRPr>
          </a:p>
          <a:p>
            <a:pPr marL="457200" indent="-169863">
              <a:buFont typeface="Arial" pitchFamily="34" charset="0"/>
              <a:buChar char="•"/>
            </a:pPr>
            <a:r>
              <a:rPr lang="en-US" sz="1600" dirty="0" err="1">
                <a:solidFill>
                  <a:schemeClr val="accent1">
                    <a:lumMod val="50000"/>
                  </a:schemeClr>
                </a:solidFill>
              </a:rPr>
              <a:t>Mencegah</a:t>
            </a:r>
            <a:r>
              <a:rPr lang="en-US" sz="1600" dirty="0">
                <a:solidFill>
                  <a:schemeClr val="accent1">
                    <a:lumMod val="50000"/>
                  </a:schemeClr>
                </a:solidFill>
              </a:rPr>
              <a:t> </a:t>
            </a:r>
            <a:r>
              <a:rPr lang="en-US" sz="1600" dirty="0" err="1">
                <a:solidFill>
                  <a:schemeClr val="accent1">
                    <a:lumMod val="50000"/>
                  </a:schemeClr>
                </a:solidFill>
              </a:rPr>
              <a:t>atau</a:t>
            </a:r>
            <a:r>
              <a:rPr lang="en-US" sz="1600" dirty="0">
                <a:solidFill>
                  <a:schemeClr val="accent1">
                    <a:lumMod val="50000"/>
                  </a:schemeClr>
                </a:solidFill>
              </a:rPr>
              <a:t> </a:t>
            </a:r>
            <a:r>
              <a:rPr lang="en-US" sz="1600" dirty="0" err="1">
                <a:solidFill>
                  <a:schemeClr val="accent1">
                    <a:lumMod val="50000"/>
                  </a:schemeClr>
                </a:solidFill>
              </a:rPr>
              <a:t>mengurangi</a:t>
            </a:r>
            <a:r>
              <a:rPr lang="en-US" sz="1600" dirty="0">
                <a:solidFill>
                  <a:schemeClr val="accent1">
                    <a:lumMod val="50000"/>
                  </a:schemeClr>
                </a:solidFill>
              </a:rPr>
              <a:t> </a:t>
            </a:r>
            <a:r>
              <a:rPr lang="en-US" sz="1600" dirty="0" err="1">
                <a:solidFill>
                  <a:schemeClr val="accent1">
                    <a:lumMod val="50000"/>
                  </a:schemeClr>
                </a:solidFill>
              </a:rPr>
              <a:t>dampak</a:t>
            </a:r>
            <a:r>
              <a:rPr lang="en-US" sz="1600" dirty="0">
                <a:solidFill>
                  <a:schemeClr val="accent1">
                    <a:lumMod val="50000"/>
                  </a:schemeClr>
                </a:solidFill>
              </a:rPr>
              <a:t> yang </a:t>
            </a:r>
            <a:r>
              <a:rPr lang="en-US" sz="1600" dirty="0" err="1">
                <a:solidFill>
                  <a:schemeClr val="accent1">
                    <a:lumMod val="50000"/>
                  </a:schemeClr>
                </a:solidFill>
              </a:rPr>
              <a:t>tidak</a:t>
            </a:r>
            <a:r>
              <a:rPr lang="en-US" sz="1600" dirty="0">
                <a:solidFill>
                  <a:schemeClr val="accent1">
                    <a:lumMod val="50000"/>
                  </a:schemeClr>
                </a:solidFill>
              </a:rPr>
              <a:t> </a:t>
            </a:r>
            <a:r>
              <a:rPr lang="en-US" sz="1600" dirty="0" err="1">
                <a:solidFill>
                  <a:schemeClr val="accent1">
                    <a:lumMod val="50000"/>
                  </a:schemeClr>
                </a:solidFill>
              </a:rPr>
              <a:t>diharapkan</a:t>
            </a:r>
            <a:endParaRPr lang="en-US" sz="1600" dirty="0">
              <a:solidFill>
                <a:schemeClr val="accent1">
                  <a:lumMod val="50000"/>
                </a:schemeClr>
              </a:solidFill>
            </a:endParaRPr>
          </a:p>
          <a:p>
            <a:pPr marL="457200" indent="-169863">
              <a:buFont typeface="Arial" pitchFamily="34" charset="0"/>
              <a:buChar char="•"/>
            </a:pPr>
            <a:r>
              <a:rPr lang="en-US" sz="1600" dirty="0" err="1">
                <a:solidFill>
                  <a:schemeClr val="accent1">
                    <a:lumMod val="50000"/>
                  </a:schemeClr>
                </a:solidFill>
              </a:rPr>
              <a:t>Mencapai</a:t>
            </a:r>
            <a:r>
              <a:rPr lang="en-US" sz="1600" dirty="0">
                <a:solidFill>
                  <a:schemeClr val="accent1">
                    <a:lumMod val="50000"/>
                  </a:schemeClr>
                </a:solidFill>
              </a:rPr>
              <a:t> </a:t>
            </a:r>
            <a:r>
              <a:rPr lang="en-US" sz="1600" dirty="0" err="1">
                <a:solidFill>
                  <a:schemeClr val="accent1">
                    <a:lumMod val="50000"/>
                  </a:schemeClr>
                </a:solidFill>
              </a:rPr>
              <a:t>peningkatan</a:t>
            </a:r>
            <a:r>
              <a:rPr lang="en-US" sz="1600" dirty="0">
                <a:solidFill>
                  <a:schemeClr val="accent1">
                    <a:lumMod val="50000"/>
                  </a:schemeClr>
                </a:solidFill>
              </a:rPr>
              <a:t>  </a:t>
            </a:r>
          </a:p>
        </p:txBody>
      </p:sp>
      <p:sp>
        <p:nvSpPr>
          <p:cNvPr id="7" name="TextBox 6"/>
          <p:cNvSpPr txBox="1"/>
          <p:nvPr/>
        </p:nvSpPr>
        <p:spPr>
          <a:xfrm>
            <a:off x="2625794" y="3857979"/>
            <a:ext cx="6333155" cy="861774"/>
          </a:xfrm>
          <a:prstGeom prst="rect">
            <a:avLst/>
          </a:prstGeom>
          <a:noFill/>
        </p:spPr>
        <p:txBody>
          <a:bodyPr wrap="square" rtlCol="0">
            <a:spAutoFit/>
          </a:bodyPr>
          <a:lstStyle/>
          <a:p>
            <a:r>
              <a:rPr lang="en-US" sz="1600" b="1" u="sng" dirty="0" err="1">
                <a:solidFill>
                  <a:schemeClr val="accent3">
                    <a:lumMod val="50000"/>
                  </a:schemeClr>
                </a:solidFill>
              </a:rPr>
              <a:t>Menetapkan</a:t>
            </a:r>
            <a:r>
              <a:rPr lang="en-US" sz="1600" b="1" u="sng" dirty="0">
                <a:solidFill>
                  <a:schemeClr val="accent3">
                    <a:lumMod val="50000"/>
                  </a:schemeClr>
                </a:solidFill>
              </a:rPr>
              <a:t> </a:t>
            </a:r>
            <a:r>
              <a:rPr lang="en-US" sz="1600" b="1" u="sng" dirty="0" err="1">
                <a:solidFill>
                  <a:schemeClr val="accent3">
                    <a:lumMod val="50000"/>
                  </a:schemeClr>
                </a:solidFill>
              </a:rPr>
              <a:t>tindakan</a:t>
            </a:r>
            <a:r>
              <a:rPr lang="en-US" sz="1600" b="1" u="sng" dirty="0">
                <a:solidFill>
                  <a:schemeClr val="accent3">
                    <a:lumMod val="50000"/>
                  </a:schemeClr>
                </a:solidFill>
              </a:rPr>
              <a:t> </a:t>
            </a:r>
            <a:r>
              <a:rPr lang="en-US" sz="1600" b="1" u="sng" dirty="0" err="1">
                <a:solidFill>
                  <a:schemeClr val="accent3">
                    <a:lumMod val="50000"/>
                  </a:schemeClr>
                </a:solidFill>
              </a:rPr>
              <a:t>terhadap</a:t>
            </a:r>
            <a:r>
              <a:rPr lang="en-US" sz="1600" b="1" u="sng" dirty="0">
                <a:solidFill>
                  <a:schemeClr val="accent3">
                    <a:lumMod val="50000"/>
                  </a:schemeClr>
                </a:solidFill>
              </a:rPr>
              <a:t> </a:t>
            </a:r>
            <a:r>
              <a:rPr lang="en-US" sz="1600" b="1" u="sng" dirty="0" err="1">
                <a:solidFill>
                  <a:schemeClr val="accent3">
                    <a:lumMod val="50000"/>
                  </a:schemeClr>
                </a:solidFill>
              </a:rPr>
              <a:t>resiko</a:t>
            </a:r>
            <a:r>
              <a:rPr lang="en-US" sz="1600" b="1" u="sng" dirty="0">
                <a:solidFill>
                  <a:schemeClr val="accent3">
                    <a:lumMod val="50000"/>
                  </a:schemeClr>
                </a:solidFill>
              </a:rPr>
              <a:t> </a:t>
            </a:r>
            <a:r>
              <a:rPr lang="en-US" sz="1600" b="1" u="sng" dirty="0" err="1">
                <a:solidFill>
                  <a:schemeClr val="accent3">
                    <a:lumMod val="50000"/>
                  </a:schemeClr>
                </a:solidFill>
              </a:rPr>
              <a:t>dan</a:t>
            </a:r>
            <a:r>
              <a:rPr lang="en-US" sz="1600" b="1" u="sng" dirty="0">
                <a:solidFill>
                  <a:schemeClr val="accent3">
                    <a:lumMod val="50000"/>
                  </a:schemeClr>
                </a:solidFill>
              </a:rPr>
              <a:t> </a:t>
            </a:r>
            <a:r>
              <a:rPr lang="en-US" sz="1600" b="1" u="sng" dirty="0" err="1">
                <a:solidFill>
                  <a:schemeClr val="accent3">
                    <a:lumMod val="50000"/>
                  </a:schemeClr>
                </a:solidFill>
              </a:rPr>
              <a:t>peluang</a:t>
            </a:r>
            <a:r>
              <a:rPr lang="en-US" sz="1600" b="1" u="sng" dirty="0">
                <a:solidFill>
                  <a:schemeClr val="accent3">
                    <a:lumMod val="50000"/>
                  </a:schemeClr>
                </a:solidFill>
              </a:rPr>
              <a:t> *</a:t>
            </a:r>
          </a:p>
          <a:p>
            <a:r>
              <a:rPr lang="en-US" sz="1600" dirty="0" err="1">
                <a:solidFill>
                  <a:schemeClr val="accent3">
                    <a:lumMod val="50000"/>
                  </a:schemeClr>
                </a:solidFill>
              </a:rPr>
              <a:t>Tindakan</a:t>
            </a:r>
            <a:r>
              <a:rPr lang="en-US" sz="1600" dirty="0">
                <a:solidFill>
                  <a:schemeClr val="accent3">
                    <a:lumMod val="50000"/>
                  </a:schemeClr>
                </a:solidFill>
              </a:rPr>
              <a:t> yang </a:t>
            </a:r>
            <a:r>
              <a:rPr lang="en-US" sz="1600" dirty="0" err="1">
                <a:solidFill>
                  <a:schemeClr val="accent3">
                    <a:lumMod val="50000"/>
                  </a:schemeClr>
                </a:solidFill>
              </a:rPr>
              <a:t>diambil</a:t>
            </a:r>
            <a:r>
              <a:rPr lang="en-US" sz="1600" dirty="0">
                <a:solidFill>
                  <a:schemeClr val="accent3">
                    <a:lumMod val="50000"/>
                  </a:schemeClr>
                </a:solidFill>
              </a:rPr>
              <a:t> </a:t>
            </a:r>
            <a:r>
              <a:rPr lang="en-US" sz="1600" dirty="0" err="1">
                <a:solidFill>
                  <a:schemeClr val="accent3">
                    <a:lumMod val="50000"/>
                  </a:schemeClr>
                </a:solidFill>
              </a:rPr>
              <a:t>proporsional</a:t>
            </a:r>
            <a:r>
              <a:rPr lang="en-US" sz="1600" dirty="0">
                <a:solidFill>
                  <a:schemeClr val="accent3">
                    <a:lumMod val="50000"/>
                  </a:schemeClr>
                </a:solidFill>
              </a:rPr>
              <a:t> </a:t>
            </a:r>
            <a:r>
              <a:rPr lang="en-US" sz="1600" dirty="0" err="1">
                <a:solidFill>
                  <a:schemeClr val="accent3">
                    <a:lumMod val="50000"/>
                  </a:schemeClr>
                </a:solidFill>
              </a:rPr>
              <a:t>sesuai</a:t>
            </a:r>
            <a:r>
              <a:rPr lang="en-US" sz="1600" dirty="0">
                <a:solidFill>
                  <a:schemeClr val="accent3">
                    <a:lumMod val="50000"/>
                  </a:schemeClr>
                </a:solidFill>
              </a:rPr>
              <a:t> </a:t>
            </a:r>
            <a:r>
              <a:rPr lang="en-US" sz="1600" dirty="0" err="1">
                <a:solidFill>
                  <a:schemeClr val="accent3">
                    <a:lumMod val="50000"/>
                  </a:schemeClr>
                </a:solidFill>
              </a:rPr>
              <a:t>potensi</a:t>
            </a:r>
            <a:r>
              <a:rPr lang="en-US" sz="1600" dirty="0">
                <a:solidFill>
                  <a:schemeClr val="accent3">
                    <a:lumMod val="50000"/>
                  </a:schemeClr>
                </a:solidFill>
              </a:rPr>
              <a:t> </a:t>
            </a:r>
            <a:r>
              <a:rPr lang="en-US" sz="1600" dirty="0" err="1">
                <a:solidFill>
                  <a:schemeClr val="accent3">
                    <a:lumMod val="50000"/>
                  </a:schemeClr>
                </a:solidFill>
              </a:rPr>
              <a:t>dampaknya</a:t>
            </a:r>
            <a:r>
              <a:rPr lang="en-US" sz="1600" dirty="0">
                <a:solidFill>
                  <a:schemeClr val="accent3">
                    <a:lumMod val="50000"/>
                  </a:schemeClr>
                </a:solidFill>
              </a:rPr>
              <a:t> </a:t>
            </a:r>
          </a:p>
          <a:p>
            <a:r>
              <a:rPr lang="en-US" sz="1600" dirty="0" err="1">
                <a:solidFill>
                  <a:schemeClr val="accent3">
                    <a:lumMod val="50000"/>
                  </a:schemeClr>
                </a:solidFill>
              </a:rPr>
              <a:t>terhadap</a:t>
            </a:r>
            <a:r>
              <a:rPr lang="en-US" sz="1600" dirty="0">
                <a:solidFill>
                  <a:schemeClr val="accent3">
                    <a:lumMod val="50000"/>
                  </a:schemeClr>
                </a:solidFill>
              </a:rPr>
              <a:t> </a:t>
            </a:r>
            <a:r>
              <a:rPr lang="en-US" sz="1600" dirty="0" err="1">
                <a:solidFill>
                  <a:schemeClr val="accent3">
                    <a:lumMod val="50000"/>
                  </a:schemeClr>
                </a:solidFill>
              </a:rPr>
              <a:t>kesesuaian</a:t>
            </a:r>
            <a:r>
              <a:rPr lang="en-US" sz="1600" dirty="0">
                <a:solidFill>
                  <a:schemeClr val="accent3">
                    <a:lumMod val="50000"/>
                  </a:schemeClr>
                </a:solidFill>
              </a:rPr>
              <a:t> </a:t>
            </a:r>
            <a:r>
              <a:rPr lang="en-US" sz="1600" dirty="0" err="1">
                <a:solidFill>
                  <a:schemeClr val="accent3">
                    <a:lumMod val="50000"/>
                  </a:schemeClr>
                </a:solidFill>
              </a:rPr>
              <a:t>produk</a:t>
            </a:r>
            <a:r>
              <a:rPr lang="en-US" sz="1600" dirty="0">
                <a:solidFill>
                  <a:schemeClr val="accent3">
                    <a:lumMod val="50000"/>
                  </a:schemeClr>
                </a:solidFill>
              </a:rPr>
              <a:t> </a:t>
            </a:r>
            <a:r>
              <a:rPr lang="en-US" sz="1600" dirty="0" err="1">
                <a:solidFill>
                  <a:schemeClr val="accent3">
                    <a:lumMod val="50000"/>
                  </a:schemeClr>
                </a:solidFill>
              </a:rPr>
              <a:t>dan</a:t>
            </a:r>
            <a:r>
              <a:rPr lang="en-US" sz="1600" dirty="0">
                <a:solidFill>
                  <a:schemeClr val="accent3">
                    <a:lumMod val="50000"/>
                  </a:schemeClr>
                </a:solidFill>
              </a:rPr>
              <a:t> </a:t>
            </a:r>
            <a:r>
              <a:rPr lang="en-US" sz="1600" dirty="0" err="1">
                <a:solidFill>
                  <a:schemeClr val="accent3">
                    <a:lumMod val="50000"/>
                  </a:schemeClr>
                </a:solidFill>
              </a:rPr>
              <a:t>jasa</a:t>
            </a:r>
            <a:endParaRPr lang="en-US" sz="1600" dirty="0">
              <a:solidFill>
                <a:schemeClr val="accent3">
                  <a:lumMod val="50000"/>
                </a:schemeClr>
              </a:solidFill>
            </a:endParaRPr>
          </a:p>
        </p:txBody>
      </p:sp>
      <p:sp>
        <p:nvSpPr>
          <p:cNvPr id="8" name="TextBox 7"/>
          <p:cNvSpPr txBox="1"/>
          <p:nvPr/>
        </p:nvSpPr>
        <p:spPr>
          <a:xfrm>
            <a:off x="2983654" y="4755343"/>
            <a:ext cx="6307640" cy="584775"/>
          </a:xfrm>
          <a:prstGeom prst="rect">
            <a:avLst/>
          </a:prstGeom>
          <a:noFill/>
        </p:spPr>
        <p:txBody>
          <a:bodyPr wrap="square" rtlCol="0">
            <a:spAutoFit/>
          </a:bodyPr>
          <a:lstStyle/>
          <a:p>
            <a:r>
              <a:rPr lang="en-US" sz="1600" b="1" u="sng" dirty="0" err="1">
                <a:solidFill>
                  <a:schemeClr val="accent6">
                    <a:lumMod val="50000"/>
                  </a:schemeClr>
                </a:solidFill>
              </a:rPr>
              <a:t>Tindakan</a:t>
            </a:r>
            <a:r>
              <a:rPr lang="en-US" sz="1600" b="1" u="sng" dirty="0">
                <a:solidFill>
                  <a:schemeClr val="accent6">
                    <a:lumMod val="50000"/>
                  </a:schemeClr>
                </a:solidFill>
              </a:rPr>
              <a:t> yang </a:t>
            </a:r>
            <a:r>
              <a:rPr lang="en-US" sz="1600" b="1" u="sng" dirty="0" err="1">
                <a:solidFill>
                  <a:schemeClr val="accent6">
                    <a:lumMod val="50000"/>
                  </a:schemeClr>
                </a:solidFill>
              </a:rPr>
              <a:t>diambil</a:t>
            </a:r>
            <a:r>
              <a:rPr lang="en-US" sz="1600" b="1" u="sng" dirty="0">
                <a:solidFill>
                  <a:schemeClr val="accent6">
                    <a:lumMod val="50000"/>
                  </a:schemeClr>
                </a:solidFill>
              </a:rPr>
              <a:t> </a:t>
            </a:r>
            <a:r>
              <a:rPr lang="en-US" sz="1600" b="1" u="sng" dirty="0" err="1">
                <a:solidFill>
                  <a:schemeClr val="accent6">
                    <a:lumMod val="50000"/>
                  </a:schemeClr>
                </a:solidFill>
              </a:rPr>
              <a:t>diintegrasikan</a:t>
            </a:r>
            <a:r>
              <a:rPr lang="en-US" sz="1600" b="1" u="sng" dirty="0">
                <a:solidFill>
                  <a:schemeClr val="accent6">
                    <a:lumMod val="50000"/>
                  </a:schemeClr>
                </a:solidFill>
              </a:rPr>
              <a:t> dan </a:t>
            </a:r>
            <a:r>
              <a:rPr lang="en-US" sz="1600" b="1" u="sng" dirty="0" err="1">
                <a:solidFill>
                  <a:schemeClr val="accent6">
                    <a:lumMod val="50000"/>
                  </a:schemeClr>
                </a:solidFill>
              </a:rPr>
              <a:t>diterapkan</a:t>
            </a:r>
            <a:r>
              <a:rPr lang="en-US" sz="1600" b="1" u="sng" dirty="0">
                <a:solidFill>
                  <a:schemeClr val="accent6">
                    <a:lumMod val="50000"/>
                  </a:schemeClr>
                </a:solidFill>
              </a:rPr>
              <a:t> </a:t>
            </a:r>
            <a:r>
              <a:rPr lang="en-US" sz="1600" b="1" u="sng" dirty="0" err="1">
                <a:solidFill>
                  <a:schemeClr val="accent6">
                    <a:lumMod val="50000"/>
                  </a:schemeClr>
                </a:solidFill>
              </a:rPr>
              <a:t>kedalam</a:t>
            </a:r>
            <a:r>
              <a:rPr lang="en-US" sz="1600" b="1" u="sng" dirty="0">
                <a:solidFill>
                  <a:schemeClr val="accent6">
                    <a:lumMod val="50000"/>
                  </a:schemeClr>
                </a:solidFill>
              </a:rPr>
              <a:t> proses pada SMM  * </a:t>
            </a:r>
          </a:p>
        </p:txBody>
      </p:sp>
      <p:sp>
        <p:nvSpPr>
          <p:cNvPr id="9" name="TextBox 8"/>
          <p:cNvSpPr txBox="1"/>
          <p:nvPr/>
        </p:nvSpPr>
        <p:spPr>
          <a:xfrm>
            <a:off x="3380693" y="5762873"/>
            <a:ext cx="1961563" cy="369332"/>
          </a:xfrm>
          <a:prstGeom prst="rect">
            <a:avLst/>
          </a:prstGeom>
          <a:noFill/>
        </p:spPr>
        <p:txBody>
          <a:bodyPr wrap="none" rtlCol="0">
            <a:spAutoFit/>
          </a:bodyPr>
          <a:lstStyle/>
          <a:p>
            <a:r>
              <a:rPr lang="en-US" b="1" u="sng" dirty="0" err="1"/>
              <a:t>Evaluasi</a:t>
            </a:r>
            <a:r>
              <a:rPr lang="en-US" b="1" u="sng" dirty="0"/>
              <a:t> </a:t>
            </a:r>
            <a:r>
              <a:rPr lang="en-US" b="1" u="sng" dirty="0" err="1"/>
              <a:t>efektifitas</a:t>
            </a:r>
            <a:endParaRPr lang="en-US" b="1" u="sng" dirty="0"/>
          </a:p>
        </p:txBody>
      </p:sp>
      <p:sp>
        <p:nvSpPr>
          <p:cNvPr id="4" name="Slide Number Placeholder 3"/>
          <p:cNvSpPr>
            <a:spLocks noGrp="1"/>
          </p:cNvSpPr>
          <p:nvPr>
            <p:ph type="sldNum" sz="quarter" idx="12"/>
          </p:nvPr>
        </p:nvSpPr>
        <p:spPr/>
        <p:txBody>
          <a:bodyPr/>
          <a:lstStyle/>
          <a:p>
            <a:fld id="{8646E38D-1E4E-4D64-8D25-29F399A3900B}" type="slidenum">
              <a:rPr lang="en-US" smtClean="0"/>
              <a:pPr/>
              <a:t>44</a:t>
            </a:fld>
            <a:endParaRPr lang="en-US"/>
          </a:p>
        </p:txBody>
      </p:sp>
      <p:sp>
        <p:nvSpPr>
          <p:cNvPr id="49" name="Bent Arrow 48"/>
          <p:cNvSpPr/>
          <p:nvPr/>
        </p:nvSpPr>
        <p:spPr>
          <a:xfrm rot="5400000">
            <a:off x="53752" y="1328956"/>
            <a:ext cx="1008112" cy="1115616"/>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Bent Arrow 49"/>
          <p:cNvSpPr/>
          <p:nvPr/>
        </p:nvSpPr>
        <p:spPr>
          <a:xfrm rot="5400000">
            <a:off x="452566" y="2039158"/>
            <a:ext cx="1008112" cy="1913243"/>
          </a:xfrm>
          <a:prstGeom prst="ben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Bent Arrow 50"/>
          <p:cNvSpPr/>
          <p:nvPr/>
        </p:nvSpPr>
        <p:spPr>
          <a:xfrm rot="5400000">
            <a:off x="718441" y="2893484"/>
            <a:ext cx="1008112" cy="2444994"/>
          </a:xfrm>
          <a:prstGeom prst="ben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Bent Arrow 51"/>
          <p:cNvSpPr/>
          <p:nvPr/>
        </p:nvSpPr>
        <p:spPr>
          <a:xfrm rot="5400000">
            <a:off x="957672" y="3777313"/>
            <a:ext cx="1008112" cy="2923458"/>
          </a:xfrm>
          <a:prstGeom prst="ben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ight Arrow 52"/>
          <p:cNvSpPr/>
          <p:nvPr/>
        </p:nvSpPr>
        <p:spPr>
          <a:xfrm>
            <a:off x="-1" y="5743099"/>
            <a:ext cx="3312434" cy="445419"/>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1B3389FF-18E3-421B-9151-B64BE454B735}"/>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00978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left)">
                                      <p:cBhvr>
                                        <p:cTn id="28" dur="500"/>
                                        <p:tgtEl>
                                          <p:spTgt spid="5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500"/>
                                        <p:tgtEl>
                                          <p:spTgt spid="5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49" grpId="0" animBg="1"/>
      <p:bldP spid="50" grpId="0" animBg="1"/>
      <p:bldP spid="51" grpId="0" animBg="1"/>
      <p:bldP spid="52" grpId="0" animBg="1"/>
      <p:bldP spid="5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
          <p:cNvSpPr>
            <a:spLocks noChangeArrowheads="1"/>
          </p:cNvSpPr>
          <p:nvPr/>
        </p:nvSpPr>
        <p:spPr bwMode="auto">
          <a:xfrm>
            <a:off x="43553" y="4466181"/>
            <a:ext cx="5317383" cy="1108331"/>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sz="1662" dirty="0" err="1">
                <a:latin typeface="Arial Narrow" pitchFamily="34" charset="0"/>
                <a:ea typeface="Calibri" pitchFamily="34" charset="0"/>
                <a:cs typeface="ArialMT"/>
              </a:rPr>
              <a:t>memberikan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jaminan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bahwa</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sistem</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manajemen</a:t>
            </a:r>
            <a:r>
              <a:rPr lang="en-US" sz="1662" dirty="0">
                <a:latin typeface="Arial Narrow" pitchFamily="34" charset="0"/>
                <a:ea typeface="Calibri" pitchFamily="34" charset="0"/>
                <a:cs typeface="ArialMT"/>
              </a:rPr>
              <a:t> MK3L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mencapai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hasil</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diharapkan</a:t>
            </a:r>
            <a:r>
              <a:rPr lang="en-US" sz="1662" dirty="0">
                <a:latin typeface="Arial Narrow" pitchFamily="34" charset="0"/>
                <a:ea typeface="Calibri" pitchFamily="34" charset="0"/>
                <a:cs typeface="ArialMT"/>
              </a:rPr>
              <a:t>;</a:t>
            </a:r>
            <a:endParaRPr lang="en-US" sz="2585"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sz="1662" dirty="0" err="1">
                <a:latin typeface="Arial Narrow" pitchFamily="34" charset="0"/>
                <a:ea typeface="Calibri" pitchFamily="34" charset="0"/>
                <a:cs typeface="ArialMT"/>
              </a:rPr>
              <a:t>mencegah</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atau</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mengurangi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pengaruh</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tidak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diharapkan</a:t>
            </a:r>
            <a:endParaRPr lang="en-US" sz="1662" dirty="0">
              <a:latin typeface="Arial Narrow" pitchFamily="34" charset="0"/>
              <a:ea typeface="Calibri" pitchFamily="34" charset="0"/>
              <a:cs typeface="ArialMT"/>
            </a:endParaRPr>
          </a:p>
          <a:p>
            <a:pPr marL="268173" indent="-268173" defTabSz="844083" eaLnBrk="0" fontAlgn="base" hangingPunct="0">
              <a:spcBef>
                <a:spcPct val="0"/>
              </a:spcBef>
              <a:spcAft>
                <a:spcPct val="0"/>
              </a:spcAft>
              <a:buFontTx/>
              <a:buChar char="•"/>
            </a:pPr>
            <a:r>
              <a:rPr lang="en-US" sz="1662" dirty="0" err="1">
                <a:latin typeface="Arial Narrow" pitchFamily="34" charset="0"/>
                <a:ea typeface="Calibri" pitchFamily="34" charset="0"/>
                <a:cs typeface="ArialMT"/>
              </a:rPr>
              <a:t>mencapai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peningkatan</a:t>
            </a:r>
            <a:r>
              <a:rPr lang="en-US" sz="1662" dirty="0">
                <a:latin typeface="Arial Narrow" pitchFamily="34" charset="0"/>
                <a:ea typeface="Calibri" pitchFamily="34" charset="0"/>
                <a:cs typeface="ArialMT"/>
              </a:rPr>
              <a:t> / </a:t>
            </a:r>
            <a:r>
              <a:rPr lang="en-US" sz="1662" dirty="0" err="1">
                <a:latin typeface="Arial Narrow" pitchFamily="34" charset="0"/>
                <a:ea typeface="Calibri" pitchFamily="34" charset="0"/>
                <a:cs typeface="ArialMT"/>
              </a:rPr>
              <a:t>perbaikan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berkelanjutan</a:t>
            </a:r>
            <a:r>
              <a:rPr lang="en-US" sz="1662" dirty="0">
                <a:latin typeface="Arial Narrow" pitchFamily="34" charset="0"/>
                <a:ea typeface="Calibri" pitchFamily="34" charset="0"/>
                <a:cs typeface="ArialMT"/>
              </a:rPr>
              <a:t>.</a:t>
            </a:r>
            <a:endParaRPr lang="en-US" sz="3692" dirty="0">
              <a:latin typeface="Arial Narrow" pitchFamily="34" charset="0"/>
              <a:cs typeface="Arial" pitchFamily="34" charset="0"/>
            </a:endParaRPr>
          </a:p>
        </p:txBody>
      </p:sp>
      <p:sp>
        <p:nvSpPr>
          <p:cNvPr id="22" name="Rectangle 2"/>
          <p:cNvSpPr>
            <a:spLocks noChangeArrowheads="1"/>
          </p:cNvSpPr>
          <p:nvPr/>
        </p:nvSpPr>
        <p:spPr bwMode="auto">
          <a:xfrm>
            <a:off x="0" y="5692522"/>
            <a:ext cx="5590334" cy="994454"/>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eaLnBrk="0" fontAlgn="base" hangingPunct="0">
              <a:spcBef>
                <a:spcPct val="0"/>
              </a:spcBef>
              <a:spcAft>
                <a:spcPct val="0"/>
              </a:spcAft>
            </a:pPr>
            <a:r>
              <a:rPr lang="en-US" sz="1477" i="1" dirty="0" err="1">
                <a:latin typeface="Arial Narrow" pitchFamily="34" charset="0"/>
                <a:ea typeface="Calibri" pitchFamily="34" charset="0"/>
                <a:cs typeface="ArialMT" charset="0"/>
              </a:rPr>
              <a:t>Organisasi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harus</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memelihara</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informasi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terdokumentasi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dari</a:t>
            </a:r>
            <a:r>
              <a:rPr lang="en-US" sz="1477" i="1" dirty="0">
                <a:latin typeface="Arial Narrow" pitchFamily="34" charset="0"/>
                <a:ea typeface="Calibri" pitchFamily="34" charset="0"/>
                <a:cs typeface="ArialMT" charset="0"/>
              </a:rPr>
              <a:t> :</a:t>
            </a:r>
            <a:endParaRPr lang="en-US" sz="1662" i="1" dirty="0">
              <a:latin typeface="Arial Narrow" pitchFamily="34" charset="0"/>
              <a:cs typeface="Arial" pitchFamily="34" charset="0"/>
            </a:endParaRPr>
          </a:p>
          <a:p>
            <a:pPr marL="320928" indent="-320928" algn="just" defTabSz="844083" eaLnBrk="0" fontAlgn="base" hangingPunct="0">
              <a:spcBef>
                <a:spcPct val="0"/>
              </a:spcBef>
              <a:spcAft>
                <a:spcPct val="0"/>
              </a:spcAft>
              <a:buFontTx/>
              <a:buChar char="•"/>
            </a:pPr>
            <a:r>
              <a:rPr lang="en-US" sz="1477" i="1" dirty="0" err="1">
                <a:latin typeface="Arial Narrow" pitchFamily="34" charset="0"/>
                <a:ea typeface="Calibri" pitchFamily="34" charset="0"/>
                <a:cs typeface="ArialMT" charset="0"/>
              </a:rPr>
              <a:t>risiko</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peluang</a:t>
            </a:r>
            <a:r>
              <a:rPr lang="en-US" sz="1477" i="1" dirty="0">
                <a:latin typeface="Arial Narrow" pitchFamily="34" charset="0"/>
                <a:ea typeface="Calibri" pitchFamily="34" charset="0"/>
                <a:cs typeface="ArialMT" charset="0"/>
              </a:rPr>
              <a:t> yang </a:t>
            </a:r>
            <a:r>
              <a:rPr lang="en-US" sz="1477" i="1" dirty="0" err="1">
                <a:latin typeface="Arial Narrow" pitchFamily="34" charset="0"/>
                <a:ea typeface="Calibri" pitchFamily="34" charset="0"/>
                <a:cs typeface="ArialMT" charset="0"/>
              </a:rPr>
              <a:t>perlu</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ditangani</a:t>
            </a:r>
            <a:r>
              <a:rPr lang="en-US" sz="1477" i="1" dirty="0">
                <a:latin typeface="Arial Narrow" pitchFamily="34" charset="0"/>
                <a:ea typeface="Calibri" pitchFamily="34" charset="0"/>
                <a:cs typeface="ArialMT" charset="0"/>
              </a:rPr>
              <a:t> </a:t>
            </a:r>
            <a:endParaRPr lang="en-US" sz="1662" i="1" dirty="0">
              <a:latin typeface="Arial Narrow" pitchFamily="34" charset="0"/>
              <a:cs typeface="Arial" pitchFamily="34" charset="0"/>
            </a:endParaRPr>
          </a:p>
          <a:p>
            <a:pPr marL="320928" indent="-320928" algn="just" defTabSz="844083" eaLnBrk="0" fontAlgn="base" hangingPunct="0">
              <a:spcBef>
                <a:spcPct val="0"/>
              </a:spcBef>
              <a:spcAft>
                <a:spcPct val="0"/>
              </a:spcAft>
              <a:buFontTx/>
              <a:buChar char="•"/>
            </a:pPr>
            <a:r>
              <a:rPr lang="en-US" sz="1477" i="1" dirty="0">
                <a:latin typeface="Arial Narrow" pitchFamily="34" charset="0"/>
                <a:ea typeface="Calibri" pitchFamily="34" charset="0"/>
                <a:cs typeface="ArialMT" charset="0"/>
              </a:rPr>
              <a:t>proses-proses yang </a:t>
            </a:r>
            <a:r>
              <a:rPr lang="en-US" sz="1477" i="1" dirty="0" err="1">
                <a:latin typeface="Arial Narrow" pitchFamily="34" charset="0"/>
                <a:ea typeface="Calibri" pitchFamily="34" charset="0"/>
                <a:cs typeface="ArialMT" charset="0"/>
              </a:rPr>
              <a:t>dibutuhkan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dalam</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mengendalikan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risiko</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untuk</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memiliki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keyakinan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mencapai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sesuai</a:t>
            </a:r>
            <a:r>
              <a:rPr lang="en-US" sz="1477" i="1" dirty="0">
                <a:latin typeface="Arial Narrow" pitchFamily="34" charset="0"/>
                <a:ea typeface="Calibri" pitchFamily="34" charset="0"/>
                <a:cs typeface="ArialMT" charset="0"/>
              </a:rPr>
              <a:t> yang </a:t>
            </a:r>
            <a:r>
              <a:rPr lang="en-US" sz="1477" i="1" dirty="0" err="1">
                <a:latin typeface="Arial Narrow" pitchFamily="34" charset="0"/>
                <a:ea typeface="Calibri" pitchFamily="34" charset="0"/>
                <a:cs typeface="ArialMT" charset="0"/>
              </a:rPr>
              <a:t>direncanakan</a:t>
            </a:r>
            <a:r>
              <a:rPr lang="en-US" sz="1477" i="1" dirty="0">
                <a:latin typeface="Arial Narrow" pitchFamily="34" charset="0"/>
                <a:ea typeface="Calibri" pitchFamily="34" charset="0"/>
                <a:cs typeface="ArialMT" charset="0"/>
              </a:rPr>
              <a:t>.</a:t>
            </a:r>
            <a:endParaRPr lang="en-US" sz="3323" i="1" dirty="0">
              <a:latin typeface="Arial Narrow" pitchFamily="34" charset="0"/>
              <a:cs typeface="Arial" pitchFamily="34" charset="0"/>
            </a:endParaRPr>
          </a:p>
        </p:txBody>
      </p:sp>
      <p:sp>
        <p:nvSpPr>
          <p:cNvPr id="28" name="Rectangle 27"/>
          <p:cNvSpPr/>
          <p:nvPr/>
        </p:nvSpPr>
        <p:spPr>
          <a:xfrm>
            <a:off x="464615" y="202307"/>
            <a:ext cx="8123122" cy="400110"/>
          </a:xfrm>
          <a:prstGeom prst="rect">
            <a:avLst/>
          </a:prstGeom>
        </p:spPr>
        <p:txBody>
          <a:bodyPr wrap="none">
            <a:spAutoFit/>
          </a:bodyPr>
          <a:lstStyle/>
          <a:p>
            <a:pPr algn="ctr"/>
            <a:r>
              <a:rPr lang="en-US" sz="2000" b="1" dirty="0">
                <a:latin typeface="Arial" panose="020B0604020202020204" pitchFamily="34" charset="0"/>
                <a:cs typeface="Arial" panose="020B0604020202020204" pitchFamily="34" charset="0"/>
              </a:rPr>
              <a:t>6.1. </a:t>
            </a:r>
            <a:r>
              <a:rPr lang="en-US" sz="2000" b="1" dirty="0" err="1">
                <a:latin typeface="Arial" panose="020B0604020202020204" pitchFamily="34" charset="0"/>
                <a:cs typeface="Arial" panose="020B0604020202020204" pitchFamily="34" charset="0"/>
              </a:rPr>
              <a:t>Tindakan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untuk</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mengatasi</a:t>
            </a:r>
            <a:r>
              <a:rPr lang="en-US" sz="2000" b="1" dirty="0">
                <a:latin typeface="Arial" panose="020B0604020202020204" pitchFamily="34" charset="0"/>
                <a:cs typeface="Arial" panose="020B0604020202020204" pitchFamily="34" charset="0"/>
              </a:rPr>
              <a:t> RISIKO &amp; PELUANG (</a:t>
            </a:r>
            <a:r>
              <a:rPr lang="en-US" b="1" i="1" u="sng" dirty="0">
                <a:solidFill>
                  <a:srgbClr val="FF0000"/>
                </a:solidFill>
                <a:latin typeface="Arial" panose="020B0604020202020204" pitchFamily="34" charset="0"/>
                <a:cs typeface="Arial" panose="020B0604020202020204" pitchFamily="34" charset="0"/>
              </a:rPr>
              <a:t>SMK3</a:t>
            </a:r>
            <a:r>
              <a:rPr lang="en-US" b="1" u="sng" dirty="0">
                <a:solidFill>
                  <a:srgbClr val="00B050"/>
                </a:solidFill>
                <a:latin typeface="Arial" panose="020B0604020202020204" pitchFamily="34" charset="0"/>
                <a:cs typeface="Arial" panose="020B0604020202020204" pitchFamily="34" charset="0"/>
              </a:rPr>
              <a:t>L</a:t>
            </a:r>
            <a:r>
              <a:rPr lang="en-US" sz="2000" b="1" dirty="0">
                <a:latin typeface="Arial" panose="020B0604020202020204" pitchFamily="34" charset="0"/>
                <a:cs typeface="Arial" panose="020B0604020202020204" pitchFamily="34" charset="0"/>
              </a:rPr>
              <a:t>  6.1) </a:t>
            </a:r>
          </a:p>
        </p:txBody>
      </p:sp>
      <p:sp>
        <p:nvSpPr>
          <p:cNvPr id="5" name="Curved Down Arrow 4"/>
          <p:cNvSpPr/>
          <p:nvPr/>
        </p:nvSpPr>
        <p:spPr>
          <a:xfrm>
            <a:off x="1950991" y="1219619"/>
            <a:ext cx="1356985" cy="479494"/>
          </a:xfrm>
          <a:prstGeom prst="curvedDownArrow">
            <a:avLst>
              <a:gd name="adj1" fmla="val 25000"/>
              <a:gd name="adj2" fmla="val 50000"/>
              <a:gd name="adj3" fmla="val 19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p:cNvGrpSpPr/>
          <p:nvPr/>
        </p:nvGrpSpPr>
        <p:grpSpPr>
          <a:xfrm>
            <a:off x="305355" y="1575037"/>
            <a:ext cx="1852246" cy="2450950"/>
            <a:chOff x="482317" y="1468548"/>
            <a:chExt cx="1852246" cy="2450950"/>
          </a:xfrm>
          <a:solidFill>
            <a:schemeClr val="tx2">
              <a:lumMod val="20000"/>
              <a:lumOff val="80000"/>
            </a:schemeClr>
          </a:solidFill>
        </p:grpSpPr>
        <p:sp>
          <p:nvSpPr>
            <p:cNvPr id="78" name="Rectangle 77"/>
            <p:cNvSpPr/>
            <p:nvPr/>
          </p:nvSpPr>
          <p:spPr>
            <a:xfrm>
              <a:off x="482317" y="1468548"/>
              <a:ext cx="1852246" cy="2450950"/>
            </a:xfrm>
            <a:prstGeom prst="rect">
              <a:avLst/>
            </a:prstGeom>
            <a:grp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79" name="Rectangle 78"/>
            <p:cNvSpPr/>
            <p:nvPr/>
          </p:nvSpPr>
          <p:spPr>
            <a:xfrm>
              <a:off x="548117" y="1543238"/>
              <a:ext cx="1688123" cy="53863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Isu</a:t>
              </a:r>
              <a:r>
                <a:rPr lang="en-US" sz="1477" dirty="0">
                  <a:solidFill>
                    <a:schemeClr val="tx1"/>
                  </a:solidFill>
                  <a:latin typeface="Arial Narrow" pitchFamily="34" charset="0"/>
                </a:rPr>
                <a:t> internal &amp; </a:t>
              </a:r>
              <a:r>
                <a:rPr lang="en-US" sz="1477" dirty="0" err="1">
                  <a:solidFill>
                    <a:schemeClr val="tx1"/>
                  </a:solidFill>
                  <a:latin typeface="Arial Narrow" pitchFamily="34" charset="0"/>
                </a:rPr>
                <a:t>eksternal</a:t>
              </a:r>
              <a:r>
                <a:rPr lang="en-US" sz="1477" dirty="0">
                  <a:solidFill>
                    <a:schemeClr val="tx1"/>
                  </a:solidFill>
                  <a:latin typeface="Arial Narrow" pitchFamily="34" charset="0"/>
                </a:rPr>
                <a:t> (4.1)</a:t>
              </a:r>
            </a:p>
          </p:txBody>
        </p:sp>
        <p:sp>
          <p:nvSpPr>
            <p:cNvPr id="80" name="Rectangle 79"/>
            <p:cNvSpPr/>
            <p:nvPr/>
          </p:nvSpPr>
          <p:spPr>
            <a:xfrm>
              <a:off x="552658" y="2169294"/>
              <a:ext cx="1688123" cy="9162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Kebutuhan</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Harapan</a:t>
              </a:r>
              <a:r>
                <a:rPr lang="en-US" sz="1477" dirty="0">
                  <a:solidFill>
                    <a:schemeClr val="tx1"/>
                  </a:solidFill>
                  <a:latin typeface="Arial Narrow" pitchFamily="34" charset="0"/>
                </a:rPr>
                <a:t> </a:t>
              </a:r>
              <a:r>
                <a:rPr lang="en-US" sz="1477" dirty="0" err="1">
                  <a:solidFill>
                    <a:schemeClr val="tx1"/>
                  </a:solidFill>
                  <a:latin typeface="Arial Narrow" pitchFamily="34" charset="0"/>
                </a:rPr>
                <a:t>pihak</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berkepentingan</a:t>
              </a:r>
              <a:r>
                <a:rPr lang="en-US" sz="1477" dirty="0">
                  <a:solidFill>
                    <a:schemeClr val="tx1"/>
                  </a:solidFill>
                  <a:latin typeface="Arial Narrow" pitchFamily="34" charset="0"/>
                </a:rPr>
                <a:t> (4.2)</a:t>
              </a:r>
            </a:p>
          </p:txBody>
        </p:sp>
        <p:sp>
          <p:nvSpPr>
            <p:cNvPr id="81" name="Rectangle 80"/>
            <p:cNvSpPr/>
            <p:nvPr/>
          </p:nvSpPr>
          <p:spPr>
            <a:xfrm>
              <a:off x="564378" y="3162346"/>
              <a:ext cx="1688123" cy="6239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Lingkup</a:t>
              </a:r>
              <a:r>
                <a:rPr lang="en-US" sz="1477" dirty="0">
                  <a:solidFill>
                    <a:schemeClr val="tx1"/>
                  </a:solidFill>
                  <a:latin typeface="Arial Narrow" pitchFamily="34" charset="0"/>
                </a:rPr>
                <a:t>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 MK3L (4.3)</a:t>
              </a:r>
            </a:p>
          </p:txBody>
        </p:sp>
      </p:grpSp>
      <p:sp>
        <p:nvSpPr>
          <p:cNvPr id="82" name="Rectangle 2"/>
          <p:cNvSpPr>
            <a:spLocks noChangeArrowheads="1"/>
          </p:cNvSpPr>
          <p:nvPr/>
        </p:nvSpPr>
        <p:spPr bwMode="auto">
          <a:xfrm>
            <a:off x="2185999" y="877174"/>
            <a:ext cx="1586215" cy="312537"/>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eaLnBrk="0" fontAlgn="base" hangingPunct="0">
              <a:spcBef>
                <a:spcPct val="0"/>
              </a:spcBef>
              <a:spcAft>
                <a:spcPct val="0"/>
              </a:spcAft>
            </a:pPr>
            <a:r>
              <a:rPr lang="en-US" sz="1477" i="1" dirty="0" err="1">
                <a:latin typeface="Arial Narrow" pitchFamily="34" charset="0"/>
                <a:ea typeface="Calibri" pitchFamily="34" charset="0"/>
                <a:cs typeface="ArialMT" charset="0"/>
              </a:rPr>
              <a:t>Mempertimbangkan</a:t>
            </a:r>
            <a:endParaRPr lang="en-US" sz="3323" i="1" dirty="0">
              <a:latin typeface="Arial Narrow" pitchFamily="34" charset="0"/>
              <a:cs typeface="Arial" pitchFamily="34" charset="0"/>
            </a:endParaRPr>
          </a:p>
        </p:txBody>
      </p:sp>
      <p:sp>
        <p:nvSpPr>
          <p:cNvPr id="8" name="Right Arrow 7"/>
          <p:cNvSpPr/>
          <p:nvPr/>
        </p:nvSpPr>
        <p:spPr>
          <a:xfrm>
            <a:off x="4343400" y="2045777"/>
            <a:ext cx="1207131" cy="207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1"/>
          <p:cNvSpPr>
            <a:spLocks noChangeArrowheads="1"/>
          </p:cNvSpPr>
          <p:nvPr/>
        </p:nvSpPr>
        <p:spPr bwMode="auto">
          <a:xfrm>
            <a:off x="5648648" y="1711812"/>
            <a:ext cx="3038152" cy="700783"/>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algn="ctr" defTabSz="844083" eaLnBrk="0" fontAlgn="base" hangingPunct="0">
              <a:spcBef>
                <a:spcPct val="0"/>
              </a:spcBef>
              <a:spcAft>
                <a:spcPct val="0"/>
              </a:spcAft>
            </a:pPr>
            <a:r>
              <a:rPr lang="en-US" sz="2000" dirty="0" err="1">
                <a:latin typeface="Arial Narrow" pitchFamily="34" charset="0"/>
                <a:ea typeface="Calibri" pitchFamily="34" charset="0"/>
                <a:cs typeface="ArialMT"/>
              </a:rPr>
              <a:t>Menetapkan</a:t>
            </a:r>
            <a:r>
              <a:rPr lang="en-US" sz="2000" dirty="0">
                <a:latin typeface="Arial Narrow" pitchFamily="34" charset="0"/>
                <a:ea typeface="Calibri" pitchFamily="34" charset="0"/>
                <a:cs typeface="ArialMT"/>
              </a:rPr>
              <a:t> </a:t>
            </a:r>
            <a:r>
              <a:rPr lang="en-US" sz="2000" dirty="0" err="1">
                <a:latin typeface="Arial Narrow" pitchFamily="34" charset="0"/>
                <a:ea typeface="Calibri" pitchFamily="34" charset="0"/>
                <a:cs typeface="ArialMT"/>
              </a:rPr>
              <a:t>Risiko</a:t>
            </a:r>
            <a:r>
              <a:rPr lang="en-US" sz="2000" dirty="0">
                <a:latin typeface="Arial Narrow" pitchFamily="34" charset="0"/>
                <a:ea typeface="Calibri" pitchFamily="34" charset="0"/>
                <a:cs typeface="ArialMT"/>
              </a:rPr>
              <a:t> &amp; </a:t>
            </a:r>
            <a:r>
              <a:rPr lang="en-US" sz="2000" dirty="0" err="1">
                <a:latin typeface="Arial Narrow" pitchFamily="34" charset="0"/>
                <a:ea typeface="Calibri" pitchFamily="34" charset="0"/>
                <a:cs typeface="ArialMT"/>
              </a:rPr>
              <a:t>Peluang</a:t>
            </a:r>
            <a:r>
              <a:rPr lang="en-US" sz="2000" dirty="0">
                <a:latin typeface="Arial Narrow" pitchFamily="34" charset="0"/>
                <a:ea typeface="Calibri" pitchFamily="34" charset="0"/>
                <a:cs typeface="ArialMT"/>
              </a:rPr>
              <a:t> Sistem </a:t>
            </a:r>
            <a:r>
              <a:rPr lang="en-US" sz="2000" dirty="0" err="1">
                <a:latin typeface="Arial Narrow" pitchFamily="34" charset="0"/>
                <a:ea typeface="Calibri" pitchFamily="34" charset="0"/>
                <a:cs typeface="ArialMT"/>
              </a:rPr>
              <a:t>Manajemen</a:t>
            </a:r>
            <a:r>
              <a:rPr lang="en-US" sz="2000" dirty="0">
                <a:latin typeface="Arial Narrow" pitchFamily="34" charset="0"/>
                <a:ea typeface="Calibri" pitchFamily="34" charset="0"/>
                <a:cs typeface="ArialMT"/>
              </a:rPr>
              <a:t> MK3L</a:t>
            </a:r>
          </a:p>
        </p:txBody>
      </p:sp>
      <p:grpSp>
        <p:nvGrpSpPr>
          <p:cNvPr id="9" name="Group 8"/>
          <p:cNvGrpSpPr/>
          <p:nvPr/>
        </p:nvGrpSpPr>
        <p:grpSpPr>
          <a:xfrm>
            <a:off x="5622390" y="2915483"/>
            <a:ext cx="1695511" cy="3660278"/>
            <a:chOff x="6090336" y="2884974"/>
            <a:chExt cx="1852246" cy="3085520"/>
          </a:xfrm>
          <a:solidFill>
            <a:srgbClr val="FF0000"/>
          </a:solidFill>
        </p:grpSpPr>
        <p:sp>
          <p:nvSpPr>
            <p:cNvPr id="85" name="Rectangle 84"/>
            <p:cNvSpPr/>
            <p:nvPr/>
          </p:nvSpPr>
          <p:spPr>
            <a:xfrm>
              <a:off x="6090336" y="2884974"/>
              <a:ext cx="1852246" cy="3085520"/>
            </a:xfrm>
            <a:prstGeom prst="rect">
              <a:avLst/>
            </a:prstGeom>
            <a:grp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86" name="Rectangle 85"/>
            <p:cNvSpPr/>
            <p:nvPr/>
          </p:nvSpPr>
          <p:spPr>
            <a:xfrm>
              <a:off x="6156136" y="2959664"/>
              <a:ext cx="1688123" cy="538630"/>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Bahaya</a:t>
              </a:r>
              <a:r>
                <a:rPr lang="en-US" sz="1477" dirty="0">
                  <a:solidFill>
                    <a:schemeClr val="tx1"/>
                  </a:solidFill>
                  <a:latin typeface="Arial Narrow" pitchFamily="34" charset="0"/>
                </a:rPr>
                <a:t> (6.1.2.1)</a:t>
              </a:r>
            </a:p>
          </p:txBody>
        </p:sp>
        <p:sp>
          <p:nvSpPr>
            <p:cNvPr id="87" name="Rectangle 86"/>
            <p:cNvSpPr/>
            <p:nvPr/>
          </p:nvSpPr>
          <p:spPr>
            <a:xfrm>
              <a:off x="6160677" y="3585720"/>
              <a:ext cx="1688123" cy="657945"/>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Risiko</a:t>
              </a:r>
              <a:r>
                <a:rPr lang="en-US" sz="1477" dirty="0">
                  <a:solidFill>
                    <a:schemeClr val="tx1"/>
                  </a:solidFill>
                  <a:latin typeface="Arial Narrow" pitchFamily="34" charset="0"/>
                </a:rPr>
                <a:t> K3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risiko</a:t>
              </a:r>
              <a:r>
                <a:rPr lang="en-US" sz="1477" dirty="0">
                  <a:solidFill>
                    <a:schemeClr val="tx1"/>
                  </a:solidFill>
                  <a:latin typeface="Arial Narrow" pitchFamily="34" charset="0"/>
                </a:rPr>
                <a:t> </a:t>
              </a:r>
              <a:r>
                <a:rPr lang="en-US" sz="1477" dirty="0" err="1">
                  <a:solidFill>
                    <a:schemeClr val="tx1"/>
                  </a:solidFill>
                  <a:latin typeface="Arial Narrow" pitchFamily="34" charset="0"/>
                </a:rPr>
                <a:t>lainnya</a:t>
              </a:r>
              <a:r>
                <a:rPr lang="en-US" sz="1477" dirty="0">
                  <a:solidFill>
                    <a:schemeClr val="tx1"/>
                  </a:solidFill>
                  <a:latin typeface="Arial Narrow" pitchFamily="34" charset="0"/>
                </a:rPr>
                <a:t> (6.1.2.2)</a:t>
              </a:r>
            </a:p>
          </p:txBody>
        </p:sp>
        <p:sp>
          <p:nvSpPr>
            <p:cNvPr id="88" name="Rectangle 87"/>
            <p:cNvSpPr/>
            <p:nvPr/>
          </p:nvSpPr>
          <p:spPr>
            <a:xfrm>
              <a:off x="6172397" y="4367848"/>
              <a:ext cx="1688123" cy="715139"/>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Peluang</a:t>
              </a:r>
              <a:r>
                <a:rPr lang="en-US" sz="1477" dirty="0">
                  <a:solidFill>
                    <a:schemeClr val="tx1"/>
                  </a:solidFill>
                  <a:latin typeface="Arial Narrow" pitchFamily="34" charset="0"/>
                </a:rPr>
                <a:t> K3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peluang</a:t>
              </a:r>
              <a:r>
                <a:rPr lang="en-US" sz="1477" dirty="0">
                  <a:solidFill>
                    <a:schemeClr val="tx1"/>
                  </a:solidFill>
                  <a:latin typeface="Arial Narrow" pitchFamily="34" charset="0"/>
                </a:rPr>
                <a:t> </a:t>
              </a:r>
              <a:r>
                <a:rPr lang="en-US" sz="1477" dirty="0" err="1">
                  <a:solidFill>
                    <a:schemeClr val="tx1"/>
                  </a:solidFill>
                  <a:latin typeface="Arial Narrow" pitchFamily="34" charset="0"/>
                </a:rPr>
                <a:t>lainnya</a:t>
              </a:r>
              <a:r>
                <a:rPr lang="en-US" sz="1477" dirty="0">
                  <a:solidFill>
                    <a:schemeClr val="tx1"/>
                  </a:solidFill>
                  <a:latin typeface="Arial Narrow" pitchFamily="34" charset="0"/>
                </a:rPr>
                <a:t> (6.1.2.2)</a:t>
              </a:r>
            </a:p>
          </p:txBody>
        </p:sp>
        <p:sp>
          <p:nvSpPr>
            <p:cNvPr id="89" name="Rectangle 88"/>
            <p:cNvSpPr/>
            <p:nvPr/>
          </p:nvSpPr>
          <p:spPr>
            <a:xfrm>
              <a:off x="6172397" y="5169171"/>
              <a:ext cx="1688123" cy="715139"/>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hukum</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lain (6.1.3)</a:t>
              </a:r>
            </a:p>
          </p:txBody>
        </p:sp>
      </p:grpSp>
      <p:sp>
        <p:nvSpPr>
          <p:cNvPr id="90" name="Right Arrow 89"/>
          <p:cNvSpPr/>
          <p:nvPr/>
        </p:nvSpPr>
        <p:spPr>
          <a:xfrm rot="16200000">
            <a:off x="7135321" y="2345805"/>
            <a:ext cx="472735" cy="56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B02C076-3C16-40F8-B87C-856554380AF3}"/>
              </a:ext>
            </a:extLst>
          </p:cNvPr>
          <p:cNvSpPr>
            <a:spLocks noGrp="1"/>
          </p:cNvSpPr>
          <p:nvPr>
            <p:ph type="sldNum" sz="quarter" idx="12"/>
          </p:nvPr>
        </p:nvSpPr>
        <p:spPr/>
        <p:txBody>
          <a:bodyPr/>
          <a:lstStyle/>
          <a:p>
            <a:pPr>
              <a:defRPr/>
            </a:pPr>
            <a:fld id="{2E3D3CF9-A8F0-446F-8AA4-23D2A19D86A0}" type="slidenum">
              <a:rPr lang="en-US" smtClean="0"/>
              <a:pPr>
                <a:defRPr/>
              </a:pPr>
              <a:t>45</a:t>
            </a:fld>
            <a:endParaRPr lang="en-US"/>
          </a:p>
        </p:txBody>
      </p:sp>
      <p:pic>
        <p:nvPicPr>
          <p:cNvPr id="10" name="Picture 9"/>
          <p:cNvPicPr>
            <a:picLocks noChangeAspect="1"/>
          </p:cNvPicPr>
          <p:nvPr/>
        </p:nvPicPr>
        <p:blipFill>
          <a:blip r:embed="rId3"/>
          <a:stretch>
            <a:fillRect/>
          </a:stretch>
        </p:blipFill>
        <p:spPr>
          <a:xfrm>
            <a:off x="2201741" y="1579875"/>
            <a:ext cx="2874745" cy="2886306"/>
          </a:xfrm>
          <a:prstGeom prst="rect">
            <a:avLst/>
          </a:prstGeom>
        </p:spPr>
      </p:pic>
      <p:grpSp>
        <p:nvGrpSpPr>
          <p:cNvPr id="11" name="Group 10"/>
          <p:cNvGrpSpPr/>
          <p:nvPr/>
        </p:nvGrpSpPr>
        <p:grpSpPr>
          <a:xfrm>
            <a:off x="7371689" y="2910488"/>
            <a:ext cx="1695511" cy="1749292"/>
            <a:chOff x="7809083" y="2925289"/>
            <a:chExt cx="1695511" cy="1749292"/>
          </a:xfrm>
        </p:grpSpPr>
        <p:sp>
          <p:nvSpPr>
            <p:cNvPr id="50" name="Rectangle 49"/>
            <p:cNvSpPr/>
            <p:nvPr/>
          </p:nvSpPr>
          <p:spPr>
            <a:xfrm>
              <a:off x="7809083" y="2925289"/>
              <a:ext cx="1695511" cy="1749292"/>
            </a:xfrm>
            <a:prstGeom prst="rect">
              <a:avLst/>
            </a:prstGeom>
            <a:solidFill>
              <a:srgbClr val="92D050"/>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51" name="Rectangle 50"/>
            <p:cNvSpPr/>
            <p:nvPr/>
          </p:nvSpPr>
          <p:spPr>
            <a:xfrm>
              <a:off x="7869315" y="3013892"/>
              <a:ext cx="1545276" cy="638964"/>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Aspek</a:t>
              </a:r>
              <a:r>
                <a:rPr lang="en-US" sz="1477" dirty="0">
                  <a:solidFill>
                    <a:schemeClr val="tx1"/>
                  </a:solidFill>
                  <a:latin typeface="Arial Narrow" pitchFamily="34" charset="0"/>
                </a:rPr>
                <a:t> </a:t>
              </a:r>
              <a:r>
                <a:rPr lang="en-US" sz="1477" dirty="0" err="1">
                  <a:solidFill>
                    <a:schemeClr val="tx1"/>
                  </a:solidFill>
                  <a:latin typeface="Arial Narrow" pitchFamily="34" charset="0"/>
                </a:rPr>
                <a:t>Lingkungan</a:t>
              </a:r>
              <a:r>
                <a:rPr lang="en-US" sz="1477" dirty="0">
                  <a:solidFill>
                    <a:schemeClr val="tx1"/>
                  </a:solidFill>
                  <a:latin typeface="Arial Narrow" pitchFamily="34" charset="0"/>
                </a:rPr>
                <a:t> (6.1.2)</a:t>
              </a:r>
            </a:p>
          </p:txBody>
        </p:sp>
        <p:sp>
          <p:nvSpPr>
            <p:cNvPr id="52" name="Rectangle 51"/>
            <p:cNvSpPr/>
            <p:nvPr/>
          </p:nvSpPr>
          <p:spPr>
            <a:xfrm>
              <a:off x="7873472" y="3756567"/>
              <a:ext cx="1545276" cy="780504"/>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Kewajiban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(6.1.3)</a:t>
              </a:r>
            </a:p>
          </p:txBody>
        </p:sp>
      </p:grpSp>
      <p:sp>
        <p:nvSpPr>
          <p:cNvPr id="2" name="Footer Placeholder 1">
            <a:extLst>
              <a:ext uri="{FF2B5EF4-FFF2-40B4-BE49-F238E27FC236}">
                <a16:creationId xmlns:a16="http://schemas.microsoft.com/office/drawing/2014/main" id="{409AB82F-B779-48CB-B369-289C21D7EDE6}"/>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06924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010" y="401771"/>
            <a:ext cx="8865078" cy="461665"/>
          </a:xfrm>
          <a:prstGeom prst="rect">
            <a:avLst/>
          </a:prstGeom>
        </p:spPr>
        <p:txBody>
          <a:bodyPr wrap="square">
            <a:spAutoFit/>
          </a:bodyPr>
          <a:lstStyle/>
          <a:p>
            <a:pPr algn="ctr"/>
            <a:r>
              <a:rPr lang="en-US" sz="2400" dirty="0" err="1">
                <a:latin typeface="Impact" panose="020B0806030902050204" pitchFamily="34" charset="0"/>
                <a:cs typeface="Arial" panose="020B0604020202020204" pitchFamily="34" charset="0"/>
              </a:rPr>
              <a:t>Identifikasi</a:t>
            </a:r>
            <a:r>
              <a:rPr lang="en-US" sz="2400" dirty="0">
                <a:latin typeface="Impact" panose="020B0806030902050204" pitchFamily="34" charset="0"/>
                <a:cs typeface="Arial" panose="020B0604020202020204" pitchFamily="34" charset="0"/>
              </a:rPr>
              <a:t> </a:t>
            </a:r>
            <a:r>
              <a:rPr lang="en-US" sz="2400" dirty="0" err="1">
                <a:latin typeface="Impact" panose="020B0806030902050204" pitchFamily="34" charset="0"/>
                <a:cs typeface="Arial" panose="020B0604020202020204" pitchFamily="34" charset="0"/>
              </a:rPr>
              <a:t>Bahaya</a:t>
            </a:r>
            <a:r>
              <a:rPr lang="en-US" sz="2400" dirty="0">
                <a:latin typeface="Impact" panose="020B0806030902050204" pitchFamily="34" charset="0"/>
                <a:cs typeface="Arial" panose="020B0604020202020204" pitchFamily="34" charset="0"/>
              </a:rPr>
              <a:t> dan </a:t>
            </a:r>
            <a:r>
              <a:rPr lang="en-US" sz="2400" dirty="0" err="1">
                <a:latin typeface="Impact" panose="020B0806030902050204" pitchFamily="34" charset="0"/>
                <a:cs typeface="Arial" panose="020B0604020202020204" pitchFamily="34" charset="0"/>
              </a:rPr>
              <a:t>Penilaian</a:t>
            </a:r>
            <a:r>
              <a:rPr lang="en-US" sz="2400" dirty="0">
                <a:latin typeface="Impact" panose="020B0806030902050204" pitchFamily="34" charset="0"/>
                <a:cs typeface="Arial" panose="020B0604020202020204" pitchFamily="34" charset="0"/>
              </a:rPr>
              <a:t> </a:t>
            </a:r>
            <a:r>
              <a:rPr lang="en-US" sz="2400" dirty="0" err="1">
                <a:latin typeface="Impact" panose="020B0806030902050204" pitchFamily="34" charset="0"/>
                <a:cs typeface="Arial" panose="020B0604020202020204" pitchFamily="34" charset="0"/>
              </a:rPr>
              <a:t>Risiko</a:t>
            </a:r>
            <a:r>
              <a:rPr lang="en-US" sz="2400" dirty="0">
                <a:latin typeface="Impact" panose="020B0806030902050204" pitchFamily="34" charset="0"/>
                <a:cs typeface="Arial" panose="020B0604020202020204" pitchFamily="34" charset="0"/>
              </a:rPr>
              <a:t> &amp; </a:t>
            </a:r>
            <a:r>
              <a:rPr lang="en-US" sz="2400" dirty="0" err="1">
                <a:latin typeface="Impact" panose="020B0806030902050204" pitchFamily="34" charset="0"/>
                <a:cs typeface="Arial" panose="020B0604020202020204" pitchFamily="34" charset="0"/>
              </a:rPr>
              <a:t>Peluang</a:t>
            </a:r>
            <a:r>
              <a:rPr lang="en-US" sz="2400" dirty="0">
                <a:latin typeface="Impact" panose="020B0806030902050204" pitchFamily="34" charset="0"/>
                <a:cs typeface="Arial" panose="020B0604020202020204" pitchFamily="34" charset="0"/>
              </a:rPr>
              <a:t> ( </a:t>
            </a:r>
            <a:r>
              <a:rPr lang="en-US" dirty="0">
                <a:solidFill>
                  <a:srgbClr val="FF0000"/>
                </a:solidFill>
                <a:latin typeface="Impact" panose="020B0806030902050204" pitchFamily="34" charset="0"/>
                <a:cs typeface="Arial" panose="020B0604020202020204" pitchFamily="34" charset="0"/>
              </a:rPr>
              <a:t>SMK3</a:t>
            </a:r>
            <a:r>
              <a:rPr lang="en-US" sz="2400" dirty="0">
                <a:latin typeface="Impact" panose="020B0806030902050204" pitchFamily="34" charset="0"/>
                <a:cs typeface="Arial" panose="020B0604020202020204" pitchFamily="34" charset="0"/>
              </a:rPr>
              <a:t>  6.1.2.1 )</a:t>
            </a:r>
          </a:p>
        </p:txBody>
      </p:sp>
      <p:sp>
        <p:nvSpPr>
          <p:cNvPr id="5" name="TextBox 4"/>
          <p:cNvSpPr txBox="1"/>
          <p:nvPr/>
        </p:nvSpPr>
        <p:spPr>
          <a:xfrm>
            <a:off x="614630" y="1214377"/>
            <a:ext cx="6131858" cy="5324535"/>
          </a:xfrm>
          <a:prstGeom prst="rect">
            <a:avLst/>
          </a:prstGeom>
          <a:ln>
            <a:solidFill>
              <a:schemeClr val="bg1">
                <a:lumMod val="50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fontAlgn="auto">
              <a:spcBef>
                <a:spcPts val="0"/>
              </a:spcBef>
              <a:spcAft>
                <a:spcPts val="0"/>
              </a:spcAft>
            </a:pP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menetapkan</a:t>
            </a:r>
            <a:r>
              <a:rPr lang="en-US" sz="1700" dirty="0">
                <a:solidFill>
                  <a:prstClr val="black"/>
                </a:solidFill>
                <a:latin typeface="Calibri"/>
              </a:rPr>
              <a:t> Proses </a:t>
            </a:r>
            <a:r>
              <a:rPr lang="en-US" sz="1700" dirty="0" err="1">
                <a:solidFill>
                  <a:prstClr val="black"/>
                </a:solidFill>
                <a:latin typeface="Calibri"/>
              </a:rPr>
              <a:t>untuk</a:t>
            </a:r>
            <a:r>
              <a:rPr lang="en-US" sz="1700" dirty="0">
                <a:solidFill>
                  <a:prstClr val="black"/>
                </a:solidFill>
                <a:latin typeface="Calibri"/>
              </a:rPr>
              <a:t> </a:t>
            </a:r>
            <a:r>
              <a:rPr lang="en-US" sz="1700" dirty="0" err="1">
                <a:solidFill>
                  <a:prstClr val="black"/>
                </a:solidFill>
                <a:latin typeface="Calibri"/>
              </a:rPr>
              <a:t>Identifikasi</a:t>
            </a:r>
            <a:r>
              <a:rPr lang="en-US" sz="1700" dirty="0">
                <a:solidFill>
                  <a:prstClr val="black"/>
                </a:solidFill>
                <a:latin typeface="Calibri"/>
              </a:rPr>
              <a:t> </a:t>
            </a:r>
            <a:r>
              <a:rPr lang="en-US" sz="1700" dirty="0" err="1">
                <a:solidFill>
                  <a:prstClr val="black"/>
                </a:solidFill>
                <a:latin typeface="Calibri"/>
              </a:rPr>
              <a:t>bahaya</a:t>
            </a:r>
            <a:r>
              <a:rPr lang="en-US" sz="1700" dirty="0">
                <a:solidFill>
                  <a:prstClr val="black"/>
                </a:solidFill>
                <a:latin typeface="Calibri"/>
              </a:rPr>
              <a:t> yang </a:t>
            </a:r>
            <a:r>
              <a:rPr lang="en-US" sz="1700" dirty="0" err="1">
                <a:solidFill>
                  <a:prstClr val="black"/>
                </a:solidFill>
                <a:latin typeface="Calibri"/>
              </a:rPr>
              <a:t>sedang</a:t>
            </a:r>
            <a:r>
              <a:rPr lang="en-US" sz="1700" dirty="0">
                <a:solidFill>
                  <a:prstClr val="black"/>
                </a:solidFill>
                <a:latin typeface="Calibri"/>
              </a:rPr>
              <a:t> </a:t>
            </a:r>
            <a:r>
              <a:rPr lang="en-US" sz="1700" dirty="0" err="1">
                <a:solidFill>
                  <a:prstClr val="black"/>
                </a:solidFill>
                <a:latin typeface="Calibri"/>
              </a:rPr>
              <a:t>berlangsung</a:t>
            </a:r>
            <a:r>
              <a:rPr lang="en-US" sz="1700" dirty="0">
                <a:solidFill>
                  <a:prstClr val="black"/>
                </a:solidFill>
                <a:latin typeface="Calibri"/>
              </a:rPr>
              <a:t> </a:t>
            </a:r>
            <a:r>
              <a:rPr lang="en-US" sz="1700" dirty="0" err="1">
                <a:solidFill>
                  <a:prstClr val="black"/>
                </a:solidFill>
                <a:latin typeface="Calibri"/>
              </a:rPr>
              <a:t>dari</a:t>
            </a:r>
            <a:r>
              <a:rPr lang="en-US" sz="1700" dirty="0">
                <a:solidFill>
                  <a:prstClr val="black"/>
                </a:solidFill>
                <a:latin typeface="Calibri"/>
              </a:rPr>
              <a:t> </a:t>
            </a:r>
            <a:r>
              <a:rPr lang="en-US" sz="1700" dirty="0" err="1">
                <a:solidFill>
                  <a:prstClr val="black"/>
                </a:solidFill>
                <a:latin typeface="Calibri"/>
              </a:rPr>
              <a:t>proaktif</a:t>
            </a:r>
            <a:r>
              <a:rPr lang="en-US" sz="1700" dirty="0">
                <a:solidFill>
                  <a:prstClr val="black"/>
                </a:solidFill>
                <a:latin typeface="Calibri"/>
              </a:rPr>
              <a:t>. </a:t>
            </a:r>
            <a:r>
              <a:rPr lang="en-US" sz="1700" dirty="0" err="1">
                <a:solidFill>
                  <a:prstClr val="black"/>
                </a:solidFill>
                <a:latin typeface="Calibri"/>
              </a:rPr>
              <a:t>Dengan</a:t>
            </a:r>
            <a:r>
              <a:rPr lang="en-US" sz="1700" dirty="0">
                <a:solidFill>
                  <a:prstClr val="black"/>
                </a:solidFill>
                <a:latin typeface="Calibri"/>
              </a:rPr>
              <a:t> </a:t>
            </a:r>
            <a:r>
              <a:rPr lang="en-US" sz="1700" dirty="0" err="1">
                <a:solidFill>
                  <a:prstClr val="black"/>
                </a:solidFill>
                <a:latin typeface="Calibri"/>
              </a:rPr>
              <a:t>pertimbangan</a:t>
            </a:r>
            <a:r>
              <a:rPr lang="en-US" sz="1700" dirty="0">
                <a:solidFill>
                  <a:prstClr val="black"/>
                </a:solidFill>
                <a:latin typeface="Calibri"/>
              </a:rPr>
              <a:t> :</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Pengaturan</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a:t>
            </a:r>
            <a:r>
              <a:rPr lang="en-US" sz="1700" dirty="0" err="1">
                <a:solidFill>
                  <a:prstClr val="black"/>
                </a:solidFill>
                <a:latin typeface="Calibri"/>
              </a:rPr>
              <a:t>faktor</a:t>
            </a:r>
            <a:r>
              <a:rPr lang="en-US" sz="1700" dirty="0">
                <a:solidFill>
                  <a:prstClr val="black"/>
                </a:solidFill>
                <a:latin typeface="Calibri"/>
              </a:rPr>
              <a:t> </a:t>
            </a:r>
            <a:r>
              <a:rPr lang="en-US" sz="1700" dirty="0" err="1">
                <a:solidFill>
                  <a:prstClr val="black"/>
                </a:solidFill>
                <a:latin typeface="Calibri"/>
              </a:rPr>
              <a:t>sosial</a:t>
            </a:r>
            <a:r>
              <a:rPr lang="en-US" sz="1700" dirty="0">
                <a:solidFill>
                  <a:prstClr val="black"/>
                </a:solidFill>
              </a:rPr>
              <a:t> (</a:t>
            </a:r>
            <a:r>
              <a:rPr lang="en-US" sz="1700" dirty="0" err="1">
                <a:solidFill>
                  <a:prstClr val="black"/>
                </a:solidFill>
              </a:rPr>
              <a:t>beban</a:t>
            </a:r>
            <a:r>
              <a:rPr lang="en-US" sz="1700" dirty="0">
                <a:solidFill>
                  <a:prstClr val="black"/>
                </a:solidFill>
              </a:rPr>
              <a:t> </a:t>
            </a:r>
            <a:r>
              <a:rPr lang="en-US" sz="1700" dirty="0" err="1">
                <a:solidFill>
                  <a:prstClr val="black"/>
                </a:solidFill>
              </a:rPr>
              <a:t>kerja</a:t>
            </a:r>
            <a:r>
              <a:rPr lang="en-US" sz="1700" dirty="0">
                <a:solidFill>
                  <a:prstClr val="black"/>
                </a:solidFill>
              </a:rPr>
              <a:t>, jam </a:t>
            </a:r>
            <a:r>
              <a:rPr lang="en-US" sz="1700" dirty="0" err="1">
                <a:solidFill>
                  <a:prstClr val="black"/>
                </a:solidFill>
              </a:rPr>
              <a:t>kerja</a:t>
            </a:r>
            <a:r>
              <a:rPr lang="en-US" sz="1700" dirty="0">
                <a:solidFill>
                  <a:prstClr val="black"/>
                </a:solidFill>
              </a:rPr>
              <a:t>, </a:t>
            </a:r>
            <a:r>
              <a:rPr lang="en-US" sz="1700" dirty="0" err="1">
                <a:solidFill>
                  <a:prstClr val="black"/>
                </a:solidFill>
              </a:rPr>
              <a:t>viktimisasi</a:t>
            </a:r>
            <a:r>
              <a:rPr lang="en-US" sz="1700" dirty="0">
                <a:solidFill>
                  <a:prstClr val="black"/>
                </a:solidFill>
              </a:rPr>
              <a:t>, </a:t>
            </a:r>
            <a:r>
              <a:rPr lang="en-US" sz="1700" dirty="0" err="1">
                <a:solidFill>
                  <a:prstClr val="black"/>
                </a:solidFill>
              </a:rPr>
              <a:t>pelecehan</a:t>
            </a:r>
            <a:r>
              <a:rPr lang="en-US" sz="1700" dirty="0">
                <a:solidFill>
                  <a:prstClr val="black"/>
                </a:solidFill>
              </a:rPr>
              <a:t> </a:t>
            </a:r>
            <a:r>
              <a:rPr lang="en-US" sz="1700" dirty="0" err="1">
                <a:solidFill>
                  <a:prstClr val="black"/>
                </a:solidFill>
              </a:rPr>
              <a:t>dan</a:t>
            </a:r>
            <a:r>
              <a:rPr lang="en-US" sz="1700" dirty="0">
                <a:solidFill>
                  <a:prstClr val="black"/>
                </a:solidFill>
              </a:rPr>
              <a:t> </a:t>
            </a:r>
            <a:r>
              <a:rPr lang="en-US" sz="1700" dirty="0" err="1">
                <a:solidFill>
                  <a:prstClr val="black"/>
                </a:solidFill>
              </a:rPr>
              <a:t>intimidasi</a:t>
            </a:r>
            <a:r>
              <a:rPr lang="en-US" sz="1700" dirty="0">
                <a:solidFill>
                  <a:prstClr val="black"/>
                </a:solidFill>
              </a:rPr>
              <a:t>), </a:t>
            </a:r>
            <a:r>
              <a:rPr lang="en-US" sz="1700" dirty="0" err="1">
                <a:solidFill>
                  <a:prstClr val="black"/>
                </a:solidFill>
              </a:rPr>
              <a:t>kepemimpinan</a:t>
            </a:r>
            <a:r>
              <a:rPr lang="en-US" sz="1700" dirty="0">
                <a:solidFill>
                  <a:prstClr val="black"/>
                </a:solidFill>
              </a:rPr>
              <a:t>, </a:t>
            </a:r>
            <a:r>
              <a:rPr lang="en-US" sz="1700" dirty="0" err="1">
                <a:solidFill>
                  <a:prstClr val="black"/>
                </a:solidFill>
              </a:rPr>
              <a:t>budaya</a:t>
            </a:r>
            <a:endParaRPr lang="en-US" sz="1700" dirty="0">
              <a:solidFill>
                <a:prstClr val="black"/>
              </a:solidFill>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Aktivitas</a:t>
            </a:r>
            <a:r>
              <a:rPr lang="en-US" sz="1700" dirty="0">
                <a:solidFill>
                  <a:prstClr val="black"/>
                </a:solidFill>
                <a:latin typeface="Calibri"/>
              </a:rPr>
              <a:t> </a:t>
            </a:r>
            <a:r>
              <a:rPr lang="en-US" sz="1700" dirty="0" err="1">
                <a:solidFill>
                  <a:prstClr val="black"/>
                </a:solidFill>
                <a:latin typeface="Calibri"/>
              </a:rPr>
              <a:t>rutin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non </a:t>
            </a:r>
            <a:r>
              <a:rPr lang="en-US" sz="1700" dirty="0" err="1">
                <a:solidFill>
                  <a:prstClr val="black"/>
                </a:solidFill>
                <a:latin typeface="Calibri"/>
              </a:rPr>
              <a:t>rutin</a:t>
            </a:r>
            <a:r>
              <a:rPr lang="en-US" sz="1700" dirty="0">
                <a:solidFill>
                  <a:prstClr val="black"/>
                </a:solidFill>
                <a:latin typeface="Calibri"/>
              </a:rPr>
              <a:t> (</a:t>
            </a:r>
            <a:r>
              <a:rPr lang="en-US" sz="1700" dirty="0" err="1">
                <a:solidFill>
                  <a:prstClr val="black"/>
                </a:solidFill>
                <a:latin typeface="Calibri"/>
              </a:rPr>
              <a:t>Infrastruktur</a:t>
            </a:r>
            <a:r>
              <a:rPr lang="en-US" sz="1700" dirty="0">
                <a:solidFill>
                  <a:prstClr val="black"/>
                </a:solidFill>
                <a:latin typeface="Calibri"/>
              </a:rPr>
              <a:t>, </a:t>
            </a:r>
            <a:r>
              <a:rPr lang="en-US" sz="1700" dirty="0" err="1">
                <a:solidFill>
                  <a:prstClr val="black"/>
                </a:solidFill>
                <a:latin typeface="Calibri"/>
              </a:rPr>
              <a:t>mesin</a:t>
            </a:r>
            <a:r>
              <a:rPr lang="en-US" sz="1700" dirty="0">
                <a:solidFill>
                  <a:prstClr val="black"/>
                </a:solidFill>
                <a:latin typeface="Calibri"/>
              </a:rPr>
              <a:t>, </a:t>
            </a:r>
            <a:r>
              <a:rPr lang="en-US" sz="1700" dirty="0" err="1">
                <a:solidFill>
                  <a:prstClr val="black"/>
                </a:solidFill>
                <a:latin typeface="Calibri"/>
              </a:rPr>
              <a:t>bahan</a:t>
            </a:r>
            <a:r>
              <a:rPr lang="en-US" sz="1700" dirty="0">
                <a:solidFill>
                  <a:prstClr val="black"/>
                </a:solidFill>
                <a:latin typeface="Calibri"/>
              </a:rPr>
              <a:t>, </a:t>
            </a:r>
            <a:r>
              <a:rPr lang="en-US" sz="1700" dirty="0" err="1">
                <a:solidFill>
                  <a:prstClr val="black"/>
                </a:solidFill>
                <a:latin typeface="Calibri"/>
              </a:rPr>
              <a:t>aktivitas</a:t>
            </a:r>
            <a:r>
              <a:rPr lang="en-US" sz="1700" dirty="0">
                <a:solidFill>
                  <a:prstClr val="black"/>
                </a:solidFill>
                <a:latin typeface="Calibri"/>
              </a:rPr>
              <a:t> </a:t>
            </a:r>
            <a:r>
              <a:rPr lang="en-US" sz="1700" dirty="0" err="1">
                <a:solidFill>
                  <a:prstClr val="black"/>
                </a:solidFill>
                <a:latin typeface="Calibri"/>
              </a:rPr>
              <a:t>desain</a:t>
            </a:r>
            <a:r>
              <a:rPr lang="en-US" sz="1700" dirty="0">
                <a:solidFill>
                  <a:prstClr val="black"/>
                </a:solidFill>
                <a:latin typeface="Calibri"/>
              </a:rPr>
              <a:t> </a:t>
            </a:r>
            <a:r>
              <a:rPr lang="en-US" sz="1700" dirty="0" err="1">
                <a:solidFill>
                  <a:prstClr val="black"/>
                </a:solidFill>
                <a:latin typeface="Calibri"/>
              </a:rPr>
              <a:t>produk</a:t>
            </a:r>
            <a:r>
              <a:rPr lang="en-US" sz="1700" dirty="0">
                <a:solidFill>
                  <a:prstClr val="black"/>
                </a:solidFill>
                <a:latin typeface="Calibri"/>
              </a:rPr>
              <a:t>, </a:t>
            </a:r>
            <a:r>
              <a:rPr lang="en-US" sz="1700" dirty="0" err="1">
                <a:solidFill>
                  <a:prstClr val="black"/>
                </a:solidFill>
                <a:latin typeface="Calibri"/>
              </a:rPr>
              <a:t>perakitan</a:t>
            </a:r>
            <a:r>
              <a:rPr lang="en-US" sz="1700" dirty="0">
                <a:solidFill>
                  <a:prstClr val="black"/>
                </a:solidFill>
                <a:latin typeface="Calibri"/>
              </a:rPr>
              <a:t>, </a:t>
            </a:r>
            <a:r>
              <a:rPr lang="en-US" sz="1700" dirty="0" err="1">
                <a:solidFill>
                  <a:prstClr val="black"/>
                </a:solidFill>
                <a:latin typeface="Calibri"/>
              </a:rPr>
              <a:t>perawatan</a:t>
            </a:r>
            <a:r>
              <a:rPr lang="en-US" sz="1700" dirty="0">
                <a:solidFill>
                  <a:prstClr val="black"/>
                </a:solidFill>
                <a:latin typeface="Calibri"/>
              </a:rPr>
              <a:t>, </a:t>
            </a:r>
            <a:r>
              <a:rPr lang="en-US" sz="1700" dirty="0" err="1">
                <a:solidFill>
                  <a:prstClr val="black"/>
                </a:solidFill>
                <a:latin typeface="Calibri"/>
              </a:rPr>
              <a:t>faktor</a:t>
            </a:r>
            <a:r>
              <a:rPr lang="en-US" sz="1700" dirty="0">
                <a:solidFill>
                  <a:prstClr val="black"/>
                </a:solidFill>
                <a:latin typeface="Calibri"/>
              </a:rPr>
              <a:t> </a:t>
            </a:r>
            <a:r>
              <a:rPr lang="en-US" sz="1700" dirty="0" err="1">
                <a:solidFill>
                  <a:prstClr val="black"/>
                </a:solidFill>
                <a:latin typeface="Calibri"/>
              </a:rPr>
              <a:t>manusia</a:t>
            </a:r>
            <a:r>
              <a:rPr lang="en-US" sz="1700" dirty="0">
                <a:solidFill>
                  <a:prstClr val="black"/>
                </a:solidFill>
                <a:latin typeface="Calibri"/>
              </a:rPr>
              <a:t>)</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Insiden</a:t>
            </a:r>
            <a:r>
              <a:rPr lang="en-US" sz="1700" dirty="0">
                <a:solidFill>
                  <a:prstClr val="black"/>
                </a:solidFill>
                <a:latin typeface="Calibri"/>
              </a:rPr>
              <a:t> di </a:t>
            </a:r>
            <a:r>
              <a:rPr lang="en-US" sz="1700" dirty="0" err="1">
                <a:solidFill>
                  <a:prstClr val="black"/>
                </a:solidFill>
                <a:latin typeface="Calibri"/>
              </a:rPr>
              <a:t>masa</a:t>
            </a:r>
            <a:r>
              <a:rPr lang="en-US" sz="1700" dirty="0">
                <a:solidFill>
                  <a:prstClr val="black"/>
                </a:solidFill>
                <a:latin typeface="Calibri"/>
              </a:rPr>
              <a:t> </a:t>
            </a:r>
            <a:r>
              <a:rPr lang="en-US" sz="1700" dirty="0" err="1">
                <a:solidFill>
                  <a:prstClr val="black"/>
                </a:solidFill>
                <a:latin typeface="Calibri"/>
              </a:rPr>
              <a:t>lalu</a:t>
            </a:r>
            <a:r>
              <a:rPr lang="en-US" sz="1700" dirty="0">
                <a:solidFill>
                  <a:prstClr val="black"/>
                </a:solidFill>
                <a:latin typeface="Calibri"/>
              </a:rPr>
              <a:t>, internal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eksternal</a:t>
            </a:r>
            <a:r>
              <a:rPr lang="en-US" sz="1700" dirty="0">
                <a:solidFill>
                  <a:prstClr val="black"/>
                </a:solidFill>
                <a:latin typeface="Calibri"/>
              </a:rPr>
              <a:t> </a:t>
            </a:r>
            <a:r>
              <a:rPr lang="en-US" sz="1700" dirty="0" err="1">
                <a:solidFill>
                  <a:prstClr val="black"/>
                </a:solidFill>
                <a:latin typeface="Calibri"/>
              </a:rPr>
              <a:t>termasuk</a:t>
            </a:r>
            <a:r>
              <a:rPr lang="en-US" sz="1700" dirty="0">
                <a:solidFill>
                  <a:prstClr val="black"/>
                </a:solidFill>
                <a:latin typeface="Calibri"/>
              </a:rPr>
              <a:t> </a:t>
            </a:r>
            <a:r>
              <a:rPr lang="en-US" sz="1700" dirty="0" err="1">
                <a:solidFill>
                  <a:prstClr val="black"/>
                </a:solidFill>
                <a:latin typeface="Calibri"/>
              </a:rPr>
              <a:t>keadaan</a:t>
            </a:r>
            <a:r>
              <a:rPr lang="en-US" sz="1700" dirty="0">
                <a:solidFill>
                  <a:prstClr val="black"/>
                </a:solidFill>
                <a:latin typeface="Calibri"/>
              </a:rPr>
              <a:t> </a:t>
            </a:r>
            <a:r>
              <a:rPr lang="en-US" sz="1700" dirty="0" err="1">
                <a:solidFill>
                  <a:prstClr val="black"/>
                </a:solidFill>
                <a:latin typeface="Calibri"/>
              </a:rPr>
              <a:t>darurat</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Potensi</a:t>
            </a:r>
            <a:r>
              <a:rPr lang="en-US" sz="1700" dirty="0">
                <a:solidFill>
                  <a:prstClr val="black"/>
                </a:solidFill>
                <a:latin typeface="Calibri"/>
              </a:rPr>
              <a:t> </a:t>
            </a:r>
            <a:r>
              <a:rPr lang="en-US" sz="1700" dirty="0" err="1">
                <a:solidFill>
                  <a:prstClr val="black"/>
                </a:solidFill>
                <a:latin typeface="Calibri"/>
              </a:rPr>
              <a:t>keadaan</a:t>
            </a:r>
            <a:r>
              <a:rPr lang="en-US" sz="1700" dirty="0">
                <a:solidFill>
                  <a:prstClr val="black"/>
                </a:solidFill>
                <a:latin typeface="Calibri"/>
              </a:rPr>
              <a:t> </a:t>
            </a:r>
            <a:r>
              <a:rPr lang="en-US" sz="1700" dirty="0" err="1">
                <a:solidFill>
                  <a:prstClr val="black"/>
                </a:solidFill>
                <a:latin typeface="Calibri"/>
              </a:rPr>
              <a:t>darurat</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a:solidFill>
                  <a:prstClr val="black"/>
                </a:solidFill>
                <a:latin typeface="Calibri"/>
              </a:rPr>
              <a:t>Orang, </a:t>
            </a:r>
            <a:r>
              <a:rPr lang="en-US" sz="1700" dirty="0" err="1">
                <a:solidFill>
                  <a:prstClr val="black"/>
                </a:solidFill>
                <a:latin typeface="Calibri"/>
              </a:rPr>
              <a:t>termasuk</a:t>
            </a:r>
            <a:r>
              <a:rPr lang="en-US" sz="1700" dirty="0">
                <a:solidFill>
                  <a:prstClr val="black"/>
                </a:solidFill>
                <a:latin typeface="Calibri"/>
              </a:rPr>
              <a:t> : </a:t>
            </a:r>
            <a:r>
              <a:rPr lang="en-US" sz="1700" dirty="0" err="1">
                <a:solidFill>
                  <a:prstClr val="black"/>
                </a:solidFill>
                <a:latin typeface="Calibri"/>
              </a:rPr>
              <a:t>akses</a:t>
            </a:r>
            <a:r>
              <a:rPr lang="en-US" sz="1700" dirty="0">
                <a:solidFill>
                  <a:prstClr val="black"/>
                </a:solidFill>
                <a:latin typeface="Calibri"/>
              </a:rPr>
              <a:t> </a:t>
            </a:r>
            <a:r>
              <a:rPr lang="en-US" sz="1700" dirty="0" err="1">
                <a:solidFill>
                  <a:prstClr val="black"/>
                </a:solidFill>
                <a:latin typeface="Calibri"/>
              </a:rPr>
              <a:t>ke</a:t>
            </a:r>
            <a:r>
              <a:rPr lang="en-US" sz="1700" dirty="0">
                <a:solidFill>
                  <a:prstClr val="black"/>
                </a:solidFill>
                <a:latin typeface="Calibri"/>
              </a:rPr>
              <a:t> </a:t>
            </a:r>
            <a:r>
              <a:rPr lang="en-US" sz="1700" dirty="0" err="1">
                <a:solidFill>
                  <a:prstClr val="black"/>
                </a:solidFill>
                <a:latin typeface="Calibri"/>
              </a:rPr>
              <a:t>tempat</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aktivitasnya</a:t>
            </a:r>
            <a:r>
              <a:rPr lang="en-US" sz="1700" dirty="0">
                <a:solidFill>
                  <a:prstClr val="black"/>
                </a:solidFill>
                <a:latin typeface="Calibri"/>
              </a:rPr>
              <a:t>, orang-orang </a:t>
            </a:r>
            <a:r>
              <a:rPr lang="en-US" sz="1700" dirty="0" err="1">
                <a:solidFill>
                  <a:prstClr val="black"/>
                </a:solidFill>
                <a:latin typeface="Calibri"/>
              </a:rPr>
              <a:t>disekitar</a:t>
            </a:r>
            <a:r>
              <a:rPr lang="en-US" sz="1700" dirty="0">
                <a:solidFill>
                  <a:prstClr val="black"/>
                </a:solidFill>
                <a:latin typeface="Calibri"/>
              </a:rPr>
              <a:t> </a:t>
            </a:r>
            <a:r>
              <a:rPr lang="en-US" sz="1700" dirty="0" err="1">
                <a:solidFill>
                  <a:prstClr val="black"/>
                </a:solidFill>
                <a:latin typeface="Calibri"/>
              </a:rPr>
              <a:t>tempat</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a:t>
            </a:r>
            <a:r>
              <a:rPr lang="en-US" sz="1700" dirty="0" err="1">
                <a:solidFill>
                  <a:prstClr val="black"/>
                </a:solidFill>
                <a:latin typeface="Calibri"/>
              </a:rPr>
              <a:t>pekerja</a:t>
            </a:r>
            <a:r>
              <a:rPr lang="en-US" sz="1700" dirty="0">
                <a:solidFill>
                  <a:prstClr val="black"/>
                </a:solidFill>
                <a:latin typeface="Calibri"/>
              </a:rPr>
              <a:t> </a:t>
            </a:r>
            <a:r>
              <a:rPr lang="en-US" sz="1700" dirty="0" err="1">
                <a:solidFill>
                  <a:prstClr val="black"/>
                </a:solidFill>
                <a:latin typeface="Calibri"/>
              </a:rPr>
              <a:t>dilokasi</a:t>
            </a:r>
            <a:r>
              <a:rPr lang="en-US" sz="1700" dirty="0">
                <a:solidFill>
                  <a:prstClr val="black"/>
                </a:solidFill>
                <a:latin typeface="Calibri"/>
              </a:rPr>
              <a:t> </a:t>
            </a:r>
            <a:r>
              <a:rPr lang="en-US" sz="1700" dirty="0" err="1">
                <a:solidFill>
                  <a:prstClr val="black"/>
                </a:solidFill>
                <a:latin typeface="Calibri"/>
              </a:rPr>
              <a:t>tanpa</a:t>
            </a:r>
            <a:r>
              <a:rPr lang="en-US" sz="1700" dirty="0">
                <a:solidFill>
                  <a:prstClr val="black"/>
                </a:solidFill>
                <a:latin typeface="Calibri"/>
              </a:rPr>
              <a:t> </a:t>
            </a:r>
            <a:r>
              <a:rPr lang="en-US" sz="1700" dirty="0" err="1">
                <a:solidFill>
                  <a:prstClr val="black"/>
                </a:solidFill>
                <a:latin typeface="Calibri"/>
              </a:rPr>
              <a:t>kendali</a:t>
            </a:r>
            <a:r>
              <a:rPr lang="en-US" sz="1700" dirty="0">
                <a:solidFill>
                  <a:prstClr val="black"/>
                </a:solidFill>
                <a:latin typeface="Calibri"/>
              </a:rPr>
              <a:t> </a:t>
            </a:r>
            <a:r>
              <a:rPr lang="en-US" sz="1700" dirty="0" err="1">
                <a:solidFill>
                  <a:prstClr val="black"/>
                </a:solidFill>
                <a:latin typeface="Calibri"/>
              </a:rPr>
              <a:t>organisasi</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Isu</a:t>
            </a:r>
            <a:r>
              <a:rPr lang="en-US" sz="1700" dirty="0">
                <a:solidFill>
                  <a:prstClr val="black"/>
                </a:solidFill>
                <a:latin typeface="Calibri"/>
              </a:rPr>
              <a:t> </a:t>
            </a:r>
            <a:r>
              <a:rPr lang="en-US" sz="1700" dirty="0" err="1">
                <a:solidFill>
                  <a:prstClr val="black"/>
                </a:solidFill>
                <a:latin typeface="Calibri"/>
              </a:rPr>
              <a:t>lainnya</a:t>
            </a:r>
            <a:r>
              <a:rPr lang="en-US" sz="1700" dirty="0">
                <a:solidFill>
                  <a:prstClr val="black"/>
                </a:solidFill>
                <a:latin typeface="Calibri"/>
              </a:rPr>
              <a:t>, </a:t>
            </a:r>
            <a:r>
              <a:rPr lang="en-US" sz="1700" dirty="0" err="1">
                <a:solidFill>
                  <a:prstClr val="black"/>
                </a:solidFill>
                <a:latin typeface="Calibri"/>
              </a:rPr>
              <a:t>seperti</a:t>
            </a:r>
            <a:r>
              <a:rPr lang="en-US" sz="1700" dirty="0">
                <a:solidFill>
                  <a:prstClr val="black"/>
                </a:solidFill>
                <a:latin typeface="Calibri"/>
              </a:rPr>
              <a:t> : </a:t>
            </a:r>
            <a:r>
              <a:rPr lang="en-US" sz="1700" dirty="0" err="1">
                <a:solidFill>
                  <a:prstClr val="black"/>
                </a:solidFill>
                <a:latin typeface="Calibri"/>
              </a:rPr>
              <a:t>desain</a:t>
            </a:r>
            <a:r>
              <a:rPr lang="en-US" sz="1700" dirty="0">
                <a:solidFill>
                  <a:prstClr val="black"/>
                </a:solidFill>
                <a:latin typeface="Calibri"/>
              </a:rPr>
              <a:t> proses </a:t>
            </a:r>
            <a:r>
              <a:rPr lang="en-US" sz="1700" dirty="0" err="1">
                <a:solidFill>
                  <a:prstClr val="black"/>
                </a:solidFill>
                <a:latin typeface="Calibri"/>
              </a:rPr>
              <a:t>kerja</a:t>
            </a:r>
            <a:r>
              <a:rPr lang="en-US" sz="1700" dirty="0">
                <a:solidFill>
                  <a:prstClr val="black"/>
                </a:solidFill>
                <a:latin typeface="Calibri"/>
              </a:rPr>
              <a:t>, layout, </a:t>
            </a:r>
            <a:r>
              <a:rPr lang="en-US" sz="1700" dirty="0" err="1">
                <a:solidFill>
                  <a:prstClr val="black"/>
                </a:solidFill>
                <a:latin typeface="Calibri"/>
              </a:rPr>
              <a:t>adaptasi</a:t>
            </a:r>
            <a:r>
              <a:rPr lang="en-US" sz="1700" dirty="0">
                <a:solidFill>
                  <a:prstClr val="black"/>
                </a:solidFill>
                <a:latin typeface="Calibri"/>
              </a:rPr>
              <a:t> </a:t>
            </a:r>
            <a:r>
              <a:rPr lang="en-US" sz="1700" dirty="0" err="1">
                <a:solidFill>
                  <a:prstClr val="black"/>
                </a:solidFill>
                <a:latin typeface="Calibri"/>
              </a:rPr>
              <a:t>pekerjaan</a:t>
            </a:r>
            <a:r>
              <a:rPr lang="en-US" sz="1700" dirty="0">
                <a:solidFill>
                  <a:prstClr val="black"/>
                </a:solidFill>
                <a:latin typeface="Calibri"/>
              </a:rPr>
              <a:t> </a:t>
            </a:r>
            <a:r>
              <a:rPr lang="en-US" sz="1700" dirty="0" err="1">
                <a:solidFill>
                  <a:prstClr val="black"/>
                </a:solidFill>
                <a:latin typeface="Calibri"/>
              </a:rPr>
              <a:t>baru</a:t>
            </a:r>
            <a:r>
              <a:rPr lang="en-US" sz="1700" dirty="0">
                <a:solidFill>
                  <a:prstClr val="black"/>
                </a:solidFill>
                <a:latin typeface="Calibri"/>
              </a:rPr>
              <a:t>, </a:t>
            </a:r>
            <a:r>
              <a:rPr lang="en-US" sz="1700" dirty="0" err="1">
                <a:solidFill>
                  <a:prstClr val="black"/>
                </a:solidFill>
                <a:latin typeface="Calibri"/>
              </a:rPr>
              <a:t>kemampuan</a:t>
            </a:r>
            <a:r>
              <a:rPr lang="en-US" sz="1700" dirty="0">
                <a:solidFill>
                  <a:prstClr val="black"/>
                </a:solidFill>
                <a:latin typeface="Calibri"/>
              </a:rPr>
              <a:t> </a:t>
            </a:r>
            <a:r>
              <a:rPr lang="en-US" sz="1700" dirty="0" err="1">
                <a:solidFill>
                  <a:prstClr val="black"/>
                </a:solidFill>
                <a:latin typeface="Calibri"/>
              </a:rPr>
              <a:t>pekerja</a:t>
            </a:r>
            <a:r>
              <a:rPr lang="en-US" sz="1700" dirty="0">
                <a:solidFill>
                  <a:prstClr val="black"/>
                </a:solidFill>
                <a:latin typeface="Calibri"/>
              </a:rPr>
              <a:t>, </a:t>
            </a:r>
            <a:r>
              <a:rPr lang="en-US" sz="1700" dirty="0" err="1">
                <a:solidFill>
                  <a:prstClr val="black"/>
                </a:solidFill>
                <a:latin typeface="Calibri"/>
              </a:rPr>
              <a:t>situasi</a:t>
            </a:r>
            <a:r>
              <a:rPr lang="en-US" sz="1700" dirty="0">
                <a:solidFill>
                  <a:prstClr val="black"/>
                </a:solidFill>
                <a:latin typeface="Calibri"/>
              </a:rPr>
              <a:t> yang </a:t>
            </a:r>
            <a:r>
              <a:rPr lang="en-US" sz="1700" dirty="0" err="1">
                <a:solidFill>
                  <a:prstClr val="black"/>
                </a:solidFill>
                <a:latin typeface="Calibri"/>
              </a:rPr>
              <a:t>terjadi</a:t>
            </a:r>
            <a:r>
              <a:rPr lang="en-US" sz="1700" dirty="0">
                <a:solidFill>
                  <a:prstClr val="black"/>
                </a:solidFill>
                <a:latin typeface="Calibri"/>
              </a:rPr>
              <a:t> </a:t>
            </a:r>
            <a:r>
              <a:rPr lang="en-US" sz="1700" dirty="0" err="1">
                <a:solidFill>
                  <a:prstClr val="black"/>
                </a:solidFill>
                <a:latin typeface="Calibri"/>
              </a:rPr>
              <a:t>disekitar</a:t>
            </a:r>
            <a:r>
              <a:rPr lang="en-US" sz="1700" dirty="0">
                <a:solidFill>
                  <a:prstClr val="black"/>
                </a:solidFill>
                <a:latin typeface="Calibri"/>
              </a:rPr>
              <a:t> </a:t>
            </a:r>
            <a:r>
              <a:rPr lang="en-US" sz="1700" dirty="0" err="1">
                <a:solidFill>
                  <a:prstClr val="black"/>
                </a:solidFill>
                <a:latin typeface="Calibri"/>
              </a:rPr>
              <a:t>tempat</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yang </a:t>
            </a:r>
            <a:r>
              <a:rPr lang="en-US" sz="1700" dirty="0" err="1">
                <a:solidFill>
                  <a:prstClr val="black"/>
                </a:solidFill>
                <a:latin typeface="Calibri"/>
              </a:rPr>
              <a:t>dapat</a:t>
            </a:r>
            <a:r>
              <a:rPr lang="en-US" sz="1700" dirty="0">
                <a:solidFill>
                  <a:prstClr val="black"/>
                </a:solidFill>
                <a:latin typeface="Calibri"/>
              </a:rPr>
              <a:t> </a:t>
            </a:r>
            <a:r>
              <a:rPr lang="en-US" sz="1700" dirty="0" err="1">
                <a:solidFill>
                  <a:prstClr val="black"/>
                </a:solidFill>
                <a:latin typeface="Calibri"/>
              </a:rPr>
              <a:t>oleh</a:t>
            </a:r>
            <a:r>
              <a:rPr lang="en-US" sz="1700" dirty="0">
                <a:solidFill>
                  <a:prstClr val="black"/>
                </a:solidFill>
                <a:latin typeface="Calibri"/>
              </a:rPr>
              <a:t> </a:t>
            </a:r>
            <a:r>
              <a:rPr lang="en-US" sz="1700" dirty="0" err="1">
                <a:solidFill>
                  <a:prstClr val="black"/>
                </a:solidFill>
                <a:latin typeface="Calibri"/>
              </a:rPr>
              <a:t>kegiatan</a:t>
            </a:r>
            <a:r>
              <a:rPr lang="en-US" sz="1700" dirty="0">
                <a:solidFill>
                  <a:prstClr val="black"/>
                </a:solidFill>
                <a:latin typeface="Calibri"/>
              </a:rPr>
              <a:t> </a:t>
            </a: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situasi</a:t>
            </a:r>
            <a:r>
              <a:rPr lang="en-US" sz="1700" dirty="0">
                <a:solidFill>
                  <a:prstClr val="black"/>
                </a:solidFill>
                <a:latin typeface="Calibri"/>
              </a:rPr>
              <a:t> yang </a:t>
            </a:r>
            <a:r>
              <a:rPr lang="en-US" sz="1700" dirty="0" err="1">
                <a:solidFill>
                  <a:prstClr val="black"/>
                </a:solidFill>
                <a:latin typeface="Calibri"/>
              </a:rPr>
              <a:t>tidak</a:t>
            </a:r>
            <a:r>
              <a:rPr lang="en-US" sz="1700" dirty="0">
                <a:solidFill>
                  <a:prstClr val="black"/>
                </a:solidFill>
                <a:latin typeface="Calibri"/>
              </a:rPr>
              <a:t> </a:t>
            </a:r>
            <a:r>
              <a:rPr lang="en-US" sz="1700" dirty="0" err="1">
                <a:solidFill>
                  <a:prstClr val="black"/>
                </a:solidFill>
                <a:latin typeface="Calibri"/>
              </a:rPr>
              <a:t>dikendalikan</a:t>
            </a:r>
            <a:r>
              <a:rPr lang="en-US" sz="1700" dirty="0">
                <a:solidFill>
                  <a:prstClr val="black"/>
                </a:solidFill>
                <a:latin typeface="Calibri"/>
              </a:rPr>
              <a:t> </a:t>
            </a: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terjadi</a:t>
            </a:r>
            <a:r>
              <a:rPr lang="en-US" sz="1700" dirty="0">
                <a:solidFill>
                  <a:prstClr val="black"/>
                </a:solidFill>
                <a:latin typeface="Calibri"/>
              </a:rPr>
              <a:t> </a:t>
            </a:r>
            <a:r>
              <a:rPr lang="en-US" sz="1700" dirty="0" err="1">
                <a:solidFill>
                  <a:prstClr val="black"/>
                </a:solidFill>
                <a:latin typeface="Calibri"/>
              </a:rPr>
              <a:t>disekitar</a:t>
            </a:r>
            <a:r>
              <a:rPr lang="en-US" sz="1700" dirty="0">
                <a:solidFill>
                  <a:prstClr val="black"/>
                </a:solidFill>
                <a:latin typeface="Calibri"/>
              </a:rPr>
              <a:t> </a:t>
            </a:r>
            <a:r>
              <a:rPr lang="en-US" sz="1700" dirty="0" err="1">
                <a:solidFill>
                  <a:prstClr val="black"/>
                </a:solidFill>
                <a:latin typeface="Calibri"/>
              </a:rPr>
              <a:t>tempat</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yang </a:t>
            </a:r>
            <a:r>
              <a:rPr lang="en-US" sz="1700" dirty="0" err="1">
                <a:solidFill>
                  <a:prstClr val="black"/>
                </a:solidFill>
                <a:latin typeface="Calibri"/>
              </a:rPr>
              <a:t>dapat</a:t>
            </a:r>
            <a:r>
              <a:rPr lang="en-US" sz="1700" dirty="0">
                <a:solidFill>
                  <a:prstClr val="black"/>
                </a:solidFill>
                <a:latin typeface="Calibri"/>
              </a:rPr>
              <a:t> </a:t>
            </a:r>
            <a:r>
              <a:rPr lang="en-US" sz="1700" dirty="0" err="1">
                <a:solidFill>
                  <a:prstClr val="black"/>
                </a:solidFill>
                <a:latin typeface="Calibri"/>
              </a:rPr>
              <a:t>mempengaruhi</a:t>
            </a:r>
            <a:r>
              <a:rPr lang="en-US" sz="1700" dirty="0">
                <a:solidFill>
                  <a:prstClr val="black"/>
                </a:solidFill>
                <a:latin typeface="Calibri"/>
              </a:rPr>
              <a:t> K3 </a:t>
            </a:r>
            <a:r>
              <a:rPr lang="en-US" sz="1700" dirty="0" err="1">
                <a:solidFill>
                  <a:prstClr val="black"/>
                </a:solidFill>
                <a:latin typeface="Calibri"/>
              </a:rPr>
              <a:t>pekerja</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Perubahan-perubahan</a:t>
            </a:r>
            <a:r>
              <a:rPr lang="en-US" sz="1700" dirty="0">
                <a:solidFill>
                  <a:prstClr val="black"/>
                </a:solidFill>
                <a:latin typeface="Calibri"/>
              </a:rPr>
              <a:t>, </a:t>
            </a:r>
            <a:r>
              <a:rPr lang="en-US" sz="1700" dirty="0" err="1">
                <a:solidFill>
                  <a:prstClr val="black"/>
                </a:solidFill>
                <a:latin typeface="Calibri"/>
              </a:rPr>
              <a:t>seperti</a:t>
            </a:r>
            <a:r>
              <a:rPr lang="en-US" sz="1700" dirty="0">
                <a:solidFill>
                  <a:prstClr val="black"/>
                </a:solidFill>
                <a:latin typeface="Calibri"/>
              </a:rPr>
              <a:t> : </a:t>
            </a: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operasi</a:t>
            </a:r>
            <a:r>
              <a:rPr lang="en-US" sz="1700" dirty="0">
                <a:solidFill>
                  <a:prstClr val="black"/>
                </a:solidFill>
                <a:latin typeface="Calibri"/>
              </a:rPr>
              <a:t>, proses, </a:t>
            </a:r>
            <a:r>
              <a:rPr lang="en-US" sz="1700" dirty="0" err="1">
                <a:solidFill>
                  <a:prstClr val="black"/>
                </a:solidFill>
                <a:latin typeface="Calibri"/>
              </a:rPr>
              <a:t>aktivitas</a:t>
            </a:r>
            <a:r>
              <a:rPr lang="en-US" sz="1700" dirty="0">
                <a:solidFill>
                  <a:prstClr val="black"/>
                </a:solidFill>
                <a:latin typeface="Calibri"/>
              </a:rPr>
              <a:t>, </a:t>
            </a:r>
            <a:r>
              <a:rPr lang="en-US" sz="1700" dirty="0" err="1">
                <a:solidFill>
                  <a:prstClr val="black"/>
                </a:solidFill>
                <a:latin typeface="Calibri"/>
              </a:rPr>
              <a:t>sistem</a:t>
            </a:r>
            <a:r>
              <a:rPr lang="en-US" sz="1700" dirty="0">
                <a:solidFill>
                  <a:prstClr val="black"/>
                </a:solidFill>
                <a:latin typeface="Calibri"/>
              </a:rPr>
              <a:t> </a:t>
            </a:r>
            <a:r>
              <a:rPr lang="en-US" sz="1700" dirty="0" err="1">
                <a:solidFill>
                  <a:prstClr val="black"/>
                </a:solidFill>
                <a:latin typeface="Calibri"/>
              </a:rPr>
              <a:t>manajemen</a:t>
            </a:r>
            <a:r>
              <a:rPr lang="en-US" sz="1700" dirty="0">
                <a:solidFill>
                  <a:prstClr val="black"/>
                </a:solidFill>
                <a:latin typeface="Calibri"/>
              </a:rPr>
              <a:t> K3 (</a:t>
            </a:r>
            <a:r>
              <a:rPr lang="en-US" sz="1700" dirty="0" err="1">
                <a:solidFill>
                  <a:prstClr val="black"/>
                </a:solidFill>
                <a:latin typeface="Calibri"/>
              </a:rPr>
              <a:t>MoC</a:t>
            </a:r>
            <a:r>
              <a:rPr lang="en-US" sz="1700" dirty="0">
                <a:solidFill>
                  <a:prstClr val="black"/>
                </a:solidFill>
                <a:latin typeface="Calibri"/>
              </a:rPr>
              <a:t>)</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Perubahan</a:t>
            </a:r>
            <a:r>
              <a:rPr lang="en-US" sz="1700" dirty="0">
                <a:solidFill>
                  <a:prstClr val="black"/>
                </a:solidFill>
                <a:latin typeface="Calibri"/>
              </a:rPr>
              <a:t> </a:t>
            </a:r>
            <a:r>
              <a:rPr lang="en-US" sz="1700" dirty="0" err="1">
                <a:solidFill>
                  <a:prstClr val="black"/>
                </a:solidFill>
                <a:latin typeface="Calibri"/>
              </a:rPr>
              <a:t>pengetahuan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informasi</a:t>
            </a:r>
            <a:r>
              <a:rPr lang="en-US" sz="1700" dirty="0">
                <a:solidFill>
                  <a:prstClr val="black"/>
                </a:solidFill>
                <a:latin typeface="Calibri"/>
              </a:rPr>
              <a:t> </a:t>
            </a:r>
            <a:r>
              <a:rPr lang="en-US" sz="1700" dirty="0" err="1">
                <a:solidFill>
                  <a:prstClr val="black"/>
                </a:solidFill>
                <a:latin typeface="Calibri"/>
              </a:rPr>
              <a:t>tentang</a:t>
            </a:r>
            <a:r>
              <a:rPr lang="en-US" sz="1700" dirty="0">
                <a:solidFill>
                  <a:prstClr val="black"/>
                </a:solidFill>
                <a:latin typeface="Calibri"/>
              </a:rPr>
              <a:t> </a:t>
            </a:r>
            <a:r>
              <a:rPr lang="en-US" sz="1700" dirty="0" err="1">
                <a:solidFill>
                  <a:prstClr val="black"/>
                </a:solidFill>
                <a:latin typeface="Calibri"/>
              </a:rPr>
              <a:t>bahaya</a:t>
            </a:r>
            <a:endParaRPr lang="en-US" sz="1700" dirty="0">
              <a:solidFill>
                <a:prstClr val="black"/>
              </a:solidFill>
              <a:latin typeface="Calibri"/>
            </a:endParaRPr>
          </a:p>
        </p:txBody>
      </p:sp>
      <p:sp>
        <p:nvSpPr>
          <p:cNvPr id="7" name="Slide Number Placeholder 6">
            <a:extLst>
              <a:ext uri="{FF2B5EF4-FFF2-40B4-BE49-F238E27FC236}">
                <a16:creationId xmlns:a16="http://schemas.microsoft.com/office/drawing/2014/main" id="{4FD6C443-6F6C-44C4-8753-F841A3FEC81A}"/>
              </a:ext>
            </a:extLst>
          </p:cNvPr>
          <p:cNvSpPr>
            <a:spLocks noGrp="1"/>
          </p:cNvSpPr>
          <p:nvPr>
            <p:ph type="sldNum" sz="quarter" idx="12"/>
          </p:nvPr>
        </p:nvSpPr>
        <p:spPr/>
        <p:txBody>
          <a:bodyPr/>
          <a:lstStyle/>
          <a:p>
            <a:pPr>
              <a:defRPr/>
            </a:pPr>
            <a:fld id="{2E3D3CF9-A8F0-446F-8AA4-23D2A19D86A0}" type="slidenum">
              <a:rPr lang="en-US" smtClean="0"/>
              <a:pPr>
                <a:defRPr/>
              </a:pPr>
              <a:t>46</a:t>
            </a:fld>
            <a:endParaRPr lang="en-US"/>
          </a:p>
        </p:txBody>
      </p:sp>
      <p:sp>
        <p:nvSpPr>
          <p:cNvPr id="4" name="Rectangle 3"/>
          <p:cNvSpPr/>
          <p:nvPr/>
        </p:nvSpPr>
        <p:spPr>
          <a:xfrm>
            <a:off x="6553200" y="5340687"/>
            <a:ext cx="2300868" cy="70788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000" dirty="0">
                <a:latin typeface="Arial" panose="020B0604020202020204" pitchFamily="34" charset="0"/>
                <a:cs typeface="Arial" panose="020B0604020202020204" pitchFamily="34" charset="0"/>
              </a:rPr>
              <a:t>6.1.2.1 </a:t>
            </a:r>
            <a:r>
              <a:rPr lang="en-US" sz="2000" dirty="0" err="1">
                <a:latin typeface="Arial" panose="020B0604020202020204" pitchFamily="34" charset="0"/>
                <a:cs typeface="Arial" panose="020B0604020202020204" pitchFamily="34" charset="0"/>
              </a:rPr>
              <a:t>Identifikasi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Bahaya</a:t>
            </a:r>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C66100E-D777-4794-B757-D981E9854ACC}"/>
              </a:ext>
            </a:extLst>
          </p:cNvPr>
          <p:cNvPicPr>
            <a:picLocks noChangeAspect="1"/>
          </p:cNvPicPr>
          <p:nvPr/>
        </p:nvPicPr>
        <p:blipFill>
          <a:blip r:embed="rId2"/>
          <a:stretch>
            <a:fillRect/>
          </a:stretch>
        </p:blipFill>
        <p:spPr>
          <a:xfrm>
            <a:off x="6881812" y="1214377"/>
            <a:ext cx="1972256" cy="4057679"/>
          </a:xfrm>
          <a:prstGeom prst="rect">
            <a:avLst/>
          </a:prstGeom>
        </p:spPr>
      </p:pic>
      <p:sp>
        <p:nvSpPr>
          <p:cNvPr id="9" name="Footer Placeholder 8">
            <a:extLst>
              <a:ext uri="{FF2B5EF4-FFF2-40B4-BE49-F238E27FC236}">
                <a16:creationId xmlns:a16="http://schemas.microsoft.com/office/drawing/2014/main" id="{15F0E885-6BCE-4EA2-94D5-0B59A780A003}"/>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18497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72354" y="499013"/>
            <a:ext cx="5661549"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800" dirty="0" err="1">
                <a:solidFill>
                  <a:schemeClr val="tx1"/>
                </a:solidFill>
                <a:latin typeface="Arial" panose="020B0604020202020204" pitchFamily="34" charset="0"/>
                <a:cs typeface="Arial" panose="020B0604020202020204" pitchFamily="34" charset="0"/>
              </a:rPr>
              <a:t>Penilaian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Risiko</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dan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Peluang</a:t>
            </a:r>
            <a:endParaRPr lang="en-US" sz="2800" dirty="0">
              <a:solidFill>
                <a:schemeClr val="tx1"/>
              </a:solidFill>
              <a:latin typeface="Arial" panose="020B0604020202020204" pitchFamily="34" charset="0"/>
              <a:cs typeface="Arial" panose="020B0604020202020204" pitchFamily="34" charset="0"/>
            </a:endParaRPr>
          </a:p>
        </p:txBody>
      </p:sp>
      <p:sp>
        <p:nvSpPr>
          <p:cNvPr id="5" name="Rectangle 4"/>
          <p:cNvSpPr/>
          <p:nvPr/>
        </p:nvSpPr>
        <p:spPr>
          <a:xfrm>
            <a:off x="5344137" y="1773240"/>
            <a:ext cx="3589709" cy="400110"/>
          </a:xfrm>
          <a:prstGeom prst="rect">
            <a:avLst/>
          </a:prstGeom>
          <a:ln>
            <a:solidFill>
              <a:schemeClr val="bg1">
                <a:lumMod val="50000"/>
              </a:schemeClr>
            </a:solid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000" dirty="0" err="1">
                <a:latin typeface="Arial" panose="020B0604020202020204" pitchFamily="34" charset="0"/>
                <a:cs typeface="Arial" panose="020B0604020202020204" pitchFamily="34" charset="0"/>
              </a:rPr>
              <a:t>Risiko</a:t>
            </a:r>
            <a:r>
              <a:rPr lang="en-US" sz="2000" dirty="0">
                <a:latin typeface="Arial" panose="020B0604020202020204" pitchFamily="34" charset="0"/>
                <a:cs typeface="Arial" panose="020B0604020202020204" pitchFamily="34" charset="0"/>
              </a:rPr>
              <a:t> K3 &amp; </a:t>
            </a:r>
            <a:r>
              <a:rPr lang="en-US" sz="2000" dirty="0" err="1">
                <a:latin typeface="Arial" panose="020B0604020202020204" pitchFamily="34" charset="0"/>
                <a:cs typeface="Arial" panose="020B0604020202020204" pitchFamily="34" charset="0"/>
              </a:rPr>
              <a:t>Risiko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lainnya</a:t>
            </a:r>
            <a:endParaRPr lang="en-US" sz="2000" dirty="0">
              <a:latin typeface="Arial" panose="020B0604020202020204" pitchFamily="34" charset="0"/>
              <a:cs typeface="Arial" panose="020B0604020202020204" pitchFamily="34" charset="0"/>
            </a:endParaRPr>
          </a:p>
        </p:txBody>
      </p:sp>
      <p:sp>
        <p:nvSpPr>
          <p:cNvPr id="6" name="Rectangle 1"/>
          <p:cNvSpPr>
            <a:spLocks noChangeArrowheads="1"/>
          </p:cNvSpPr>
          <p:nvPr/>
        </p:nvSpPr>
        <p:spPr bwMode="auto">
          <a:xfrm>
            <a:off x="5344138" y="2317072"/>
            <a:ext cx="3589709" cy="1364107"/>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Menilai</a:t>
            </a:r>
            <a:r>
              <a:rPr lang="en-US" sz="1662" dirty="0">
                <a:latin typeface="Arial Narrow" pitchFamily="34" charset="0"/>
                <a:cs typeface="Arial" pitchFamily="34" charset="0"/>
              </a:rPr>
              <a:t> </a:t>
            </a:r>
            <a:r>
              <a:rPr lang="en-US" sz="1662" dirty="0" err="1">
                <a:latin typeface="Arial Narrow" pitchFamily="34" charset="0"/>
                <a:cs typeface="Arial" pitchFamily="34" charset="0"/>
              </a:rPr>
              <a:t>risiko</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dari</a:t>
            </a:r>
            <a:r>
              <a:rPr lang="en-US" sz="1662" dirty="0">
                <a:latin typeface="Arial Narrow" pitchFamily="34" charset="0"/>
                <a:cs typeface="Arial" pitchFamily="34" charset="0"/>
              </a:rPr>
              <a:t> </a:t>
            </a:r>
            <a:r>
              <a:rPr lang="en-US" sz="1662" dirty="0" err="1">
                <a:latin typeface="Arial Narrow" pitchFamily="34" charset="0"/>
                <a:cs typeface="Arial" pitchFamily="34" charset="0"/>
              </a:rPr>
              <a:t>bahaya</a:t>
            </a:r>
            <a:r>
              <a:rPr lang="en-US" sz="1662" dirty="0">
                <a:latin typeface="Arial Narrow" pitchFamily="34" charset="0"/>
                <a:cs typeface="Arial" pitchFamily="34" charset="0"/>
              </a:rPr>
              <a:t> yang </a:t>
            </a:r>
            <a:r>
              <a:rPr lang="en-US" sz="1662" dirty="0" err="1">
                <a:latin typeface="Arial Narrow" pitchFamily="34" charset="0"/>
                <a:cs typeface="Arial" pitchFamily="34" charset="0"/>
              </a:rPr>
              <a:t>telah</a:t>
            </a:r>
            <a:r>
              <a:rPr lang="en-US" sz="1662" dirty="0">
                <a:latin typeface="Arial Narrow" pitchFamily="34" charset="0"/>
                <a:cs typeface="Arial" pitchFamily="34" charset="0"/>
              </a:rPr>
              <a:t> di </a:t>
            </a:r>
            <a:r>
              <a:rPr lang="en-US" sz="1662" dirty="0" err="1">
                <a:latin typeface="Arial Narrow" pitchFamily="34" charset="0"/>
                <a:cs typeface="Arial" pitchFamily="34" charset="0"/>
              </a:rPr>
              <a:t>identifikasi</a:t>
            </a:r>
            <a:r>
              <a:rPr lang="en-US" sz="1662" dirty="0">
                <a:latin typeface="Arial Narrow" pitchFamily="34" charset="0"/>
                <a:cs typeface="Arial" pitchFamily="34" charset="0"/>
              </a:rPr>
              <a:t>, </a:t>
            </a:r>
            <a:r>
              <a:rPr lang="en-US" sz="1662" dirty="0" err="1">
                <a:latin typeface="Arial Narrow" pitchFamily="34" charset="0"/>
                <a:cs typeface="Arial" pitchFamily="34" charset="0"/>
              </a:rPr>
              <a:t>dengan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pertimbangan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pengenalian</a:t>
            </a:r>
            <a:r>
              <a:rPr lang="en-US" sz="1662" dirty="0">
                <a:latin typeface="Arial Narrow" pitchFamily="34" charset="0"/>
                <a:cs typeface="Arial" pitchFamily="34" charset="0"/>
              </a:rPr>
              <a:t> yang </a:t>
            </a:r>
            <a:r>
              <a:rPr lang="en-US" sz="1662" dirty="0" err="1">
                <a:latin typeface="Arial Narrow" pitchFamily="34" charset="0"/>
                <a:cs typeface="Arial" pitchFamily="34" charset="0"/>
              </a:rPr>
              <a:t>telah</a:t>
            </a:r>
            <a:r>
              <a:rPr lang="en-US" sz="1662" dirty="0">
                <a:latin typeface="Arial Narrow" pitchFamily="34" charset="0"/>
                <a:cs typeface="Arial" pitchFamily="34" charset="0"/>
              </a:rPr>
              <a:t> </a:t>
            </a:r>
            <a:r>
              <a:rPr lang="en-US" sz="1662" dirty="0" err="1">
                <a:latin typeface="Arial Narrow" pitchFamily="34" charset="0"/>
                <a:cs typeface="Arial" pitchFamily="34" charset="0"/>
              </a:rPr>
              <a:t>ada</a:t>
            </a:r>
            <a:endParaRPr lang="en-US" sz="1662"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Menentukan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menilai</a:t>
            </a:r>
            <a:r>
              <a:rPr lang="en-US" sz="1662" dirty="0">
                <a:latin typeface="Arial Narrow" pitchFamily="34" charset="0"/>
                <a:cs typeface="Arial" pitchFamily="34" charset="0"/>
              </a:rPr>
              <a:t> </a:t>
            </a:r>
            <a:r>
              <a:rPr lang="en-US" sz="1662" dirty="0" err="1">
                <a:latin typeface="Arial Narrow" pitchFamily="34" charset="0"/>
                <a:cs typeface="Arial" pitchFamily="34" charset="0"/>
              </a:rPr>
              <a:t>risiko</a:t>
            </a:r>
            <a:r>
              <a:rPr lang="en-US" sz="1662" dirty="0">
                <a:latin typeface="Arial Narrow" pitchFamily="34" charset="0"/>
                <a:cs typeface="Arial" pitchFamily="34" charset="0"/>
              </a:rPr>
              <a:t> </a:t>
            </a:r>
            <a:r>
              <a:rPr lang="en-US" sz="1662" dirty="0" err="1">
                <a:latin typeface="Arial Narrow" pitchFamily="34" charset="0"/>
                <a:cs typeface="Arial" pitchFamily="34" charset="0"/>
              </a:rPr>
              <a:t>lainnya</a:t>
            </a:r>
            <a:r>
              <a:rPr lang="en-US" sz="1662" dirty="0">
                <a:latin typeface="Arial Narrow" pitchFamily="34" charset="0"/>
                <a:cs typeface="Arial" pitchFamily="34" charset="0"/>
              </a:rPr>
              <a:t> </a:t>
            </a:r>
            <a:r>
              <a:rPr lang="en-US" sz="1662" dirty="0" err="1">
                <a:latin typeface="Arial Narrow" pitchFamily="34" charset="0"/>
                <a:cs typeface="Arial" pitchFamily="34" charset="0"/>
              </a:rPr>
              <a:t>terkait</a:t>
            </a:r>
            <a:r>
              <a:rPr lang="en-US" sz="1662" dirty="0">
                <a:latin typeface="Arial Narrow" pitchFamily="34" charset="0"/>
                <a:cs typeface="Arial" pitchFamily="34" charset="0"/>
              </a:rPr>
              <a:t> Sistem </a:t>
            </a:r>
            <a:r>
              <a:rPr lang="en-US" sz="1662" dirty="0" err="1">
                <a:latin typeface="Arial Narrow" pitchFamily="34" charset="0"/>
                <a:cs typeface="Arial" pitchFamily="34" charset="0"/>
              </a:rPr>
              <a:t>Manajemen</a:t>
            </a:r>
            <a:r>
              <a:rPr lang="en-US" sz="1662" dirty="0">
                <a:latin typeface="Arial Narrow" pitchFamily="34" charset="0"/>
                <a:cs typeface="Arial" pitchFamily="34" charset="0"/>
              </a:rPr>
              <a:t> K3</a:t>
            </a:r>
            <a:endParaRPr lang="en-US" sz="3692" dirty="0">
              <a:latin typeface="Arial Narrow" pitchFamily="34" charset="0"/>
              <a:cs typeface="Arial" pitchFamily="34" charset="0"/>
            </a:endParaRPr>
          </a:p>
        </p:txBody>
      </p:sp>
      <p:sp>
        <p:nvSpPr>
          <p:cNvPr id="8" name="Rectangle 7"/>
          <p:cNvSpPr/>
          <p:nvPr/>
        </p:nvSpPr>
        <p:spPr>
          <a:xfrm>
            <a:off x="394142" y="2844963"/>
            <a:ext cx="3906757" cy="400110"/>
          </a:xfrm>
          <a:prstGeom prst="rect">
            <a:avLst/>
          </a:prstGeom>
          <a:ln>
            <a:solidFill>
              <a:schemeClr val="bg1">
                <a:lumMod val="50000"/>
              </a:schemeClr>
            </a:solidFill>
          </a:ln>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dirty="0" err="1">
                <a:latin typeface="Arial" panose="020B0604020202020204" pitchFamily="34" charset="0"/>
                <a:cs typeface="Arial" panose="020B0604020202020204" pitchFamily="34" charset="0"/>
              </a:rPr>
              <a:t>Peluang</a:t>
            </a:r>
            <a:r>
              <a:rPr lang="en-US" sz="2000" dirty="0">
                <a:latin typeface="Arial" panose="020B0604020202020204" pitchFamily="34" charset="0"/>
                <a:cs typeface="Arial" panose="020B0604020202020204" pitchFamily="34" charset="0"/>
              </a:rPr>
              <a:t> K3 &amp; </a:t>
            </a:r>
            <a:r>
              <a:rPr lang="en-US" sz="2000" dirty="0" err="1">
                <a:latin typeface="Arial" panose="020B0604020202020204" pitchFamily="34" charset="0"/>
                <a:cs typeface="Arial" panose="020B0604020202020204" pitchFamily="34" charset="0"/>
              </a:rPr>
              <a:t>Peluang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lainnya</a:t>
            </a:r>
            <a:endParaRPr lang="en-US" sz="2000" dirty="0">
              <a:latin typeface="Arial" panose="020B0604020202020204" pitchFamily="34" charset="0"/>
              <a:cs typeface="Arial" panose="020B0604020202020204" pitchFamily="34" charset="0"/>
            </a:endParaRPr>
          </a:p>
        </p:txBody>
      </p:sp>
      <p:sp>
        <p:nvSpPr>
          <p:cNvPr id="9" name="Right Arrow 8"/>
          <p:cNvSpPr/>
          <p:nvPr/>
        </p:nvSpPr>
        <p:spPr>
          <a:xfrm rot="5400000">
            <a:off x="1977314" y="2413143"/>
            <a:ext cx="740414" cy="349461"/>
          </a:xfrm>
          <a:prstGeom prst="rightArrow">
            <a:avLst/>
          </a:prstGeom>
          <a:solidFill>
            <a:schemeClr val="tx1"/>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 name="Right Arrow 9"/>
          <p:cNvSpPr/>
          <p:nvPr/>
        </p:nvSpPr>
        <p:spPr>
          <a:xfrm>
            <a:off x="3332663" y="1773240"/>
            <a:ext cx="1936471" cy="347840"/>
          </a:xfrm>
          <a:prstGeom prst="rightArrow">
            <a:avLst/>
          </a:prstGeom>
          <a:solidFill>
            <a:schemeClr val="tx1"/>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Rectangle 1"/>
          <p:cNvSpPr>
            <a:spLocks noChangeArrowheads="1"/>
          </p:cNvSpPr>
          <p:nvPr/>
        </p:nvSpPr>
        <p:spPr bwMode="auto">
          <a:xfrm>
            <a:off x="4471639" y="3824901"/>
            <a:ext cx="4470655" cy="1364107"/>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Metodologi</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kriteria</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penilaian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dengan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pertimbangan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lingkup</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ukuran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organisasi</a:t>
            </a:r>
            <a:endParaRPr lang="en-US" sz="1662"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Sistematika</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penilaian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diharapkan</a:t>
            </a:r>
            <a:r>
              <a:rPr lang="en-US" sz="1662" dirty="0">
                <a:latin typeface="Arial Narrow" pitchFamily="34" charset="0"/>
                <a:cs typeface="Arial" pitchFamily="34" charset="0"/>
              </a:rPr>
              <a:t> PROAKTIF </a:t>
            </a:r>
            <a:r>
              <a:rPr lang="en-US" sz="1662" dirty="0" err="1">
                <a:latin typeface="Arial Narrow" pitchFamily="34" charset="0"/>
                <a:cs typeface="Arial" pitchFamily="34" charset="0"/>
              </a:rPr>
              <a:t>bukan</a:t>
            </a:r>
            <a:r>
              <a:rPr lang="en-US" sz="1662" dirty="0">
                <a:latin typeface="Arial Narrow" pitchFamily="34" charset="0"/>
                <a:cs typeface="Arial" pitchFamily="34" charset="0"/>
              </a:rPr>
              <a:t> REAKTIF. Dan As Low As Reasonably Practicable (ALARP)</a:t>
            </a:r>
            <a:endParaRPr lang="en-US" sz="3692" dirty="0">
              <a:latin typeface="Arial Narrow" pitchFamily="34" charset="0"/>
              <a:cs typeface="Arial" pitchFamily="34" charset="0"/>
            </a:endParaRPr>
          </a:p>
        </p:txBody>
      </p:sp>
      <p:sp>
        <p:nvSpPr>
          <p:cNvPr id="13" name="Rectangle 1"/>
          <p:cNvSpPr>
            <a:spLocks noChangeArrowheads="1"/>
          </p:cNvSpPr>
          <p:nvPr/>
        </p:nvSpPr>
        <p:spPr bwMode="auto">
          <a:xfrm>
            <a:off x="411114" y="3378694"/>
            <a:ext cx="3906758" cy="1875657"/>
          </a:xfrm>
          <a:prstGeom prst="rect">
            <a:avLst/>
          </a:prstGeom>
          <a:noFill/>
          <a:ln w="28575">
            <a:solidFill>
              <a:srgbClr val="00B05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Menilai</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peluang</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untuk</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meningkatkan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kinerja</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mempertimbangkan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kebijakan</a:t>
            </a:r>
            <a:r>
              <a:rPr lang="en-US" sz="1662" dirty="0">
                <a:latin typeface="Arial Narrow" pitchFamily="34" charset="0"/>
                <a:cs typeface="Arial" pitchFamily="34" charset="0"/>
              </a:rPr>
              <a:t>, proses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aktifitas</a:t>
            </a:r>
            <a:endParaRPr lang="en-US" sz="1662"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Menilai</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peluang</a:t>
            </a:r>
            <a:r>
              <a:rPr lang="en-US" sz="1662" dirty="0">
                <a:latin typeface="Arial Narrow" pitchFamily="34" charset="0"/>
                <a:cs typeface="Arial" pitchFamily="34" charset="0"/>
              </a:rPr>
              <a:t> </a:t>
            </a:r>
            <a:r>
              <a:rPr lang="en-US" sz="1662" dirty="0" err="1">
                <a:latin typeface="Arial Narrow" pitchFamily="34" charset="0"/>
                <a:cs typeface="Arial" pitchFamily="34" charset="0"/>
              </a:rPr>
              <a:t>lainnya</a:t>
            </a:r>
            <a:r>
              <a:rPr lang="en-US" sz="1662" dirty="0">
                <a:latin typeface="Arial Narrow" pitchFamily="34" charset="0"/>
                <a:cs typeface="Arial" pitchFamily="34" charset="0"/>
              </a:rPr>
              <a:t> </a:t>
            </a:r>
            <a:r>
              <a:rPr lang="en-US" sz="1662" dirty="0" err="1">
                <a:latin typeface="Arial Narrow" pitchFamily="34" charset="0"/>
                <a:cs typeface="Arial" pitchFamily="34" charset="0"/>
              </a:rPr>
              <a:t>untuk</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memperbaiki</a:t>
            </a:r>
            <a:r>
              <a:rPr lang="en-US" sz="1662" dirty="0">
                <a:latin typeface="Arial Narrow" pitchFamily="34" charset="0"/>
                <a:cs typeface="Arial" pitchFamily="34" charset="0"/>
              </a:rPr>
              <a:t> </a:t>
            </a:r>
            <a:r>
              <a:rPr lang="en-US" sz="1662" dirty="0" err="1">
                <a:latin typeface="Arial Narrow" pitchFamily="34" charset="0"/>
                <a:cs typeface="Arial" pitchFamily="34" charset="0"/>
              </a:rPr>
              <a:t>sistem</a:t>
            </a:r>
            <a:r>
              <a:rPr lang="en-US" sz="1662" dirty="0">
                <a:latin typeface="Arial Narrow" pitchFamily="34" charset="0"/>
                <a:cs typeface="Arial" pitchFamily="34" charset="0"/>
              </a:rPr>
              <a:t> </a:t>
            </a:r>
            <a:r>
              <a:rPr lang="en-US" sz="1662" dirty="0" err="1">
                <a:latin typeface="Arial Narrow" pitchFamily="34" charset="0"/>
                <a:cs typeface="Arial" pitchFamily="34" charset="0"/>
              </a:rPr>
              <a:t>manajemen</a:t>
            </a:r>
            <a:r>
              <a:rPr lang="en-US" sz="1662" dirty="0">
                <a:latin typeface="Arial Narrow" pitchFamily="34" charset="0"/>
                <a:cs typeface="Arial" pitchFamily="34" charset="0"/>
              </a:rPr>
              <a:t> K3</a:t>
            </a:r>
          </a:p>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Mempertimbangkan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manfaat</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peluang</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peningkatan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sistem</a:t>
            </a:r>
            <a:r>
              <a:rPr lang="en-US" sz="1662" dirty="0">
                <a:latin typeface="Arial Narrow" pitchFamily="34" charset="0"/>
                <a:cs typeface="Arial" pitchFamily="34" charset="0"/>
              </a:rPr>
              <a:t> </a:t>
            </a:r>
            <a:r>
              <a:rPr lang="en-US" sz="1662" dirty="0" err="1">
                <a:latin typeface="Arial Narrow" pitchFamily="34" charset="0"/>
                <a:cs typeface="Arial" pitchFamily="34" charset="0"/>
              </a:rPr>
              <a:t>manajemen</a:t>
            </a:r>
            <a:endParaRPr lang="en-US" sz="3692" dirty="0">
              <a:latin typeface="Arial Narrow" pitchFamily="34" charset="0"/>
              <a:cs typeface="Arial" pitchFamily="34" charset="0"/>
            </a:endParaRPr>
          </a:p>
        </p:txBody>
      </p:sp>
      <p:sp>
        <p:nvSpPr>
          <p:cNvPr id="14" name="Rectangle 1"/>
          <p:cNvSpPr>
            <a:spLocks noChangeArrowheads="1"/>
          </p:cNvSpPr>
          <p:nvPr/>
        </p:nvSpPr>
        <p:spPr bwMode="auto">
          <a:xfrm>
            <a:off x="411114" y="5376407"/>
            <a:ext cx="4470655" cy="1193226"/>
          </a:xfrm>
          <a:prstGeom prst="rect">
            <a:avLst/>
          </a:prstGeom>
          <a:noFill/>
          <a:ln w="28575">
            <a:solidFill>
              <a:srgbClr val="00B05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dirty="0" err="1">
                <a:latin typeface="Arial Narrow" pitchFamily="34" charset="0"/>
                <a:cs typeface="Arial" pitchFamily="34" charset="0"/>
              </a:rPr>
              <a:t>Risiko</a:t>
            </a:r>
            <a:r>
              <a:rPr lang="en-US" dirty="0">
                <a:latin typeface="Arial Narrow" pitchFamily="34" charset="0"/>
                <a:cs typeface="Arial" pitchFamily="34" charset="0"/>
              </a:rPr>
              <a:t> </a:t>
            </a:r>
            <a:r>
              <a:rPr lang="en-US" dirty="0" err="1">
                <a:latin typeface="Arial Narrow" pitchFamily="34" charset="0"/>
                <a:cs typeface="Arial" pitchFamily="34" charset="0"/>
              </a:rPr>
              <a:t>dan</a:t>
            </a:r>
            <a:r>
              <a:rPr lang="en-US" dirty="0">
                <a:latin typeface="Arial Narrow" pitchFamily="34" charset="0"/>
                <a:cs typeface="Arial" pitchFamily="34" charset="0"/>
              </a:rPr>
              <a:t> </a:t>
            </a:r>
            <a:r>
              <a:rPr lang="en-US" dirty="0" err="1">
                <a:latin typeface="Arial Narrow" pitchFamily="34" charset="0"/>
                <a:cs typeface="Arial" pitchFamily="34" charset="0"/>
              </a:rPr>
              <a:t>peluang</a:t>
            </a:r>
            <a:r>
              <a:rPr lang="en-US" dirty="0">
                <a:latin typeface="Arial Narrow" pitchFamily="34" charset="0"/>
                <a:cs typeface="Arial" pitchFamily="34" charset="0"/>
              </a:rPr>
              <a:t> K3 </a:t>
            </a:r>
            <a:r>
              <a:rPr lang="en-US" dirty="0" err="1">
                <a:latin typeface="Arial Narrow" pitchFamily="34" charset="0"/>
                <a:cs typeface="Arial" pitchFamily="34" charset="0"/>
              </a:rPr>
              <a:t>dapat</a:t>
            </a:r>
            <a:r>
              <a:rPr lang="en-US" dirty="0">
                <a:latin typeface="Arial Narrow" pitchFamily="34" charset="0"/>
                <a:cs typeface="Arial" pitchFamily="34" charset="0"/>
              </a:rPr>
              <a:t> </a:t>
            </a:r>
            <a:r>
              <a:rPr lang="en-US" dirty="0" err="1">
                <a:latin typeface="Arial Narrow" pitchFamily="34" charset="0"/>
                <a:cs typeface="Arial" pitchFamily="34" charset="0"/>
              </a:rPr>
              <a:t>menghasilkan</a:t>
            </a:r>
            <a:r>
              <a:rPr lang="en-US" dirty="0">
                <a:latin typeface="Arial Narrow" pitchFamily="34" charset="0"/>
                <a:cs typeface="Arial" pitchFamily="34" charset="0"/>
              </a:rPr>
              <a:t> </a:t>
            </a:r>
            <a:r>
              <a:rPr lang="en-US" dirty="0" err="1">
                <a:latin typeface="Arial Narrow" pitchFamily="34" charset="0"/>
                <a:cs typeface="Arial" pitchFamily="34" charset="0"/>
              </a:rPr>
              <a:t>Risiko</a:t>
            </a:r>
            <a:r>
              <a:rPr lang="en-US" dirty="0">
                <a:latin typeface="Arial Narrow" pitchFamily="34" charset="0"/>
                <a:cs typeface="Arial" pitchFamily="34" charset="0"/>
              </a:rPr>
              <a:t> </a:t>
            </a:r>
            <a:r>
              <a:rPr lang="en-US" dirty="0" err="1">
                <a:latin typeface="Arial Narrow" pitchFamily="34" charset="0"/>
                <a:cs typeface="Arial" pitchFamily="34" charset="0"/>
              </a:rPr>
              <a:t>dan</a:t>
            </a:r>
            <a:r>
              <a:rPr lang="en-US" dirty="0">
                <a:latin typeface="Arial Narrow" pitchFamily="34" charset="0"/>
                <a:cs typeface="Arial" pitchFamily="34" charset="0"/>
              </a:rPr>
              <a:t> </a:t>
            </a:r>
            <a:r>
              <a:rPr lang="en-US" dirty="0" err="1">
                <a:latin typeface="Arial Narrow" pitchFamily="34" charset="0"/>
                <a:cs typeface="Arial" pitchFamily="34" charset="0"/>
              </a:rPr>
              <a:t>Peluang</a:t>
            </a:r>
            <a:r>
              <a:rPr lang="en-US" dirty="0">
                <a:latin typeface="Arial Narrow" pitchFamily="34" charset="0"/>
                <a:cs typeface="Arial" pitchFamily="34" charset="0"/>
              </a:rPr>
              <a:t> </a:t>
            </a:r>
            <a:r>
              <a:rPr lang="en-US" dirty="0" err="1">
                <a:latin typeface="Arial Narrow" pitchFamily="34" charset="0"/>
                <a:cs typeface="Arial" pitchFamily="34" charset="0"/>
              </a:rPr>
              <a:t>bagi</a:t>
            </a:r>
            <a:r>
              <a:rPr lang="en-US" dirty="0">
                <a:latin typeface="Arial Narrow" pitchFamily="34" charset="0"/>
                <a:cs typeface="Arial" pitchFamily="34" charset="0"/>
              </a:rPr>
              <a:t> </a:t>
            </a:r>
            <a:r>
              <a:rPr lang="en-US" dirty="0" err="1">
                <a:latin typeface="Arial Narrow" pitchFamily="34" charset="0"/>
                <a:cs typeface="Arial" pitchFamily="34" charset="0"/>
              </a:rPr>
              <a:t>organisasi</a:t>
            </a:r>
            <a:endParaRPr lang="en-US"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dirty="0">
                <a:latin typeface="Arial Narrow" pitchFamily="34" charset="0"/>
                <a:cs typeface="Arial" pitchFamily="34" charset="0"/>
              </a:rPr>
              <a:t>Proses </a:t>
            </a:r>
            <a:r>
              <a:rPr lang="en-US" dirty="0" err="1">
                <a:latin typeface="Arial Narrow" pitchFamily="34" charset="0"/>
                <a:cs typeface="Arial" pitchFamily="34" charset="0"/>
              </a:rPr>
              <a:t>penilaian</a:t>
            </a:r>
            <a:r>
              <a:rPr lang="en-US" dirty="0">
                <a:latin typeface="Arial Narrow" pitchFamily="34" charset="0"/>
                <a:cs typeface="Arial" pitchFamily="34" charset="0"/>
              </a:rPr>
              <a:t> </a:t>
            </a:r>
            <a:r>
              <a:rPr lang="en-US" dirty="0" err="1">
                <a:latin typeface="Arial Narrow" pitchFamily="34" charset="0"/>
                <a:cs typeface="Arial" pitchFamily="34" charset="0"/>
              </a:rPr>
              <a:t>ditetapkan</a:t>
            </a:r>
            <a:r>
              <a:rPr lang="en-US" dirty="0">
                <a:latin typeface="Arial Narrow" pitchFamily="34" charset="0"/>
                <a:cs typeface="Arial" pitchFamily="34" charset="0"/>
              </a:rPr>
              <a:t> </a:t>
            </a:r>
            <a:r>
              <a:rPr lang="en-US" dirty="0" err="1">
                <a:latin typeface="Arial Narrow" pitchFamily="34" charset="0"/>
                <a:cs typeface="Arial" pitchFamily="34" charset="0"/>
              </a:rPr>
              <a:t>sebagai</a:t>
            </a:r>
            <a:r>
              <a:rPr lang="en-US" dirty="0">
                <a:latin typeface="Arial Narrow" pitchFamily="34" charset="0"/>
                <a:cs typeface="Arial" pitchFamily="34" charset="0"/>
              </a:rPr>
              <a:t> </a:t>
            </a:r>
            <a:r>
              <a:rPr lang="en-US" dirty="0" err="1">
                <a:latin typeface="Arial Narrow" pitchFamily="34" charset="0"/>
                <a:cs typeface="Arial" pitchFamily="34" charset="0"/>
              </a:rPr>
              <a:t>informasi</a:t>
            </a:r>
            <a:r>
              <a:rPr lang="en-US" dirty="0">
                <a:latin typeface="Arial Narrow" pitchFamily="34" charset="0"/>
                <a:cs typeface="Arial" pitchFamily="34" charset="0"/>
              </a:rPr>
              <a:t> </a:t>
            </a:r>
            <a:r>
              <a:rPr lang="en-US" dirty="0" err="1">
                <a:latin typeface="Arial Narrow" pitchFamily="34" charset="0"/>
                <a:cs typeface="Arial" pitchFamily="34" charset="0"/>
              </a:rPr>
              <a:t>terdokumentasi</a:t>
            </a:r>
            <a:r>
              <a:rPr lang="en-US" dirty="0">
                <a:latin typeface="Arial Narrow" pitchFamily="34" charset="0"/>
                <a:cs typeface="Arial" pitchFamily="34" charset="0"/>
              </a:rPr>
              <a:t> dan </a:t>
            </a:r>
            <a:r>
              <a:rPr lang="en-US" dirty="0" err="1">
                <a:latin typeface="Arial Narrow" pitchFamily="34" charset="0"/>
                <a:cs typeface="Arial" pitchFamily="34" charset="0"/>
              </a:rPr>
              <a:t>dipelihara</a:t>
            </a:r>
            <a:r>
              <a:rPr lang="en-US" dirty="0">
                <a:latin typeface="Arial Narrow" pitchFamily="34" charset="0"/>
                <a:cs typeface="Arial" pitchFamily="34" charset="0"/>
              </a:rPr>
              <a:t> </a:t>
            </a:r>
            <a:r>
              <a:rPr lang="en-US" dirty="0" err="1">
                <a:latin typeface="Arial Narrow" pitchFamily="34" charset="0"/>
                <a:cs typeface="Arial" pitchFamily="34" charset="0"/>
              </a:rPr>
              <a:t>implementasinya</a:t>
            </a:r>
            <a:endParaRPr lang="en-US" sz="4000" dirty="0">
              <a:latin typeface="Arial Narrow" pitchFamily="34" charset="0"/>
              <a:cs typeface="Arial" pitchFamily="34" charset="0"/>
            </a:endParaRPr>
          </a:p>
        </p:txBody>
      </p:sp>
      <p:sp>
        <p:nvSpPr>
          <p:cNvPr id="7" name="Slide Number Placeholder 6">
            <a:extLst>
              <a:ext uri="{FF2B5EF4-FFF2-40B4-BE49-F238E27FC236}">
                <a16:creationId xmlns:a16="http://schemas.microsoft.com/office/drawing/2014/main" id="{E1BCA049-D657-4D36-8629-63AD7784228A}"/>
              </a:ext>
            </a:extLst>
          </p:cNvPr>
          <p:cNvSpPr>
            <a:spLocks noGrp="1"/>
          </p:cNvSpPr>
          <p:nvPr>
            <p:ph type="sldNum" sz="quarter" idx="12"/>
          </p:nvPr>
        </p:nvSpPr>
        <p:spPr/>
        <p:txBody>
          <a:bodyPr/>
          <a:lstStyle/>
          <a:p>
            <a:pPr>
              <a:defRPr/>
            </a:pPr>
            <a:fld id="{2E3D3CF9-A8F0-446F-8AA4-23D2A19D86A0}" type="slidenum">
              <a:rPr lang="en-US" smtClean="0"/>
              <a:pPr>
                <a:defRPr/>
              </a:pPr>
              <a:t>47</a:t>
            </a:fld>
            <a:endParaRPr lang="en-US"/>
          </a:p>
        </p:txBody>
      </p:sp>
      <p:sp>
        <p:nvSpPr>
          <p:cNvPr id="4" name="Oval 3"/>
          <p:cNvSpPr/>
          <p:nvPr/>
        </p:nvSpPr>
        <p:spPr>
          <a:xfrm>
            <a:off x="1186215" y="1053524"/>
            <a:ext cx="2322609" cy="1501718"/>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Proses </a:t>
            </a:r>
            <a:r>
              <a:rPr lang="en-US" sz="2400" b="1" dirty="0" err="1"/>
              <a:t>Penilaian</a:t>
            </a:r>
            <a:endParaRPr lang="en-US" sz="2400" b="1" dirty="0"/>
          </a:p>
        </p:txBody>
      </p:sp>
      <p:sp>
        <p:nvSpPr>
          <p:cNvPr id="15" name="Footer Placeholder 14">
            <a:extLst>
              <a:ext uri="{FF2B5EF4-FFF2-40B4-BE49-F238E27FC236}">
                <a16:creationId xmlns:a16="http://schemas.microsoft.com/office/drawing/2014/main" id="{15FD01C1-9397-4EA1-A8F2-7736C9C5A718}"/>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6" name="Title 1">
            <a:extLst>
              <a:ext uri="{FF2B5EF4-FFF2-40B4-BE49-F238E27FC236}">
                <a16:creationId xmlns:a16="http://schemas.microsoft.com/office/drawing/2014/main" id="{BF85C861-995C-4A44-8AD3-F2300CC9EE6C}"/>
              </a:ext>
            </a:extLst>
          </p:cNvPr>
          <p:cNvSpPr txBox="1">
            <a:spLocks/>
          </p:cNvSpPr>
          <p:nvPr/>
        </p:nvSpPr>
        <p:spPr>
          <a:xfrm>
            <a:off x="8261959" y="22856"/>
            <a:ext cx="954230" cy="294284"/>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i="1" u="sng" dirty="0">
                <a:solidFill>
                  <a:srgbClr val="FF0000"/>
                </a:solidFill>
              </a:rPr>
              <a:t>SMK3</a:t>
            </a:r>
          </a:p>
        </p:txBody>
      </p:sp>
    </p:spTree>
    <p:extLst>
      <p:ext uri="{BB962C8B-B14F-4D97-AF65-F5344CB8AC3E}">
        <p14:creationId xmlns:p14="http://schemas.microsoft.com/office/powerpoint/2010/main" val="2736511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9207" y="539732"/>
            <a:ext cx="2791738" cy="707886"/>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000" dirty="0" err="1">
                <a:latin typeface="Arial" panose="020B0604020202020204" pitchFamily="34" charset="0"/>
                <a:cs typeface="Arial" panose="020B0604020202020204" pitchFamily="34" charset="0"/>
              </a:rPr>
              <a:t>Penilaian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Risiko</a:t>
            </a:r>
            <a:r>
              <a:rPr lang="en-US" sz="2000" dirty="0">
                <a:latin typeface="Arial" panose="020B0604020202020204" pitchFamily="34" charset="0"/>
                <a:cs typeface="Arial" panose="020B0604020202020204" pitchFamily="34" charset="0"/>
              </a:rPr>
              <a:t> K3 &amp; </a:t>
            </a:r>
            <a:r>
              <a:rPr lang="en-US" sz="2000" dirty="0" err="1">
                <a:latin typeface="Arial" panose="020B0604020202020204" pitchFamily="34" charset="0"/>
                <a:cs typeface="Arial" panose="020B0604020202020204" pitchFamily="34" charset="0"/>
              </a:rPr>
              <a:t>Risiko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lainnya</a:t>
            </a:r>
            <a:endParaRPr lang="en-US" sz="2000" dirty="0">
              <a:latin typeface="Arial" panose="020B0604020202020204" pitchFamily="34" charset="0"/>
              <a:cs typeface="Arial" panose="020B0604020202020204" pitchFamily="34" charset="0"/>
            </a:endParaRPr>
          </a:p>
        </p:txBody>
      </p:sp>
      <p:sp>
        <p:nvSpPr>
          <p:cNvPr id="6" name="Rectangle 1"/>
          <p:cNvSpPr>
            <a:spLocks noChangeArrowheads="1"/>
          </p:cNvSpPr>
          <p:nvPr/>
        </p:nvSpPr>
        <p:spPr bwMode="auto">
          <a:xfrm>
            <a:off x="3014941" y="554983"/>
            <a:ext cx="5800168" cy="1108331"/>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Risiko</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adalah</a:t>
            </a:r>
            <a:r>
              <a:rPr lang="en-US" sz="1662" dirty="0">
                <a:latin typeface="Arial Narrow" pitchFamily="34" charset="0"/>
                <a:cs typeface="Arial" pitchFamily="34" charset="0"/>
              </a:rPr>
              <a:t> </a:t>
            </a:r>
            <a:r>
              <a:rPr lang="en-US" sz="1662" dirty="0" err="1">
                <a:latin typeface="Arial Narrow" pitchFamily="34" charset="0"/>
                <a:cs typeface="Arial" pitchFamily="34" charset="0"/>
              </a:rPr>
              <a:t>kombinasi</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kemungkinan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terjadi</a:t>
            </a:r>
            <a:r>
              <a:rPr lang="en-US" sz="1662" dirty="0">
                <a:latin typeface="Arial Narrow" pitchFamily="34" charset="0"/>
                <a:cs typeface="Arial" pitchFamily="34" charset="0"/>
              </a:rPr>
              <a:t> </a:t>
            </a:r>
            <a:r>
              <a:rPr lang="en-US" sz="1662" dirty="0" err="1">
                <a:latin typeface="Arial Narrow" pitchFamily="34" charset="0"/>
                <a:cs typeface="Arial" pitchFamily="34" charset="0"/>
              </a:rPr>
              <a:t>nya</a:t>
            </a:r>
            <a:r>
              <a:rPr lang="en-US" sz="1662" dirty="0">
                <a:latin typeface="Arial Narrow" pitchFamily="34" charset="0"/>
                <a:cs typeface="Arial" pitchFamily="34" charset="0"/>
              </a:rPr>
              <a:t> (likelihood) </a:t>
            </a:r>
            <a:r>
              <a:rPr lang="en-US" sz="1662" dirty="0" err="1">
                <a:latin typeface="Arial Narrow" pitchFamily="34" charset="0"/>
                <a:cs typeface="Arial" pitchFamily="34" charset="0"/>
              </a:rPr>
              <a:t>bahaya</a:t>
            </a:r>
            <a:r>
              <a:rPr lang="en-US" sz="1662" dirty="0">
                <a:latin typeface="Arial Narrow" pitchFamily="34" charset="0"/>
                <a:cs typeface="Arial" pitchFamily="34" charset="0"/>
              </a:rPr>
              <a:t> </a:t>
            </a:r>
            <a:r>
              <a:rPr lang="en-US" sz="1662" dirty="0" err="1">
                <a:latin typeface="Arial Narrow" pitchFamily="34" charset="0"/>
                <a:cs typeface="Arial" pitchFamily="34" charset="0"/>
              </a:rPr>
              <a:t>atau</a:t>
            </a:r>
            <a:r>
              <a:rPr lang="en-US" sz="1662" dirty="0">
                <a:latin typeface="Arial Narrow" pitchFamily="34" charset="0"/>
                <a:cs typeface="Arial" pitchFamily="34" charset="0"/>
              </a:rPr>
              <a:t> </a:t>
            </a:r>
            <a:r>
              <a:rPr lang="en-US" sz="1662" dirty="0" err="1">
                <a:latin typeface="Arial Narrow" pitchFamily="34" charset="0"/>
                <a:cs typeface="Arial" pitchFamily="34" charset="0"/>
              </a:rPr>
              <a:t>paparan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keparahan</a:t>
            </a:r>
            <a:r>
              <a:rPr lang="en-US" sz="1662" dirty="0">
                <a:latin typeface="Arial Narrow" pitchFamily="34" charset="0"/>
                <a:cs typeface="Arial" pitchFamily="34" charset="0"/>
              </a:rPr>
              <a:t> (severity) </a:t>
            </a:r>
            <a:r>
              <a:rPr lang="en-US" sz="1662" dirty="0" err="1">
                <a:latin typeface="Arial Narrow" pitchFamily="34" charset="0"/>
                <a:cs typeface="Arial" pitchFamily="34" charset="0"/>
              </a:rPr>
              <a:t>dari</a:t>
            </a:r>
            <a:r>
              <a:rPr lang="en-US" sz="1662" dirty="0">
                <a:latin typeface="Arial Narrow" pitchFamily="34" charset="0"/>
                <a:cs typeface="Arial" pitchFamily="34" charset="0"/>
              </a:rPr>
              <a:t> </a:t>
            </a:r>
            <a:r>
              <a:rPr lang="en-US" sz="1662" dirty="0" err="1">
                <a:latin typeface="Arial Narrow" pitchFamily="34" charset="0"/>
                <a:cs typeface="Arial" pitchFamily="34" charset="0"/>
              </a:rPr>
              <a:t>cedera</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PAK yang </a:t>
            </a:r>
            <a:r>
              <a:rPr lang="en-US" sz="1662" dirty="0" err="1">
                <a:latin typeface="Arial Narrow" pitchFamily="34" charset="0"/>
                <a:cs typeface="Arial" pitchFamily="34" charset="0"/>
              </a:rPr>
              <a:t>disebabkan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oleh</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peristiwa</a:t>
            </a:r>
            <a:r>
              <a:rPr lang="en-US" sz="1662" dirty="0">
                <a:latin typeface="Arial Narrow" pitchFamily="34" charset="0"/>
                <a:cs typeface="Arial" pitchFamily="34" charset="0"/>
              </a:rPr>
              <a:t> </a:t>
            </a:r>
            <a:r>
              <a:rPr lang="en-US" sz="1662" dirty="0" err="1">
                <a:latin typeface="Arial Narrow" pitchFamily="34" charset="0"/>
                <a:cs typeface="Arial" pitchFamily="34" charset="0"/>
              </a:rPr>
              <a:t>atau</a:t>
            </a:r>
            <a:r>
              <a:rPr lang="en-US" sz="1662" dirty="0">
                <a:latin typeface="Arial Narrow" pitchFamily="34" charset="0"/>
                <a:cs typeface="Arial" pitchFamily="34" charset="0"/>
              </a:rPr>
              <a:t> </a:t>
            </a:r>
            <a:r>
              <a:rPr lang="en-US" sz="1662" dirty="0" err="1">
                <a:latin typeface="Arial Narrow" pitchFamily="34" charset="0"/>
                <a:cs typeface="Arial" pitchFamily="34" charset="0"/>
              </a:rPr>
              <a:t>paparan</a:t>
            </a:r>
            <a:r>
              <a:rPr lang="en-US" sz="1662" dirty="0">
                <a:latin typeface="Arial Narrow" pitchFamily="34" charset="0"/>
                <a:cs typeface="Arial" pitchFamily="34" charset="0"/>
              </a:rPr>
              <a:t>.</a:t>
            </a: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Risiko</a:t>
            </a:r>
            <a:r>
              <a:rPr lang="en-US" sz="1662" dirty="0">
                <a:latin typeface="Arial Narrow" pitchFamily="34" charset="0"/>
                <a:cs typeface="Arial" pitchFamily="34" charset="0"/>
              </a:rPr>
              <a:t> K3 = </a:t>
            </a:r>
            <a:r>
              <a:rPr lang="en-US" sz="1662" dirty="0" err="1">
                <a:latin typeface="Arial Narrow" pitchFamily="34" charset="0"/>
                <a:cs typeface="Arial" pitchFamily="34" charset="0"/>
              </a:rPr>
              <a:t>Kemungkinan</a:t>
            </a:r>
            <a:r>
              <a:rPr lang="en-US" sz="1662" dirty="0">
                <a:latin typeface="Arial Narrow" pitchFamily="34" charset="0"/>
                <a:cs typeface="Arial" pitchFamily="34" charset="0"/>
              </a:rPr>
              <a:t> x </a:t>
            </a:r>
            <a:r>
              <a:rPr lang="en-US" sz="1662" dirty="0" err="1">
                <a:latin typeface="Arial Narrow" pitchFamily="34" charset="0"/>
                <a:cs typeface="Arial" pitchFamily="34" charset="0"/>
              </a:rPr>
              <a:t>Keparahan</a:t>
            </a:r>
            <a:endParaRPr lang="en-US" sz="3692" dirty="0">
              <a:latin typeface="Arial Narrow" pitchFamily="34" charset="0"/>
              <a:cs typeface="Arial" pitchFamily="34" charset="0"/>
            </a:endParaRPr>
          </a:p>
        </p:txBody>
      </p:sp>
      <p:sp>
        <p:nvSpPr>
          <p:cNvPr id="8" name="Rectangle 7"/>
          <p:cNvSpPr/>
          <p:nvPr/>
        </p:nvSpPr>
        <p:spPr>
          <a:xfrm>
            <a:off x="65756" y="5886945"/>
            <a:ext cx="2791738"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dirty="0" err="1">
                <a:latin typeface="Arial" panose="020B0604020202020204" pitchFamily="34" charset="0"/>
                <a:cs typeface="Arial" panose="020B0604020202020204" pitchFamily="34" charset="0"/>
              </a:rPr>
              <a:t>Penilaian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Peluang</a:t>
            </a:r>
            <a:r>
              <a:rPr lang="en-US" sz="2000" dirty="0">
                <a:latin typeface="Arial" panose="020B0604020202020204" pitchFamily="34" charset="0"/>
                <a:cs typeface="Arial" panose="020B0604020202020204" pitchFamily="34" charset="0"/>
              </a:rPr>
              <a:t> K3 &amp; </a:t>
            </a:r>
            <a:r>
              <a:rPr lang="en-US" sz="2000" dirty="0" err="1">
                <a:latin typeface="Arial" panose="020B0604020202020204" pitchFamily="34" charset="0"/>
                <a:cs typeface="Arial" panose="020B0604020202020204" pitchFamily="34" charset="0"/>
              </a:rPr>
              <a:t>Peluang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lainnya</a:t>
            </a:r>
            <a:endParaRPr lang="en-US" sz="2000" dirty="0">
              <a:latin typeface="Arial" panose="020B0604020202020204" pitchFamily="34" charset="0"/>
              <a:cs typeface="Arial" panose="020B0604020202020204" pitchFamily="34" charset="0"/>
            </a:endParaRPr>
          </a:p>
        </p:txBody>
      </p:sp>
      <p:sp>
        <p:nvSpPr>
          <p:cNvPr id="13" name="Rectangle 1"/>
          <p:cNvSpPr>
            <a:spLocks noChangeArrowheads="1"/>
          </p:cNvSpPr>
          <p:nvPr/>
        </p:nvSpPr>
        <p:spPr bwMode="auto">
          <a:xfrm>
            <a:off x="2975904" y="4718051"/>
            <a:ext cx="5829306" cy="1875657"/>
          </a:xfrm>
          <a:prstGeom prst="rect">
            <a:avLst/>
          </a:prstGeom>
          <a:noFill/>
          <a:ln w="28575">
            <a:solidFill>
              <a:srgbClr val="00B05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defTabSz="844083" eaLnBrk="0" fontAlgn="base" hangingPunct="0">
              <a:spcBef>
                <a:spcPct val="0"/>
              </a:spcBef>
              <a:spcAft>
                <a:spcPct val="0"/>
              </a:spcAft>
            </a:pPr>
            <a:r>
              <a:rPr lang="en-US" sz="1662" dirty="0" err="1">
                <a:latin typeface="Arial Narrow" pitchFamily="34" charset="0"/>
                <a:cs typeface="Arial" pitchFamily="34" charset="0"/>
              </a:rPr>
              <a:t>Peluang</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adalah</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keadaan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atau</a:t>
            </a:r>
            <a:r>
              <a:rPr lang="en-US" sz="1662" dirty="0">
                <a:latin typeface="Arial Narrow" pitchFamily="34" charset="0"/>
                <a:cs typeface="Arial" pitchFamily="34" charset="0"/>
              </a:rPr>
              <a:t> </a:t>
            </a:r>
            <a:r>
              <a:rPr lang="en-US" sz="1662" dirty="0" err="1">
                <a:latin typeface="Arial Narrow" pitchFamily="34" charset="0"/>
                <a:cs typeface="Arial" pitchFamily="34" charset="0"/>
              </a:rPr>
              <a:t>serangkaian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keadaan</a:t>
            </a:r>
            <a:r>
              <a:rPr lang="en-US" sz="1662" dirty="0">
                <a:latin typeface="Arial Narrow" pitchFamily="34" charset="0"/>
                <a:cs typeface="Arial" pitchFamily="34" charset="0"/>
              </a:rPr>
              <a:t> yang </a:t>
            </a:r>
            <a:r>
              <a:rPr lang="en-US" sz="1662" dirty="0" err="1">
                <a:latin typeface="Arial Narrow" pitchFamily="34" charset="0"/>
                <a:cs typeface="Arial" pitchFamily="34" charset="0"/>
              </a:rPr>
              <a:t>dapat</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menyebabkan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peningkatan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kinerja</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contoh</a:t>
            </a:r>
            <a:r>
              <a:rPr lang="en-US" sz="1662" dirty="0">
                <a:latin typeface="Arial Narrow" pitchFamily="34" charset="0"/>
                <a:cs typeface="Arial" pitchFamily="34" charset="0"/>
              </a:rPr>
              <a:t> :</a:t>
            </a: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Menerapkan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teknologi</a:t>
            </a:r>
            <a:r>
              <a:rPr lang="en-US" sz="1662" dirty="0">
                <a:latin typeface="Arial Narrow" pitchFamily="34" charset="0"/>
                <a:cs typeface="Arial" pitchFamily="34" charset="0"/>
              </a:rPr>
              <a:t> </a:t>
            </a:r>
            <a:r>
              <a:rPr lang="en-US" sz="1662" dirty="0" err="1">
                <a:latin typeface="Arial Narrow" pitchFamily="34" charset="0"/>
                <a:cs typeface="Arial" pitchFamily="34" charset="0"/>
              </a:rPr>
              <a:t>baru</a:t>
            </a:r>
            <a:endParaRPr lang="en-US" sz="1662" dirty="0">
              <a:latin typeface="Arial Narrow" pitchFamily="34" charset="0"/>
              <a:cs typeface="Arial" pitchFamily="34" charset="0"/>
            </a:endParaRP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Partisipasi</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membangun</a:t>
            </a:r>
            <a:r>
              <a:rPr lang="en-US" sz="1662" dirty="0">
                <a:latin typeface="Arial Narrow" pitchFamily="34" charset="0"/>
                <a:cs typeface="Arial" pitchFamily="34" charset="0"/>
              </a:rPr>
              <a:t> </a:t>
            </a:r>
            <a:r>
              <a:rPr lang="en-US" sz="1662" dirty="0" err="1">
                <a:latin typeface="Arial Narrow" pitchFamily="34" charset="0"/>
                <a:cs typeface="Arial" pitchFamily="34" charset="0"/>
              </a:rPr>
              <a:t>budaya</a:t>
            </a:r>
            <a:r>
              <a:rPr lang="en-US" sz="1662" dirty="0">
                <a:latin typeface="Arial Narrow" pitchFamily="34" charset="0"/>
                <a:cs typeface="Arial" pitchFamily="34" charset="0"/>
              </a:rPr>
              <a:t> K3</a:t>
            </a: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Pengendalian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bahaya</a:t>
            </a:r>
            <a:r>
              <a:rPr lang="en-US" sz="1662" dirty="0">
                <a:latin typeface="Arial Narrow" pitchFamily="34" charset="0"/>
                <a:cs typeface="Arial" pitchFamily="34" charset="0"/>
              </a:rPr>
              <a:t> </a:t>
            </a:r>
            <a:r>
              <a:rPr lang="en-US" sz="1662" dirty="0" err="1">
                <a:latin typeface="Arial Narrow" pitchFamily="34" charset="0"/>
                <a:cs typeface="Arial" pitchFamily="34" charset="0"/>
              </a:rPr>
              <a:t>dengan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alat</a:t>
            </a:r>
            <a:r>
              <a:rPr lang="en-US" sz="1662" dirty="0">
                <a:latin typeface="Arial Narrow" pitchFamily="34" charset="0"/>
                <a:cs typeface="Arial" pitchFamily="34" charset="0"/>
              </a:rPr>
              <a:t> anti </a:t>
            </a:r>
            <a:r>
              <a:rPr lang="en-US" sz="1662" dirty="0" err="1">
                <a:latin typeface="Arial Narrow" pitchFamily="34" charset="0"/>
                <a:cs typeface="Arial" pitchFamily="34" charset="0"/>
              </a:rPr>
              <a:t>salah</a:t>
            </a:r>
            <a:r>
              <a:rPr lang="en-US" sz="1662" dirty="0">
                <a:latin typeface="Arial Narrow" pitchFamily="34" charset="0"/>
                <a:cs typeface="Arial" pitchFamily="34" charset="0"/>
              </a:rPr>
              <a:t> (</a:t>
            </a:r>
            <a:r>
              <a:rPr lang="en-US" sz="1662" dirty="0" err="1">
                <a:latin typeface="Arial Narrow" pitchFamily="34" charset="0"/>
                <a:cs typeface="Arial" pitchFamily="34" charset="0"/>
              </a:rPr>
              <a:t>Pokayoke</a:t>
            </a:r>
            <a:r>
              <a:rPr lang="en-US" sz="1662" dirty="0">
                <a:latin typeface="Arial Narrow" pitchFamily="34" charset="0"/>
                <a:cs typeface="Arial" pitchFamily="34" charset="0"/>
              </a:rPr>
              <a:t>)</a:t>
            </a: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Penerapan</a:t>
            </a:r>
            <a:r>
              <a:rPr lang="en-US" sz="1662" dirty="0">
                <a:latin typeface="Arial Narrow" pitchFamily="34" charset="0"/>
                <a:cs typeface="Arial" pitchFamily="34" charset="0"/>
              </a:rPr>
              <a:t> Behavior Based Safety, </a:t>
            </a:r>
            <a:r>
              <a:rPr lang="en-US" sz="1662" dirty="0" err="1">
                <a:latin typeface="Arial Narrow" pitchFamily="34" charset="0"/>
                <a:cs typeface="Arial" pitchFamily="34" charset="0"/>
              </a:rPr>
              <a:t>dll</a:t>
            </a:r>
            <a:endParaRPr lang="en-US" sz="1662" dirty="0">
              <a:latin typeface="Arial Narrow" pitchFamily="34" charset="0"/>
              <a:cs typeface="Arial" pitchFamily="34" charset="0"/>
            </a:endParaRPr>
          </a:p>
          <a:p>
            <a:pPr marL="285750" indent="-285750" defTabSz="844083" eaLnBrk="0" fontAlgn="base" hangingPunct="0">
              <a:spcBef>
                <a:spcPct val="0"/>
              </a:spcBef>
              <a:spcAft>
                <a:spcPct val="0"/>
              </a:spcAft>
              <a:buFont typeface="Arial" panose="020B0604020202020204" pitchFamily="34" charset="0"/>
              <a:buChar char="•"/>
            </a:pPr>
            <a:endParaRPr lang="en-US" sz="1662" dirty="0">
              <a:latin typeface="Arial Narrow" pitchFamily="34" charset="0"/>
              <a:cs typeface="Arial" pitchFamily="34" charset="0"/>
            </a:endParaRPr>
          </a:p>
        </p:txBody>
      </p:sp>
      <p:sp>
        <p:nvSpPr>
          <p:cNvPr id="3" name="Slide Number Placeholder 2">
            <a:extLst>
              <a:ext uri="{FF2B5EF4-FFF2-40B4-BE49-F238E27FC236}">
                <a16:creationId xmlns:a16="http://schemas.microsoft.com/office/drawing/2014/main" id="{14E3A807-0128-4CFF-A497-74D8F4EA4B20}"/>
              </a:ext>
            </a:extLst>
          </p:cNvPr>
          <p:cNvSpPr>
            <a:spLocks noGrp="1"/>
          </p:cNvSpPr>
          <p:nvPr>
            <p:ph type="sldNum" sz="quarter" idx="12"/>
          </p:nvPr>
        </p:nvSpPr>
        <p:spPr/>
        <p:txBody>
          <a:bodyPr/>
          <a:lstStyle/>
          <a:p>
            <a:pPr>
              <a:defRPr/>
            </a:pPr>
            <a:fld id="{2E3D3CF9-A8F0-446F-8AA4-23D2A19D86A0}" type="slidenum">
              <a:rPr lang="en-US" smtClean="0"/>
              <a:pPr>
                <a:defRPr/>
              </a:pPr>
              <a:t>48</a:t>
            </a:fld>
            <a:endParaRPr lang="en-US"/>
          </a:p>
        </p:txBody>
      </p:sp>
      <p:grpSp>
        <p:nvGrpSpPr>
          <p:cNvPr id="2" name="Group 4">
            <a:extLst>
              <a:ext uri="{FF2B5EF4-FFF2-40B4-BE49-F238E27FC236}">
                <a16:creationId xmlns:a16="http://schemas.microsoft.com/office/drawing/2014/main" id="{364F0309-8435-4D72-9C9C-AA7C4FB0CC9F}"/>
              </a:ext>
            </a:extLst>
          </p:cNvPr>
          <p:cNvGrpSpPr>
            <a:grpSpLocks noChangeAspect="1"/>
          </p:cNvGrpSpPr>
          <p:nvPr/>
        </p:nvGrpSpPr>
        <p:grpSpPr bwMode="auto">
          <a:xfrm>
            <a:off x="3014940" y="1784195"/>
            <a:ext cx="5961791" cy="2806089"/>
            <a:chOff x="1296" y="1215"/>
            <a:chExt cx="3123" cy="1432"/>
          </a:xfrm>
        </p:grpSpPr>
        <p:sp>
          <p:nvSpPr>
            <p:cNvPr id="4" name="AutoShape 3">
              <a:extLst>
                <a:ext uri="{FF2B5EF4-FFF2-40B4-BE49-F238E27FC236}">
                  <a16:creationId xmlns:a16="http://schemas.microsoft.com/office/drawing/2014/main" id="{FD9B8008-A2FD-4149-A1BE-7E85B40FEA26}"/>
                </a:ext>
              </a:extLst>
            </p:cNvPr>
            <p:cNvSpPr>
              <a:spLocks noChangeAspect="1" noChangeArrowheads="1" noTextEdit="1"/>
            </p:cNvSpPr>
            <p:nvPr/>
          </p:nvSpPr>
          <p:spPr bwMode="auto">
            <a:xfrm>
              <a:off x="1296" y="1215"/>
              <a:ext cx="3052" cy="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a:extLst>
                <a:ext uri="{FF2B5EF4-FFF2-40B4-BE49-F238E27FC236}">
                  <a16:creationId xmlns:a16="http://schemas.microsoft.com/office/drawing/2014/main" id="{93BE8BEC-29AA-4F37-9EA2-91135763C524}"/>
                </a:ext>
              </a:extLst>
            </p:cNvPr>
            <p:cNvSpPr>
              <a:spLocks noChangeArrowheads="1"/>
            </p:cNvSpPr>
            <p:nvPr/>
          </p:nvSpPr>
          <p:spPr bwMode="auto">
            <a:xfrm>
              <a:off x="1846" y="1611"/>
              <a:ext cx="1503" cy="21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D82E5D80-5698-4676-9684-16278E7F6255}"/>
                </a:ext>
              </a:extLst>
            </p:cNvPr>
            <p:cNvSpPr>
              <a:spLocks noChangeArrowheads="1"/>
            </p:cNvSpPr>
            <p:nvPr/>
          </p:nvSpPr>
          <p:spPr bwMode="auto">
            <a:xfrm>
              <a:off x="3345" y="1611"/>
              <a:ext cx="1003" cy="211"/>
            </a:xfrm>
            <a:prstGeom prst="rect">
              <a:avLst/>
            </a:prstGeom>
            <a:solidFill>
              <a:srgbClr val="C659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0672EE76-6565-4620-A454-0CA7BD61B87A}"/>
                </a:ext>
              </a:extLst>
            </p:cNvPr>
            <p:cNvSpPr>
              <a:spLocks noChangeArrowheads="1"/>
            </p:cNvSpPr>
            <p:nvPr/>
          </p:nvSpPr>
          <p:spPr bwMode="auto">
            <a:xfrm>
              <a:off x="1846" y="1818"/>
              <a:ext cx="1003" cy="2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C0316207-4809-4DC4-91BC-B915F38524CE}"/>
                </a:ext>
              </a:extLst>
            </p:cNvPr>
            <p:cNvSpPr>
              <a:spLocks noChangeArrowheads="1"/>
            </p:cNvSpPr>
            <p:nvPr/>
          </p:nvSpPr>
          <p:spPr bwMode="auto">
            <a:xfrm>
              <a:off x="2845" y="1818"/>
              <a:ext cx="1003" cy="210"/>
            </a:xfrm>
            <a:prstGeom prst="rect">
              <a:avLst/>
            </a:prstGeom>
            <a:solidFill>
              <a:srgbClr val="C659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75263281-E7B4-41F3-BDE5-36E37DF43A2F}"/>
                </a:ext>
              </a:extLst>
            </p:cNvPr>
            <p:cNvSpPr>
              <a:spLocks noChangeArrowheads="1"/>
            </p:cNvSpPr>
            <p:nvPr/>
          </p:nvSpPr>
          <p:spPr bwMode="auto">
            <a:xfrm>
              <a:off x="3844" y="1818"/>
              <a:ext cx="504" cy="21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AB8541E1-2407-4BCA-B35C-690A0FC7EEFA}"/>
                </a:ext>
              </a:extLst>
            </p:cNvPr>
            <p:cNvSpPr>
              <a:spLocks noChangeArrowheads="1"/>
            </p:cNvSpPr>
            <p:nvPr/>
          </p:nvSpPr>
          <p:spPr bwMode="auto">
            <a:xfrm>
              <a:off x="1846" y="2024"/>
              <a:ext cx="503" cy="2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01C72AC6-0EAB-4D16-AFBB-57E1ACF4751F}"/>
                </a:ext>
              </a:extLst>
            </p:cNvPr>
            <p:cNvSpPr>
              <a:spLocks noChangeArrowheads="1"/>
            </p:cNvSpPr>
            <p:nvPr/>
          </p:nvSpPr>
          <p:spPr bwMode="auto">
            <a:xfrm>
              <a:off x="2345" y="2024"/>
              <a:ext cx="1004" cy="210"/>
            </a:xfrm>
            <a:prstGeom prst="rect">
              <a:avLst/>
            </a:prstGeom>
            <a:solidFill>
              <a:srgbClr val="C659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D81CE9DE-93BD-43DA-9237-6BE1642381BD}"/>
                </a:ext>
              </a:extLst>
            </p:cNvPr>
            <p:cNvSpPr>
              <a:spLocks noChangeArrowheads="1"/>
            </p:cNvSpPr>
            <p:nvPr/>
          </p:nvSpPr>
          <p:spPr bwMode="auto">
            <a:xfrm>
              <a:off x="3345" y="2024"/>
              <a:ext cx="1003" cy="21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C9BE8AC1-BCF9-4082-A8D7-EF3C5F382D19}"/>
                </a:ext>
              </a:extLst>
            </p:cNvPr>
            <p:cNvSpPr>
              <a:spLocks noChangeArrowheads="1"/>
            </p:cNvSpPr>
            <p:nvPr/>
          </p:nvSpPr>
          <p:spPr bwMode="auto">
            <a:xfrm>
              <a:off x="1846" y="2230"/>
              <a:ext cx="1003" cy="211"/>
            </a:xfrm>
            <a:prstGeom prst="rect">
              <a:avLst/>
            </a:prstGeom>
            <a:solidFill>
              <a:srgbClr val="C659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4A93B61D-883F-4F52-804D-33C227BC84AF}"/>
                </a:ext>
              </a:extLst>
            </p:cNvPr>
            <p:cNvSpPr>
              <a:spLocks noChangeArrowheads="1"/>
            </p:cNvSpPr>
            <p:nvPr/>
          </p:nvSpPr>
          <p:spPr bwMode="auto">
            <a:xfrm>
              <a:off x="2845" y="2230"/>
              <a:ext cx="1003" cy="211"/>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EB9F6C38-A5FE-4BC4-88B5-95A7F99DF4AF}"/>
                </a:ext>
              </a:extLst>
            </p:cNvPr>
            <p:cNvSpPr>
              <a:spLocks noChangeArrowheads="1"/>
            </p:cNvSpPr>
            <p:nvPr/>
          </p:nvSpPr>
          <p:spPr bwMode="auto">
            <a:xfrm>
              <a:off x="3844" y="2230"/>
              <a:ext cx="504" cy="21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C3585A9F-284F-43F9-8098-3DF3D1FD3FA2}"/>
                </a:ext>
              </a:extLst>
            </p:cNvPr>
            <p:cNvSpPr>
              <a:spLocks noChangeArrowheads="1"/>
            </p:cNvSpPr>
            <p:nvPr/>
          </p:nvSpPr>
          <p:spPr bwMode="auto">
            <a:xfrm>
              <a:off x="1846" y="2437"/>
              <a:ext cx="1503" cy="21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7F7B1429-7247-4E38-869F-B94E783FC747}"/>
                </a:ext>
              </a:extLst>
            </p:cNvPr>
            <p:cNvSpPr>
              <a:spLocks noChangeArrowheads="1"/>
            </p:cNvSpPr>
            <p:nvPr/>
          </p:nvSpPr>
          <p:spPr bwMode="auto">
            <a:xfrm>
              <a:off x="3345" y="2437"/>
              <a:ext cx="1003" cy="2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7D5DF514-9E14-4B38-9F4F-040D611F6145}"/>
                </a:ext>
              </a:extLst>
            </p:cNvPr>
            <p:cNvSpPr>
              <a:spLocks noChangeArrowheads="1"/>
            </p:cNvSpPr>
            <p:nvPr/>
          </p:nvSpPr>
          <p:spPr bwMode="auto">
            <a:xfrm>
              <a:off x="3028" y="2503"/>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CA1B2B9E-C9E4-47D0-86D8-94233BAA24EB}"/>
                </a:ext>
              </a:extLst>
            </p:cNvPr>
            <p:cNvSpPr>
              <a:spLocks noChangeArrowheads="1"/>
            </p:cNvSpPr>
            <p:nvPr/>
          </p:nvSpPr>
          <p:spPr bwMode="auto">
            <a:xfrm>
              <a:off x="2528" y="2503"/>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0AC86D39-A699-49E4-903D-300FB40E7800}"/>
                </a:ext>
              </a:extLst>
            </p:cNvPr>
            <p:cNvSpPr>
              <a:spLocks noChangeArrowheads="1"/>
            </p:cNvSpPr>
            <p:nvPr/>
          </p:nvSpPr>
          <p:spPr bwMode="auto">
            <a:xfrm>
              <a:off x="2029" y="2503"/>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11E1C689-C59A-4850-924C-C31196E1407E}"/>
                </a:ext>
              </a:extLst>
            </p:cNvPr>
            <p:cNvSpPr>
              <a:spLocks noChangeArrowheads="1"/>
            </p:cNvSpPr>
            <p:nvPr/>
          </p:nvSpPr>
          <p:spPr bwMode="auto">
            <a:xfrm>
              <a:off x="3957" y="2296"/>
              <a:ext cx="3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Very 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A273EB25-9A96-4F1A-A2D6-9FDA49D06C70}"/>
                </a:ext>
              </a:extLst>
            </p:cNvPr>
            <p:cNvSpPr>
              <a:spLocks noChangeArrowheads="1"/>
            </p:cNvSpPr>
            <p:nvPr/>
          </p:nvSpPr>
          <p:spPr bwMode="auto">
            <a:xfrm>
              <a:off x="3957" y="2503"/>
              <a:ext cx="3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Very 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2CCDE79C-A513-446F-AF42-91C812C18B3F}"/>
                </a:ext>
              </a:extLst>
            </p:cNvPr>
            <p:cNvSpPr>
              <a:spLocks noChangeArrowheads="1"/>
            </p:cNvSpPr>
            <p:nvPr/>
          </p:nvSpPr>
          <p:spPr bwMode="auto">
            <a:xfrm>
              <a:off x="3457" y="2503"/>
              <a:ext cx="3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Very 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8782245E-3163-4359-8A9A-9CF482437491}"/>
                </a:ext>
              </a:extLst>
            </p:cNvPr>
            <p:cNvSpPr>
              <a:spLocks noChangeArrowheads="1"/>
            </p:cNvSpPr>
            <p:nvPr/>
          </p:nvSpPr>
          <p:spPr bwMode="auto">
            <a:xfrm>
              <a:off x="2083"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DFE82DC9-3756-4BE3-AABB-0C819D9751DA}"/>
                </a:ext>
              </a:extLst>
            </p:cNvPr>
            <p:cNvSpPr>
              <a:spLocks noChangeArrowheads="1"/>
            </p:cNvSpPr>
            <p:nvPr/>
          </p:nvSpPr>
          <p:spPr bwMode="auto">
            <a:xfrm>
              <a:off x="2583"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BDB91084-1F41-4C14-8A1D-6AE28BA5A7CF}"/>
                </a:ext>
              </a:extLst>
            </p:cNvPr>
            <p:cNvSpPr>
              <a:spLocks noChangeArrowheads="1"/>
            </p:cNvSpPr>
            <p:nvPr/>
          </p:nvSpPr>
          <p:spPr bwMode="auto">
            <a:xfrm>
              <a:off x="3082"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3CACF838-4C6E-4912-AD1B-CC52673E8B25}"/>
                </a:ext>
              </a:extLst>
            </p:cNvPr>
            <p:cNvSpPr>
              <a:spLocks noChangeArrowheads="1"/>
            </p:cNvSpPr>
            <p:nvPr/>
          </p:nvSpPr>
          <p:spPr bwMode="auto">
            <a:xfrm>
              <a:off x="3582"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6B061AE5-B7B4-4361-9502-013101ECB9A4}"/>
                </a:ext>
              </a:extLst>
            </p:cNvPr>
            <p:cNvSpPr>
              <a:spLocks noChangeArrowheads="1"/>
            </p:cNvSpPr>
            <p:nvPr/>
          </p:nvSpPr>
          <p:spPr bwMode="auto">
            <a:xfrm>
              <a:off x="4082"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438EB5E6-0383-4DB3-BFD6-69438EB7C79E}"/>
                </a:ext>
              </a:extLst>
            </p:cNvPr>
            <p:cNvSpPr>
              <a:spLocks noChangeArrowheads="1"/>
            </p:cNvSpPr>
            <p:nvPr/>
          </p:nvSpPr>
          <p:spPr bwMode="auto">
            <a:xfrm>
              <a:off x="2537" y="1884"/>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4E8E5EE0-DB06-4D25-B22E-ECBA72FA050D}"/>
                </a:ext>
              </a:extLst>
            </p:cNvPr>
            <p:cNvSpPr>
              <a:spLocks noChangeArrowheads="1"/>
            </p:cNvSpPr>
            <p:nvPr/>
          </p:nvSpPr>
          <p:spPr bwMode="auto">
            <a:xfrm>
              <a:off x="2982" y="1884"/>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C1248ADC-BA20-4F62-9228-AD29A9E98B68}"/>
                </a:ext>
              </a:extLst>
            </p:cNvPr>
            <p:cNvSpPr>
              <a:spLocks noChangeArrowheads="1"/>
            </p:cNvSpPr>
            <p:nvPr/>
          </p:nvSpPr>
          <p:spPr bwMode="auto">
            <a:xfrm>
              <a:off x="3482" y="1884"/>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2682A929-AF2C-4E49-808C-81C98020932B}"/>
                </a:ext>
              </a:extLst>
            </p:cNvPr>
            <p:cNvSpPr>
              <a:spLocks noChangeArrowheads="1"/>
            </p:cNvSpPr>
            <p:nvPr/>
          </p:nvSpPr>
          <p:spPr bwMode="auto">
            <a:xfrm>
              <a:off x="2982" y="2090"/>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A944D751-AF16-4199-9919-A966C6AE82C1}"/>
                </a:ext>
              </a:extLst>
            </p:cNvPr>
            <p:cNvSpPr>
              <a:spLocks noChangeArrowheads="1"/>
            </p:cNvSpPr>
            <p:nvPr/>
          </p:nvSpPr>
          <p:spPr bwMode="auto">
            <a:xfrm>
              <a:off x="2483" y="2090"/>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0913BF82-5A8E-4EF5-8E8E-0DAB24FB0B3B}"/>
                </a:ext>
              </a:extLst>
            </p:cNvPr>
            <p:cNvSpPr>
              <a:spLocks noChangeArrowheads="1"/>
            </p:cNvSpPr>
            <p:nvPr/>
          </p:nvSpPr>
          <p:spPr bwMode="auto">
            <a:xfrm>
              <a:off x="2483" y="2296"/>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13A701A0-CD0F-4774-8A77-B84DDF68C301}"/>
                </a:ext>
              </a:extLst>
            </p:cNvPr>
            <p:cNvSpPr>
              <a:spLocks noChangeArrowheads="1"/>
            </p:cNvSpPr>
            <p:nvPr/>
          </p:nvSpPr>
          <p:spPr bwMode="auto">
            <a:xfrm>
              <a:off x="1983" y="2296"/>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B284F2E6-22B8-4046-9C2A-C3D16AE1C75B}"/>
                </a:ext>
              </a:extLst>
            </p:cNvPr>
            <p:cNvSpPr>
              <a:spLocks noChangeArrowheads="1"/>
            </p:cNvSpPr>
            <p:nvPr/>
          </p:nvSpPr>
          <p:spPr bwMode="auto">
            <a:xfrm>
              <a:off x="4027" y="1884"/>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A2CBE625-B80B-45B1-9C4B-389FD274E2B7}"/>
                </a:ext>
              </a:extLst>
            </p:cNvPr>
            <p:cNvSpPr>
              <a:spLocks noChangeArrowheads="1"/>
            </p:cNvSpPr>
            <p:nvPr/>
          </p:nvSpPr>
          <p:spPr bwMode="auto">
            <a:xfrm>
              <a:off x="4027" y="2090"/>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EE8710C-B84F-41FC-B67F-A96555102084}"/>
                </a:ext>
              </a:extLst>
            </p:cNvPr>
            <p:cNvSpPr>
              <a:spLocks noChangeArrowheads="1"/>
            </p:cNvSpPr>
            <p:nvPr/>
          </p:nvSpPr>
          <p:spPr bwMode="auto">
            <a:xfrm>
              <a:off x="3528" y="2090"/>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High</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5F1921CC-7587-4677-BD64-68388202B772}"/>
                </a:ext>
              </a:extLst>
            </p:cNvPr>
            <p:cNvSpPr>
              <a:spLocks noChangeArrowheads="1"/>
            </p:cNvSpPr>
            <p:nvPr/>
          </p:nvSpPr>
          <p:spPr bwMode="auto">
            <a:xfrm>
              <a:off x="3528" y="2296"/>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5389A8A0-3612-479D-AE16-AE253EF46A8A}"/>
                </a:ext>
              </a:extLst>
            </p:cNvPr>
            <p:cNvSpPr>
              <a:spLocks noChangeArrowheads="1"/>
            </p:cNvSpPr>
            <p:nvPr/>
          </p:nvSpPr>
          <p:spPr bwMode="auto">
            <a:xfrm>
              <a:off x="3028" y="2296"/>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High</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2D6C7B0E-C238-49A4-82CA-6D46CF32DF32}"/>
                </a:ext>
              </a:extLst>
            </p:cNvPr>
            <p:cNvSpPr>
              <a:spLocks noChangeArrowheads="1"/>
            </p:cNvSpPr>
            <p:nvPr/>
          </p:nvSpPr>
          <p:spPr bwMode="auto">
            <a:xfrm>
              <a:off x="1600" y="2300"/>
              <a:ext cx="19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Major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08BDB4D5-8BCC-45CA-B13E-E0F05DB3EC97}"/>
                </a:ext>
              </a:extLst>
            </p:cNvPr>
            <p:cNvSpPr>
              <a:spLocks noChangeArrowheads="1"/>
            </p:cNvSpPr>
            <p:nvPr/>
          </p:nvSpPr>
          <p:spPr bwMode="auto">
            <a:xfrm>
              <a:off x="1571" y="2507"/>
              <a:ext cx="25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Serious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EE562594-8285-4978-89F5-969737193E2F}"/>
                </a:ext>
              </a:extLst>
            </p:cNvPr>
            <p:cNvSpPr>
              <a:spLocks noChangeArrowheads="1"/>
            </p:cNvSpPr>
            <p:nvPr/>
          </p:nvSpPr>
          <p:spPr bwMode="auto">
            <a:xfrm>
              <a:off x="2037" y="1677"/>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FD93F6BA-0631-4A98-95EF-A6F405ED75F9}"/>
                </a:ext>
              </a:extLst>
            </p:cNvPr>
            <p:cNvSpPr>
              <a:spLocks noChangeArrowheads="1"/>
            </p:cNvSpPr>
            <p:nvPr/>
          </p:nvSpPr>
          <p:spPr bwMode="auto">
            <a:xfrm>
              <a:off x="2037" y="1884"/>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DDF7FD9C-A387-4044-AC96-8FA394941F68}"/>
                </a:ext>
              </a:extLst>
            </p:cNvPr>
            <p:cNvSpPr>
              <a:spLocks noChangeArrowheads="1"/>
            </p:cNvSpPr>
            <p:nvPr/>
          </p:nvSpPr>
          <p:spPr bwMode="auto">
            <a:xfrm>
              <a:off x="2037" y="2090"/>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4F4CDB17-596B-4312-9E48-7B7074B6AE61}"/>
                </a:ext>
              </a:extLst>
            </p:cNvPr>
            <p:cNvSpPr>
              <a:spLocks noChangeArrowheads="1"/>
            </p:cNvSpPr>
            <p:nvPr/>
          </p:nvSpPr>
          <p:spPr bwMode="auto">
            <a:xfrm rot="16200000">
              <a:off x="1219" y="2056"/>
              <a:ext cx="2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Severity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D8E98380-F144-49A3-A8D9-F6C274CBC6C7}"/>
                </a:ext>
              </a:extLst>
            </p:cNvPr>
            <p:cNvSpPr>
              <a:spLocks noChangeArrowheads="1"/>
            </p:cNvSpPr>
            <p:nvPr/>
          </p:nvSpPr>
          <p:spPr bwMode="auto">
            <a:xfrm>
              <a:off x="1550" y="1681"/>
              <a:ext cx="3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Minimum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F30EF71F-B52F-4CC9-A250-E6F247D73DFD}"/>
                </a:ext>
              </a:extLst>
            </p:cNvPr>
            <p:cNvSpPr>
              <a:spLocks noChangeArrowheads="1"/>
            </p:cNvSpPr>
            <p:nvPr/>
          </p:nvSpPr>
          <p:spPr bwMode="auto">
            <a:xfrm>
              <a:off x="1600" y="1888"/>
              <a:ext cx="19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Minor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1B077A1A-6D7F-4E01-B00F-7270BD9D48A9}"/>
                </a:ext>
              </a:extLst>
            </p:cNvPr>
            <p:cNvSpPr>
              <a:spLocks noChangeArrowheads="1"/>
            </p:cNvSpPr>
            <p:nvPr/>
          </p:nvSpPr>
          <p:spPr bwMode="auto">
            <a:xfrm>
              <a:off x="1550" y="2094"/>
              <a:ext cx="30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Moderate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2770E8CB-71B7-44A8-BD3E-32147623EE77}"/>
                </a:ext>
              </a:extLst>
            </p:cNvPr>
            <p:cNvSpPr>
              <a:spLocks noChangeArrowheads="1"/>
            </p:cNvSpPr>
            <p:nvPr/>
          </p:nvSpPr>
          <p:spPr bwMode="auto">
            <a:xfrm>
              <a:off x="1433" y="2300"/>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DFB51ACD-60D2-4CDA-9219-F7E12C8BFB3E}"/>
                </a:ext>
              </a:extLst>
            </p:cNvPr>
            <p:cNvSpPr>
              <a:spLocks noChangeArrowheads="1"/>
            </p:cNvSpPr>
            <p:nvPr/>
          </p:nvSpPr>
          <p:spPr bwMode="auto">
            <a:xfrm>
              <a:off x="1433" y="2507"/>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0C4A2A17-FCBA-4070-8A21-F625BB885E0A}"/>
                </a:ext>
              </a:extLst>
            </p:cNvPr>
            <p:cNvSpPr>
              <a:spLocks noChangeArrowheads="1"/>
            </p:cNvSpPr>
            <p:nvPr/>
          </p:nvSpPr>
          <p:spPr bwMode="auto">
            <a:xfrm>
              <a:off x="1433" y="1681"/>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0F3AB4BF-29AF-458E-84B7-8157A71EA16D}"/>
                </a:ext>
              </a:extLst>
            </p:cNvPr>
            <p:cNvSpPr>
              <a:spLocks noChangeArrowheads="1"/>
            </p:cNvSpPr>
            <p:nvPr/>
          </p:nvSpPr>
          <p:spPr bwMode="auto">
            <a:xfrm>
              <a:off x="1433" y="1888"/>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1D1E25F3-68AD-4928-BDAA-7D172857BE2B}"/>
                </a:ext>
              </a:extLst>
            </p:cNvPr>
            <p:cNvSpPr>
              <a:spLocks noChangeArrowheads="1"/>
            </p:cNvSpPr>
            <p:nvPr/>
          </p:nvSpPr>
          <p:spPr bwMode="auto">
            <a:xfrm>
              <a:off x="1433" y="2094"/>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5AA7B3AB-DD77-402A-8C91-0C7FD5123A7B}"/>
                </a:ext>
              </a:extLst>
            </p:cNvPr>
            <p:cNvSpPr>
              <a:spLocks noChangeArrowheads="1"/>
            </p:cNvSpPr>
            <p:nvPr/>
          </p:nvSpPr>
          <p:spPr bwMode="auto">
            <a:xfrm>
              <a:off x="2537" y="1677"/>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CB2CCE49-5257-4999-A431-E2D119ADFFD6}"/>
                </a:ext>
              </a:extLst>
            </p:cNvPr>
            <p:cNvSpPr>
              <a:spLocks noChangeArrowheads="1"/>
            </p:cNvSpPr>
            <p:nvPr/>
          </p:nvSpPr>
          <p:spPr bwMode="auto">
            <a:xfrm>
              <a:off x="3036" y="1677"/>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66C4D217-F16C-4521-9917-48AF9093672A}"/>
                </a:ext>
              </a:extLst>
            </p:cNvPr>
            <p:cNvSpPr>
              <a:spLocks noChangeArrowheads="1"/>
            </p:cNvSpPr>
            <p:nvPr/>
          </p:nvSpPr>
          <p:spPr bwMode="auto">
            <a:xfrm>
              <a:off x="3482" y="1677"/>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4D645FF-BB99-4057-A232-642D3DEAC059}"/>
                </a:ext>
              </a:extLst>
            </p:cNvPr>
            <p:cNvSpPr>
              <a:spLocks noChangeArrowheads="1"/>
            </p:cNvSpPr>
            <p:nvPr/>
          </p:nvSpPr>
          <p:spPr bwMode="auto">
            <a:xfrm>
              <a:off x="3982" y="1677"/>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Medium</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C0214054-2AA1-440E-91F8-22FBE0E6FBFC}"/>
                </a:ext>
              </a:extLst>
            </p:cNvPr>
            <p:cNvSpPr>
              <a:spLocks noChangeArrowheads="1"/>
            </p:cNvSpPr>
            <p:nvPr/>
          </p:nvSpPr>
          <p:spPr bwMode="auto">
            <a:xfrm>
              <a:off x="1309" y="1537"/>
              <a:ext cx="33"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35BE1739-5FAF-4A19-9ECB-68B4A4A9E01C}"/>
                </a:ext>
              </a:extLst>
            </p:cNvPr>
            <p:cNvSpPr>
              <a:spLocks noChangeArrowheads="1"/>
            </p:cNvSpPr>
            <p:nvPr/>
          </p:nvSpPr>
          <p:spPr bwMode="auto">
            <a:xfrm>
              <a:off x="2966" y="1232"/>
              <a:ext cx="32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Likelihood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63088B3F-1975-49DE-B310-056F6FCA8955}"/>
                </a:ext>
              </a:extLst>
            </p:cNvPr>
            <p:cNvSpPr>
              <a:spLocks noChangeArrowheads="1"/>
            </p:cNvSpPr>
            <p:nvPr/>
          </p:nvSpPr>
          <p:spPr bwMode="auto">
            <a:xfrm>
              <a:off x="1862" y="1438"/>
              <a:ext cx="58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Very unlikely (Sangat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87223A5E-DCF1-4CAA-B247-450E20C9BEB9}"/>
                </a:ext>
              </a:extLst>
            </p:cNvPr>
            <p:cNvSpPr>
              <a:spLocks noChangeArrowheads="1"/>
            </p:cNvSpPr>
            <p:nvPr/>
          </p:nvSpPr>
          <p:spPr bwMode="auto">
            <a:xfrm>
              <a:off x="1941" y="1504"/>
              <a:ext cx="37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jarang 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83823950-DFA3-4D07-802F-67D684DBE9DB}"/>
                </a:ext>
              </a:extLst>
            </p:cNvPr>
            <p:cNvSpPr>
              <a:spLocks noChangeArrowheads="1"/>
            </p:cNvSpPr>
            <p:nvPr/>
          </p:nvSpPr>
          <p:spPr bwMode="auto">
            <a:xfrm>
              <a:off x="2412" y="1438"/>
              <a:ext cx="45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Unlikely (Jarang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4">
              <a:extLst>
                <a:ext uri="{FF2B5EF4-FFF2-40B4-BE49-F238E27FC236}">
                  <a16:creationId xmlns:a16="http://schemas.microsoft.com/office/drawing/2014/main" id="{5FFB2D51-5912-4B99-8995-B05C612C39CD}"/>
                </a:ext>
              </a:extLst>
            </p:cNvPr>
            <p:cNvSpPr>
              <a:spLocks noChangeArrowheads="1"/>
            </p:cNvSpPr>
            <p:nvPr/>
          </p:nvSpPr>
          <p:spPr bwMode="auto">
            <a:xfrm>
              <a:off x="2516" y="1504"/>
              <a:ext cx="20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65">
              <a:extLst>
                <a:ext uri="{FF2B5EF4-FFF2-40B4-BE49-F238E27FC236}">
                  <a16:creationId xmlns:a16="http://schemas.microsoft.com/office/drawing/2014/main" id="{6C6AA4BD-C929-407E-B5B5-781FE19A2B95}"/>
                </a:ext>
              </a:extLst>
            </p:cNvPr>
            <p:cNvSpPr>
              <a:spLocks noChangeArrowheads="1"/>
            </p:cNvSpPr>
            <p:nvPr/>
          </p:nvSpPr>
          <p:spPr bwMode="auto">
            <a:xfrm>
              <a:off x="2882" y="1438"/>
              <a:ext cx="51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Possible (Mungkin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6">
              <a:extLst>
                <a:ext uri="{FF2B5EF4-FFF2-40B4-BE49-F238E27FC236}">
                  <a16:creationId xmlns:a16="http://schemas.microsoft.com/office/drawing/2014/main" id="{AA000600-3448-406C-9967-A6A1FC83A17E}"/>
                </a:ext>
              </a:extLst>
            </p:cNvPr>
            <p:cNvSpPr>
              <a:spLocks noChangeArrowheads="1"/>
            </p:cNvSpPr>
            <p:nvPr/>
          </p:nvSpPr>
          <p:spPr bwMode="auto">
            <a:xfrm>
              <a:off x="3016" y="1504"/>
              <a:ext cx="20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7">
              <a:extLst>
                <a:ext uri="{FF2B5EF4-FFF2-40B4-BE49-F238E27FC236}">
                  <a16:creationId xmlns:a16="http://schemas.microsoft.com/office/drawing/2014/main" id="{994714B7-F570-44DE-826A-2041079F6154}"/>
                </a:ext>
              </a:extLst>
            </p:cNvPr>
            <p:cNvSpPr>
              <a:spLocks noChangeArrowheads="1"/>
            </p:cNvSpPr>
            <p:nvPr/>
          </p:nvSpPr>
          <p:spPr bwMode="auto">
            <a:xfrm>
              <a:off x="3357" y="1438"/>
              <a:ext cx="57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Likely (Kemungkinan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8">
              <a:extLst>
                <a:ext uri="{FF2B5EF4-FFF2-40B4-BE49-F238E27FC236}">
                  <a16:creationId xmlns:a16="http://schemas.microsoft.com/office/drawing/2014/main" id="{77DF657B-AC70-4DC0-8499-38BA2A6C7746}"/>
                </a:ext>
              </a:extLst>
            </p:cNvPr>
            <p:cNvSpPr>
              <a:spLocks noChangeArrowheads="1"/>
            </p:cNvSpPr>
            <p:nvPr/>
          </p:nvSpPr>
          <p:spPr bwMode="auto">
            <a:xfrm>
              <a:off x="3445" y="1504"/>
              <a:ext cx="36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besar 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9">
              <a:extLst>
                <a:ext uri="{FF2B5EF4-FFF2-40B4-BE49-F238E27FC236}">
                  <a16:creationId xmlns:a16="http://schemas.microsoft.com/office/drawing/2014/main" id="{BD8ED775-8555-4A73-ADFF-9D0F185FA979}"/>
                </a:ext>
              </a:extLst>
            </p:cNvPr>
            <p:cNvSpPr>
              <a:spLocks noChangeArrowheads="1"/>
            </p:cNvSpPr>
            <p:nvPr/>
          </p:nvSpPr>
          <p:spPr bwMode="auto">
            <a:xfrm>
              <a:off x="3882" y="1438"/>
              <a:ext cx="53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Very Likely (Sangat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0">
              <a:extLst>
                <a:ext uri="{FF2B5EF4-FFF2-40B4-BE49-F238E27FC236}">
                  <a16:creationId xmlns:a16="http://schemas.microsoft.com/office/drawing/2014/main" id="{7A678A1F-83F7-4C38-BEA5-A8D4F6B3CBA9}"/>
                </a:ext>
              </a:extLst>
            </p:cNvPr>
            <p:cNvSpPr>
              <a:spLocks noChangeArrowheads="1"/>
            </p:cNvSpPr>
            <p:nvPr/>
          </p:nvSpPr>
          <p:spPr bwMode="auto">
            <a:xfrm>
              <a:off x="3911" y="1504"/>
              <a:ext cx="43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mungkin 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Line 71">
              <a:extLst>
                <a:ext uri="{FF2B5EF4-FFF2-40B4-BE49-F238E27FC236}">
                  <a16:creationId xmlns:a16="http://schemas.microsoft.com/office/drawing/2014/main" id="{2B900EB7-B8CE-4DD4-91C3-5A09EA58E478}"/>
                </a:ext>
              </a:extLst>
            </p:cNvPr>
            <p:cNvSpPr>
              <a:spLocks noChangeShapeType="1"/>
            </p:cNvSpPr>
            <p:nvPr/>
          </p:nvSpPr>
          <p:spPr bwMode="auto">
            <a:xfrm>
              <a:off x="1296" y="1215"/>
              <a:ext cx="0" cy="143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Rectangle 72">
              <a:extLst>
                <a:ext uri="{FF2B5EF4-FFF2-40B4-BE49-F238E27FC236}">
                  <a16:creationId xmlns:a16="http://schemas.microsoft.com/office/drawing/2014/main" id="{03CAB859-F8C1-41B4-BC2A-94D39A1564C0}"/>
                </a:ext>
              </a:extLst>
            </p:cNvPr>
            <p:cNvSpPr>
              <a:spLocks noChangeArrowheads="1"/>
            </p:cNvSpPr>
            <p:nvPr/>
          </p:nvSpPr>
          <p:spPr bwMode="auto">
            <a:xfrm>
              <a:off x="1296" y="1215"/>
              <a:ext cx="4" cy="14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Line 73">
              <a:extLst>
                <a:ext uri="{FF2B5EF4-FFF2-40B4-BE49-F238E27FC236}">
                  <a16:creationId xmlns:a16="http://schemas.microsoft.com/office/drawing/2014/main" id="{8444323B-956E-4110-92BC-B0C4629AD7E7}"/>
                </a:ext>
              </a:extLst>
            </p:cNvPr>
            <p:cNvSpPr>
              <a:spLocks noChangeShapeType="1"/>
            </p:cNvSpPr>
            <p:nvPr/>
          </p:nvSpPr>
          <p:spPr bwMode="auto">
            <a:xfrm>
              <a:off x="1846" y="1219"/>
              <a:ext cx="0" cy="142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Rectangle 74">
              <a:extLst>
                <a:ext uri="{FF2B5EF4-FFF2-40B4-BE49-F238E27FC236}">
                  <a16:creationId xmlns:a16="http://schemas.microsoft.com/office/drawing/2014/main" id="{5DC79F4B-5092-4D34-9CD3-7246CA66C473}"/>
                </a:ext>
              </a:extLst>
            </p:cNvPr>
            <p:cNvSpPr>
              <a:spLocks noChangeArrowheads="1"/>
            </p:cNvSpPr>
            <p:nvPr/>
          </p:nvSpPr>
          <p:spPr bwMode="auto">
            <a:xfrm>
              <a:off x="1846" y="1219"/>
              <a:ext cx="4" cy="14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Line 75">
              <a:extLst>
                <a:ext uri="{FF2B5EF4-FFF2-40B4-BE49-F238E27FC236}">
                  <a16:creationId xmlns:a16="http://schemas.microsoft.com/office/drawing/2014/main" id="{C8E2E03E-4590-4852-975D-946EE9E1CA4F}"/>
                </a:ext>
              </a:extLst>
            </p:cNvPr>
            <p:cNvSpPr>
              <a:spLocks noChangeShapeType="1"/>
            </p:cNvSpPr>
            <p:nvPr/>
          </p:nvSpPr>
          <p:spPr bwMode="auto">
            <a:xfrm>
              <a:off x="4344" y="1219"/>
              <a:ext cx="0" cy="142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Rectangle 76">
              <a:extLst>
                <a:ext uri="{FF2B5EF4-FFF2-40B4-BE49-F238E27FC236}">
                  <a16:creationId xmlns:a16="http://schemas.microsoft.com/office/drawing/2014/main" id="{E2883720-E6FF-4774-AD48-7C11F67746EB}"/>
                </a:ext>
              </a:extLst>
            </p:cNvPr>
            <p:cNvSpPr>
              <a:spLocks noChangeArrowheads="1"/>
            </p:cNvSpPr>
            <p:nvPr/>
          </p:nvSpPr>
          <p:spPr bwMode="auto">
            <a:xfrm>
              <a:off x="4344" y="1219"/>
              <a:ext cx="4" cy="14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Line 77">
              <a:extLst>
                <a:ext uri="{FF2B5EF4-FFF2-40B4-BE49-F238E27FC236}">
                  <a16:creationId xmlns:a16="http://schemas.microsoft.com/office/drawing/2014/main" id="{41B538F5-9F60-4757-9EE5-AF251A6AF471}"/>
                </a:ext>
              </a:extLst>
            </p:cNvPr>
            <p:cNvSpPr>
              <a:spLocks noChangeShapeType="1"/>
            </p:cNvSpPr>
            <p:nvPr/>
          </p:nvSpPr>
          <p:spPr bwMode="auto">
            <a:xfrm>
              <a:off x="2345" y="1322"/>
              <a:ext cx="0" cy="1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Rectangle 78">
              <a:extLst>
                <a:ext uri="{FF2B5EF4-FFF2-40B4-BE49-F238E27FC236}">
                  <a16:creationId xmlns:a16="http://schemas.microsoft.com/office/drawing/2014/main" id="{E1701566-F709-4EE2-9620-9B7CBD72B541}"/>
                </a:ext>
              </a:extLst>
            </p:cNvPr>
            <p:cNvSpPr>
              <a:spLocks noChangeArrowheads="1"/>
            </p:cNvSpPr>
            <p:nvPr/>
          </p:nvSpPr>
          <p:spPr bwMode="auto">
            <a:xfrm>
              <a:off x="2345" y="1322"/>
              <a:ext cx="4" cy="1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Line 79">
              <a:extLst>
                <a:ext uri="{FF2B5EF4-FFF2-40B4-BE49-F238E27FC236}">
                  <a16:creationId xmlns:a16="http://schemas.microsoft.com/office/drawing/2014/main" id="{18B1F789-45F6-4258-8F8C-D9132D382F21}"/>
                </a:ext>
              </a:extLst>
            </p:cNvPr>
            <p:cNvSpPr>
              <a:spLocks noChangeShapeType="1"/>
            </p:cNvSpPr>
            <p:nvPr/>
          </p:nvSpPr>
          <p:spPr bwMode="auto">
            <a:xfrm>
              <a:off x="2845" y="1322"/>
              <a:ext cx="0" cy="1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Rectangle 80">
              <a:extLst>
                <a:ext uri="{FF2B5EF4-FFF2-40B4-BE49-F238E27FC236}">
                  <a16:creationId xmlns:a16="http://schemas.microsoft.com/office/drawing/2014/main" id="{716B2EFD-023A-4412-B049-F0D750247A4E}"/>
                </a:ext>
              </a:extLst>
            </p:cNvPr>
            <p:cNvSpPr>
              <a:spLocks noChangeArrowheads="1"/>
            </p:cNvSpPr>
            <p:nvPr/>
          </p:nvSpPr>
          <p:spPr bwMode="auto">
            <a:xfrm>
              <a:off x="2845" y="1322"/>
              <a:ext cx="4" cy="1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Line 81">
              <a:extLst>
                <a:ext uri="{FF2B5EF4-FFF2-40B4-BE49-F238E27FC236}">
                  <a16:creationId xmlns:a16="http://schemas.microsoft.com/office/drawing/2014/main" id="{CB59364D-5D41-4CE3-9747-E5B9AE16680A}"/>
                </a:ext>
              </a:extLst>
            </p:cNvPr>
            <p:cNvSpPr>
              <a:spLocks noChangeShapeType="1"/>
            </p:cNvSpPr>
            <p:nvPr/>
          </p:nvSpPr>
          <p:spPr bwMode="auto">
            <a:xfrm>
              <a:off x="3345" y="1322"/>
              <a:ext cx="0" cy="1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Rectangle 82">
              <a:extLst>
                <a:ext uri="{FF2B5EF4-FFF2-40B4-BE49-F238E27FC236}">
                  <a16:creationId xmlns:a16="http://schemas.microsoft.com/office/drawing/2014/main" id="{24405009-DEFF-4ADB-9DC7-70FA00B09D8A}"/>
                </a:ext>
              </a:extLst>
            </p:cNvPr>
            <p:cNvSpPr>
              <a:spLocks noChangeArrowheads="1"/>
            </p:cNvSpPr>
            <p:nvPr/>
          </p:nvSpPr>
          <p:spPr bwMode="auto">
            <a:xfrm>
              <a:off x="3345" y="1322"/>
              <a:ext cx="4" cy="1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Line 83">
              <a:extLst>
                <a:ext uri="{FF2B5EF4-FFF2-40B4-BE49-F238E27FC236}">
                  <a16:creationId xmlns:a16="http://schemas.microsoft.com/office/drawing/2014/main" id="{A548E7A7-94E9-4F62-BB7D-92B870AA0A9E}"/>
                </a:ext>
              </a:extLst>
            </p:cNvPr>
            <p:cNvSpPr>
              <a:spLocks noChangeShapeType="1"/>
            </p:cNvSpPr>
            <p:nvPr/>
          </p:nvSpPr>
          <p:spPr bwMode="auto">
            <a:xfrm>
              <a:off x="3844" y="1322"/>
              <a:ext cx="0" cy="1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Rectangle 84">
              <a:extLst>
                <a:ext uri="{FF2B5EF4-FFF2-40B4-BE49-F238E27FC236}">
                  <a16:creationId xmlns:a16="http://schemas.microsoft.com/office/drawing/2014/main" id="{31F850D2-5DCE-4F9C-8A9F-D8793E3C123C}"/>
                </a:ext>
              </a:extLst>
            </p:cNvPr>
            <p:cNvSpPr>
              <a:spLocks noChangeArrowheads="1"/>
            </p:cNvSpPr>
            <p:nvPr/>
          </p:nvSpPr>
          <p:spPr bwMode="auto">
            <a:xfrm>
              <a:off x="3844" y="1322"/>
              <a:ext cx="4" cy="1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Line 85">
              <a:extLst>
                <a:ext uri="{FF2B5EF4-FFF2-40B4-BE49-F238E27FC236}">
                  <a16:creationId xmlns:a16="http://schemas.microsoft.com/office/drawing/2014/main" id="{3FA1C4FC-B3AF-4EC9-BDE3-C078BA49A356}"/>
                </a:ext>
              </a:extLst>
            </p:cNvPr>
            <p:cNvSpPr>
              <a:spLocks noChangeShapeType="1"/>
            </p:cNvSpPr>
            <p:nvPr/>
          </p:nvSpPr>
          <p:spPr bwMode="auto">
            <a:xfrm>
              <a:off x="1396" y="1615"/>
              <a:ext cx="0" cy="103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86">
              <a:extLst>
                <a:ext uri="{FF2B5EF4-FFF2-40B4-BE49-F238E27FC236}">
                  <a16:creationId xmlns:a16="http://schemas.microsoft.com/office/drawing/2014/main" id="{590C8164-A83D-44C1-B093-BD32295F742E}"/>
                </a:ext>
              </a:extLst>
            </p:cNvPr>
            <p:cNvSpPr>
              <a:spLocks noChangeArrowheads="1"/>
            </p:cNvSpPr>
            <p:nvPr/>
          </p:nvSpPr>
          <p:spPr bwMode="auto">
            <a:xfrm>
              <a:off x="1396" y="1615"/>
              <a:ext cx="4" cy="10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Line 87">
              <a:extLst>
                <a:ext uri="{FF2B5EF4-FFF2-40B4-BE49-F238E27FC236}">
                  <a16:creationId xmlns:a16="http://schemas.microsoft.com/office/drawing/2014/main" id="{2E6FCDDA-0F57-4598-8298-5B8EF600A8FF}"/>
                </a:ext>
              </a:extLst>
            </p:cNvPr>
            <p:cNvSpPr>
              <a:spLocks noChangeShapeType="1"/>
            </p:cNvSpPr>
            <p:nvPr/>
          </p:nvSpPr>
          <p:spPr bwMode="auto">
            <a:xfrm>
              <a:off x="1496" y="1615"/>
              <a:ext cx="0" cy="103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Rectangle 88">
              <a:extLst>
                <a:ext uri="{FF2B5EF4-FFF2-40B4-BE49-F238E27FC236}">
                  <a16:creationId xmlns:a16="http://schemas.microsoft.com/office/drawing/2014/main" id="{1435858B-506C-487F-A900-79DDA4766F92}"/>
                </a:ext>
              </a:extLst>
            </p:cNvPr>
            <p:cNvSpPr>
              <a:spLocks noChangeArrowheads="1"/>
            </p:cNvSpPr>
            <p:nvPr/>
          </p:nvSpPr>
          <p:spPr bwMode="auto">
            <a:xfrm>
              <a:off x="1496" y="1615"/>
              <a:ext cx="4" cy="10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Line 89">
              <a:extLst>
                <a:ext uri="{FF2B5EF4-FFF2-40B4-BE49-F238E27FC236}">
                  <a16:creationId xmlns:a16="http://schemas.microsoft.com/office/drawing/2014/main" id="{509B1704-693F-4B10-8277-B649EB1C12B3}"/>
                </a:ext>
              </a:extLst>
            </p:cNvPr>
            <p:cNvSpPr>
              <a:spLocks noChangeShapeType="1"/>
            </p:cNvSpPr>
            <p:nvPr/>
          </p:nvSpPr>
          <p:spPr bwMode="auto">
            <a:xfrm>
              <a:off x="1300" y="1215"/>
              <a:ext cx="3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90">
              <a:extLst>
                <a:ext uri="{FF2B5EF4-FFF2-40B4-BE49-F238E27FC236}">
                  <a16:creationId xmlns:a16="http://schemas.microsoft.com/office/drawing/2014/main" id="{FA8FFBB6-74BE-4614-AF43-7FC8BFFF3614}"/>
                </a:ext>
              </a:extLst>
            </p:cNvPr>
            <p:cNvSpPr>
              <a:spLocks noChangeArrowheads="1"/>
            </p:cNvSpPr>
            <p:nvPr/>
          </p:nvSpPr>
          <p:spPr bwMode="auto">
            <a:xfrm>
              <a:off x="1300" y="1215"/>
              <a:ext cx="30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Line 91">
              <a:extLst>
                <a:ext uri="{FF2B5EF4-FFF2-40B4-BE49-F238E27FC236}">
                  <a16:creationId xmlns:a16="http://schemas.microsoft.com/office/drawing/2014/main" id="{04226F7A-C76A-4152-B30F-DD1B9B89CEA6}"/>
                </a:ext>
              </a:extLst>
            </p:cNvPr>
            <p:cNvSpPr>
              <a:spLocks noChangeShapeType="1"/>
            </p:cNvSpPr>
            <p:nvPr/>
          </p:nvSpPr>
          <p:spPr bwMode="auto">
            <a:xfrm>
              <a:off x="1850" y="1318"/>
              <a:ext cx="249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Rectangle 92">
              <a:extLst>
                <a:ext uri="{FF2B5EF4-FFF2-40B4-BE49-F238E27FC236}">
                  <a16:creationId xmlns:a16="http://schemas.microsoft.com/office/drawing/2014/main" id="{FD327E1C-F7CE-4B8B-A57D-130CF0AC3156}"/>
                </a:ext>
              </a:extLst>
            </p:cNvPr>
            <p:cNvSpPr>
              <a:spLocks noChangeArrowheads="1"/>
            </p:cNvSpPr>
            <p:nvPr/>
          </p:nvSpPr>
          <p:spPr bwMode="auto">
            <a:xfrm>
              <a:off x="1850" y="1318"/>
              <a:ext cx="249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ne 93">
              <a:extLst>
                <a:ext uri="{FF2B5EF4-FFF2-40B4-BE49-F238E27FC236}">
                  <a16:creationId xmlns:a16="http://schemas.microsoft.com/office/drawing/2014/main" id="{C3149550-981C-4618-908D-9A7409475C54}"/>
                </a:ext>
              </a:extLst>
            </p:cNvPr>
            <p:cNvSpPr>
              <a:spLocks noChangeShapeType="1"/>
            </p:cNvSpPr>
            <p:nvPr/>
          </p:nvSpPr>
          <p:spPr bwMode="auto">
            <a:xfrm>
              <a:off x="1850" y="1392"/>
              <a:ext cx="249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Rectangle 94">
              <a:extLst>
                <a:ext uri="{FF2B5EF4-FFF2-40B4-BE49-F238E27FC236}">
                  <a16:creationId xmlns:a16="http://schemas.microsoft.com/office/drawing/2014/main" id="{0989B1C9-4143-442C-ACC8-10503F7F69E7}"/>
                </a:ext>
              </a:extLst>
            </p:cNvPr>
            <p:cNvSpPr>
              <a:spLocks noChangeArrowheads="1"/>
            </p:cNvSpPr>
            <p:nvPr/>
          </p:nvSpPr>
          <p:spPr bwMode="auto">
            <a:xfrm>
              <a:off x="1850" y="1392"/>
              <a:ext cx="2498"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Line 95">
              <a:extLst>
                <a:ext uri="{FF2B5EF4-FFF2-40B4-BE49-F238E27FC236}">
                  <a16:creationId xmlns:a16="http://schemas.microsoft.com/office/drawing/2014/main" id="{4EA8CFDB-25BC-401B-A52A-BD990D39C7D0}"/>
                </a:ext>
              </a:extLst>
            </p:cNvPr>
            <p:cNvSpPr>
              <a:spLocks noChangeShapeType="1"/>
            </p:cNvSpPr>
            <p:nvPr/>
          </p:nvSpPr>
          <p:spPr bwMode="auto">
            <a:xfrm>
              <a:off x="1300" y="1611"/>
              <a:ext cx="3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6">
              <a:extLst>
                <a:ext uri="{FF2B5EF4-FFF2-40B4-BE49-F238E27FC236}">
                  <a16:creationId xmlns:a16="http://schemas.microsoft.com/office/drawing/2014/main" id="{F43056D9-19CE-4305-83D7-6C2EFF0B4400}"/>
                </a:ext>
              </a:extLst>
            </p:cNvPr>
            <p:cNvSpPr>
              <a:spLocks noChangeArrowheads="1"/>
            </p:cNvSpPr>
            <p:nvPr/>
          </p:nvSpPr>
          <p:spPr bwMode="auto">
            <a:xfrm>
              <a:off x="1300" y="1611"/>
              <a:ext cx="30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Line 97">
              <a:extLst>
                <a:ext uri="{FF2B5EF4-FFF2-40B4-BE49-F238E27FC236}">
                  <a16:creationId xmlns:a16="http://schemas.microsoft.com/office/drawing/2014/main" id="{E1C78322-4372-49F6-A475-3D0E73D9DE92}"/>
                </a:ext>
              </a:extLst>
            </p:cNvPr>
            <p:cNvSpPr>
              <a:spLocks noChangeShapeType="1"/>
            </p:cNvSpPr>
            <p:nvPr/>
          </p:nvSpPr>
          <p:spPr bwMode="auto">
            <a:xfrm>
              <a:off x="1400" y="1818"/>
              <a:ext cx="29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8">
              <a:extLst>
                <a:ext uri="{FF2B5EF4-FFF2-40B4-BE49-F238E27FC236}">
                  <a16:creationId xmlns:a16="http://schemas.microsoft.com/office/drawing/2014/main" id="{DF5C688E-9313-464C-B188-F922128A4729}"/>
                </a:ext>
              </a:extLst>
            </p:cNvPr>
            <p:cNvSpPr>
              <a:spLocks noChangeArrowheads="1"/>
            </p:cNvSpPr>
            <p:nvPr/>
          </p:nvSpPr>
          <p:spPr bwMode="auto">
            <a:xfrm>
              <a:off x="1400" y="1818"/>
              <a:ext cx="29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Line 99">
              <a:extLst>
                <a:ext uri="{FF2B5EF4-FFF2-40B4-BE49-F238E27FC236}">
                  <a16:creationId xmlns:a16="http://schemas.microsoft.com/office/drawing/2014/main" id="{89ECC2D0-57E6-45E8-895D-2478F97753BF}"/>
                </a:ext>
              </a:extLst>
            </p:cNvPr>
            <p:cNvSpPr>
              <a:spLocks noChangeShapeType="1"/>
            </p:cNvSpPr>
            <p:nvPr/>
          </p:nvSpPr>
          <p:spPr bwMode="auto">
            <a:xfrm>
              <a:off x="1400" y="2024"/>
              <a:ext cx="29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00">
              <a:extLst>
                <a:ext uri="{FF2B5EF4-FFF2-40B4-BE49-F238E27FC236}">
                  <a16:creationId xmlns:a16="http://schemas.microsoft.com/office/drawing/2014/main" id="{F235F445-B25F-4952-9A8A-9A8F32EF96B7}"/>
                </a:ext>
              </a:extLst>
            </p:cNvPr>
            <p:cNvSpPr>
              <a:spLocks noChangeArrowheads="1"/>
            </p:cNvSpPr>
            <p:nvPr/>
          </p:nvSpPr>
          <p:spPr bwMode="auto">
            <a:xfrm>
              <a:off x="1400" y="2024"/>
              <a:ext cx="29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Line 101">
              <a:extLst>
                <a:ext uri="{FF2B5EF4-FFF2-40B4-BE49-F238E27FC236}">
                  <a16:creationId xmlns:a16="http://schemas.microsoft.com/office/drawing/2014/main" id="{09F14E5F-3856-4B17-BC0F-B2AB594FB83D}"/>
                </a:ext>
              </a:extLst>
            </p:cNvPr>
            <p:cNvSpPr>
              <a:spLocks noChangeShapeType="1"/>
            </p:cNvSpPr>
            <p:nvPr/>
          </p:nvSpPr>
          <p:spPr bwMode="auto">
            <a:xfrm>
              <a:off x="1400" y="2230"/>
              <a:ext cx="29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2">
              <a:extLst>
                <a:ext uri="{FF2B5EF4-FFF2-40B4-BE49-F238E27FC236}">
                  <a16:creationId xmlns:a16="http://schemas.microsoft.com/office/drawing/2014/main" id="{847DB88B-E061-4F9E-9C04-03C50EF9F1FD}"/>
                </a:ext>
              </a:extLst>
            </p:cNvPr>
            <p:cNvSpPr>
              <a:spLocks noChangeArrowheads="1"/>
            </p:cNvSpPr>
            <p:nvPr/>
          </p:nvSpPr>
          <p:spPr bwMode="auto">
            <a:xfrm>
              <a:off x="1400" y="2230"/>
              <a:ext cx="29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Line 103">
              <a:extLst>
                <a:ext uri="{FF2B5EF4-FFF2-40B4-BE49-F238E27FC236}">
                  <a16:creationId xmlns:a16="http://schemas.microsoft.com/office/drawing/2014/main" id="{965552B7-414F-47B0-9818-CC016F084AAF}"/>
                </a:ext>
              </a:extLst>
            </p:cNvPr>
            <p:cNvSpPr>
              <a:spLocks noChangeShapeType="1"/>
            </p:cNvSpPr>
            <p:nvPr/>
          </p:nvSpPr>
          <p:spPr bwMode="auto">
            <a:xfrm>
              <a:off x="1400" y="2437"/>
              <a:ext cx="29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4">
              <a:extLst>
                <a:ext uri="{FF2B5EF4-FFF2-40B4-BE49-F238E27FC236}">
                  <a16:creationId xmlns:a16="http://schemas.microsoft.com/office/drawing/2014/main" id="{C6A888C1-4847-4E0C-8A29-FC3D12CE4688}"/>
                </a:ext>
              </a:extLst>
            </p:cNvPr>
            <p:cNvSpPr>
              <a:spLocks noChangeArrowheads="1"/>
            </p:cNvSpPr>
            <p:nvPr/>
          </p:nvSpPr>
          <p:spPr bwMode="auto">
            <a:xfrm>
              <a:off x="1400" y="2437"/>
              <a:ext cx="29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Line 105">
              <a:extLst>
                <a:ext uri="{FF2B5EF4-FFF2-40B4-BE49-F238E27FC236}">
                  <a16:creationId xmlns:a16="http://schemas.microsoft.com/office/drawing/2014/main" id="{DB73F59B-392B-4793-85F6-AE2ECF841D72}"/>
                </a:ext>
              </a:extLst>
            </p:cNvPr>
            <p:cNvSpPr>
              <a:spLocks noChangeShapeType="1"/>
            </p:cNvSpPr>
            <p:nvPr/>
          </p:nvSpPr>
          <p:spPr bwMode="auto">
            <a:xfrm>
              <a:off x="1300" y="2643"/>
              <a:ext cx="3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6">
              <a:extLst>
                <a:ext uri="{FF2B5EF4-FFF2-40B4-BE49-F238E27FC236}">
                  <a16:creationId xmlns:a16="http://schemas.microsoft.com/office/drawing/2014/main" id="{E6048D38-8749-485F-8BED-44E6D01B409A}"/>
                </a:ext>
              </a:extLst>
            </p:cNvPr>
            <p:cNvSpPr>
              <a:spLocks noChangeArrowheads="1"/>
            </p:cNvSpPr>
            <p:nvPr/>
          </p:nvSpPr>
          <p:spPr bwMode="auto">
            <a:xfrm>
              <a:off x="1300" y="2643"/>
              <a:ext cx="30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2" name="Picture 111">
            <a:extLst>
              <a:ext uri="{FF2B5EF4-FFF2-40B4-BE49-F238E27FC236}">
                <a16:creationId xmlns:a16="http://schemas.microsoft.com/office/drawing/2014/main" id="{9FB366DE-CE2E-4564-8D6C-06B75D748AC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224" b="100000" l="162" r="44337">
                        <a14:foregroundMark x1="31230" y1="38978" x2="31230" y2="38978"/>
                      </a14:backgroundRemoval>
                    </a14:imgEffect>
                  </a14:imgLayer>
                </a14:imgProps>
              </a:ext>
            </a:extLst>
          </a:blip>
          <a:srcRect t="5877" r="52810"/>
          <a:stretch/>
        </p:blipFill>
        <p:spPr>
          <a:xfrm>
            <a:off x="89208" y="2861260"/>
            <a:ext cx="2913324" cy="2942971"/>
          </a:xfrm>
          <a:prstGeom prst="rect">
            <a:avLst/>
          </a:prstGeom>
        </p:spPr>
      </p:pic>
      <p:sp>
        <p:nvSpPr>
          <p:cNvPr id="113" name="Footer Placeholder 112">
            <a:extLst>
              <a:ext uri="{FF2B5EF4-FFF2-40B4-BE49-F238E27FC236}">
                <a16:creationId xmlns:a16="http://schemas.microsoft.com/office/drawing/2014/main" id="{8F4B7086-8C52-4C01-ADDD-FA0970599470}"/>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14" name="Title 1">
            <a:extLst>
              <a:ext uri="{FF2B5EF4-FFF2-40B4-BE49-F238E27FC236}">
                <a16:creationId xmlns:a16="http://schemas.microsoft.com/office/drawing/2014/main" id="{900D686A-D656-4293-A9F2-5297A67ABE96}"/>
              </a:ext>
            </a:extLst>
          </p:cNvPr>
          <p:cNvSpPr txBox="1">
            <a:spLocks/>
          </p:cNvSpPr>
          <p:nvPr/>
        </p:nvSpPr>
        <p:spPr>
          <a:xfrm>
            <a:off x="8054686" y="40995"/>
            <a:ext cx="1164384"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i="1" u="sng" dirty="0">
                <a:solidFill>
                  <a:srgbClr val="FF0000"/>
                </a:solidFill>
              </a:rPr>
              <a:t>SMK3</a:t>
            </a:r>
          </a:p>
        </p:txBody>
      </p:sp>
    </p:spTree>
    <p:extLst>
      <p:ext uri="{BB962C8B-B14F-4D97-AF65-F5344CB8AC3E}">
        <p14:creationId xmlns:p14="http://schemas.microsoft.com/office/powerpoint/2010/main" val="1886651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661209" y="2695164"/>
            <a:ext cx="1433346" cy="140684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62"/>
          </a:p>
        </p:txBody>
      </p:sp>
      <p:pic>
        <p:nvPicPr>
          <p:cNvPr id="18" name="Picture 7" descr="ENRGY105"/>
          <p:cNvPicPr>
            <a:picLocks noChangeAspect="1" noChangeArrowheads="1"/>
          </p:cNvPicPr>
          <p:nvPr/>
        </p:nvPicPr>
        <p:blipFill>
          <a:blip r:embed="rId3" cstate="print"/>
          <a:srcRect/>
          <a:stretch>
            <a:fillRect/>
          </a:stretch>
        </p:blipFill>
        <p:spPr bwMode="auto">
          <a:xfrm>
            <a:off x="616303" y="2681980"/>
            <a:ext cx="1355476" cy="1298386"/>
          </a:xfrm>
          <a:prstGeom prst="rect">
            <a:avLst/>
          </a:prstGeom>
          <a:noFill/>
          <a:ln w="9525">
            <a:noFill/>
            <a:miter lim="800000"/>
            <a:headEnd/>
            <a:tailEnd/>
          </a:ln>
        </p:spPr>
      </p:pic>
      <p:sp>
        <p:nvSpPr>
          <p:cNvPr id="20" name="TextBox 23"/>
          <p:cNvSpPr txBox="1">
            <a:spLocks noChangeArrowheads="1"/>
          </p:cNvSpPr>
          <p:nvPr/>
        </p:nvSpPr>
        <p:spPr bwMode="auto">
          <a:xfrm>
            <a:off x="543972" y="2162382"/>
            <a:ext cx="1680776" cy="490006"/>
          </a:xfrm>
          <a:prstGeom prst="rect">
            <a:avLst/>
          </a:prstGeom>
          <a:noFill/>
          <a:ln w="9525">
            <a:noFill/>
            <a:miter lim="800000"/>
            <a:headEnd/>
            <a:tailEnd/>
          </a:ln>
        </p:spPr>
        <p:txBody>
          <a:bodyPr wrap="square">
            <a:spAutoFit/>
          </a:bodyPr>
          <a:lstStyle/>
          <a:p>
            <a:pPr algn="ctr"/>
            <a:r>
              <a:rPr lang="en-US" sz="1292" dirty="0" err="1">
                <a:solidFill>
                  <a:schemeClr val="accent5">
                    <a:lumMod val="75000"/>
                  </a:schemeClr>
                </a:solidFill>
              </a:rPr>
              <a:t>Aktivitas</a:t>
            </a:r>
            <a:r>
              <a:rPr lang="en-US" sz="1292" dirty="0">
                <a:solidFill>
                  <a:schemeClr val="accent5">
                    <a:lumMod val="75000"/>
                  </a:schemeClr>
                </a:solidFill>
              </a:rPr>
              <a:t> </a:t>
            </a:r>
            <a:r>
              <a:rPr lang="en-US" sz="1292" dirty="0" err="1">
                <a:solidFill>
                  <a:schemeClr val="accent5">
                    <a:lumMod val="75000"/>
                  </a:schemeClr>
                </a:solidFill>
              </a:rPr>
              <a:t>Pengisian</a:t>
            </a:r>
            <a:r>
              <a:rPr lang="en-US" sz="1292" dirty="0">
                <a:solidFill>
                  <a:schemeClr val="accent5">
                    <a:lumMod val="75000"/>
                  </a:schemeClr>
                </a:solidFill>
              </a:rPr>
              <a:t> </a:t>
            </a:r>
            <a:r>
              <a:rPr lang="en-US" sz="1292" dirty="0" err="1">
                <a:solidFill>
                  <a:schemeClr val="accent5">
                    <a:lumMod val="75000"/>
                  </a:schemeClr>
                </a:solidFill>
              </a:rPr>
              <a:t>oli</a:t>
            </a:r>
            <a:r>
              <a:rPr lang="en-US" sz="1292" dirty="0">
                <a:solidFill>
                  <a:schemeClr val="accent5">
                    <a:lumMod val="75000"/>
                  </a:schemeClr>
                </a:solidFill>
              </a:rPr>
              <a:t> </a:t>
            </a:r>
            <a:r>
              <a:rPr lang="en-US" sz="1292" dirty="0" err="1">
                <a:solidFill>
                  <a:schemeClr val="accent5">
                    <a:lumMod val="75000"/>
                  </a:schemeClr>
                </a:solidFill>
              </a:rPr>
              <a:t>pada</a:t>
            </a:r>
            <a:r>
              <a:rPr lang="en-US" sz="1292" dirty="0">
                <a:solidFill>
                  <a:schemeClr val="accent5">
                    <a:lumMod val="75000"/>
                  </a:schemeClr>
                </a:solidFill>
              </a:rPr>
              <a:t> </a:t>
            </a:r>
            <a:r>
              <a:rPr lang="en-US" sz="1292" dirty="0" err="1">
                <a:solidFill>
                  <a:schemeClr val="accent5">
                    <a:lumMod val="75000"/>
                  </a:schemeClr>
                </a:solidFill>
              </a:rPr>
              <a:t>mesin</a:t>
            </a:r>
            <a:endParaRPr lang="en-US" sz="1292" dirty="0">
              <a:solidFill>
                <a:schemeClr val="accent5">
                  <a:lumMod val="75000"/>
                </a:schemeClr>
              </a:solidFill>
            </a:endParaRPr>
          </a:p>
        </p:txBody>
      </p:sp>
      <p:pic>
        <p:nvPicPr>
          <p:cNvPr id="21" name="Picture 20" descr="ceceran oli.JPG"/>
          <p:cNvPicPr>
            <a:picLocks noChangeAspect="1"/>
          </p:cNvPicPr>
          <p:nvPr/>
        </p:nvPicPr>
        <p:blipFill>
          <a:blip r:embed="rId4" cstate="print"/>
          <a:stretch>
            <a:fillRect/>
          </a:stretch>
        </p:blipFill>
        <p:spPr>
          <a:xfrm>
            <a:off x="2576249" y="2074973"/>
            <a:ext cx="1153637" cy="1086090"/>
          </a:xfrm>
          <a:prstGeom prst="rect">
            <a:avLst/>
          </a:prstGeom>
          <a:ln>
            <a:noFill/>
          </a:ln>
          <a:effectLst>
            <a:outerShdw blurRad="292100" dist="139700" dir="2700000" algn="tl" rotWithShape="0">
              <a:srgbClr val="333333">
                <a:alpha val="65000"/>
              </a:srgbClr>
            </a:outerShdw>
          </a:effectLst>
        </p:spPr>
      </p:pic>
      <p:sp>
        <p:nvSpPr>
          <p:cNvPr id="22" name="TextBox 26"/>
          <p:cNvSpPr txBox="1">
            <a:spLocks noChangeArrowheads="1"/>
          </p:cNvSpPr>
          <p:nvPr/>
        </p:nvSpPr>
        <p:spPr bwMode="auto">
          <a:xfrm>
            <a:off x="3586848" y="2346250"/>
            <a:ext cx="1289146" cy="319639"/>
          </a:xfrm>
          <a:prstGeom prst="rect">
            <a:avLst/>
          </a:prstGeom>
          <a:noFill/>
          <a:ln w="9525">
            <a:noFill/>
            <a:miter lim="800000"/>
            <a:headEnd/>
            <a:tailEnd/>
          </a:ln>
        </p:spPr>
        <p:txBody>
          <a:bodyPr wrap="square">
            <a:spAutoFit/>
          </a:bodyPr>
          <a:lstStyle/>
          <a:p>
            <a:pPr algn="ctr"/>
            <a:r>
              <a:rPr lang="en-US" sz="1477" dirty="0" err="1">
                <a:solidFill>
                  <a:srgbClr val="FF0000"/>
                </a:solidFill>
              </a:rPr>
              <a:t>Ceceran</a:t>
            </a:r>
            <a:r>
              <a:rPr lang="en-US" sz="1477" dirty="0">
                <a:solidFill>
                  <a:srgbClr val="FF0000"/>
                </a:solidFill>
              </a:rPr>
              <a:t> </a:t>
            </a:r>
            <a:r>
              <a:rPr lang="en-US" sz="1477" dirty="0" err="1">
                <a:solidFill>
                  <a:srgbClr val="FF0000"/>
                </a:solidFill>
              </a:rPr>
              <a:t>oli</a:t>
            </a:r>
            <a:endParaRPr lang="en-US" sz="1477" dirty="0">
              <a:solidFill>
                <a:srgbClr val="FF0000"/>
              </a:solidFill>
            </a:endParaRPr>
          </a:p>
        </p:txBody>
      </p:sp>
      <p:pic>
        <p:nvPicPr>
          <p:cNvPr id="23" name="Picture 22" descr="majun kontaminasi.JPG"/>
          <p:cNvPicPr>
            <a:picLocks noChangeAspect="1"/>
          </p:cNvPicPr>
          <p:nvPr/>
        </p:nvPicPr>
        <p:blipFill>
          <a:blip r:embed="rId5" cstate="print"/>
          <a:stretch>
            <a:fillRect/>
          </a:stretch>
        </p:blipFill>
        <p:spPr>
          <a:xfrm>
            <a:off x="2576249" y="3622726"/>
            <a:ext cx="1149330" cy="1071490"/>
          </a:xfrm>
          <a:prstGeom prst="rect">
            <a:avLst/>
          </a:prstGeom>
          <a:ln>
            <a:noFill/>
          </a:ln>
          <a:effectLst>
            <a:outerShdw blurRad="292100" dist="139700" dir="2700000" algn="tl" rotWithShape="0">
              <a:srgbClr val="333333">
                <a:alpha val="65000"/>
              </a:srgbClr>
            </a:outerShdw>
          </a:effectLst>
        </p:spPr>
      </p:pic>
      <p:sp>
        <p:nvSpPr>
          <p:cNvPr id="25" name="TextBox 32"/>
          <p:cNvSpPr txBox="1">
            <a:spLocks noChangeArrowheads="1"/>
          </p:cNvSpPr>
          <p:nvPr/>
        </p:nvSpPr>
        <p:spPr bwMode="auto">
          <a:xfrm>
            <a:off x="3494130" y="3993616"/>
            <a:ext cx="1730916" cy="546945"/>
          </a:xfrm>
          <a:prstGeom prst="rect">
            <a:avLst/>
          </a:prstGeom>
          <a:noFill/>
          <a:ln w="9525">
            <a:noFill/>
            <a:miter lim="800000"/>
            <a:headEnd/>
            <a:tailEnd/>
          </a:ln>
        </p:spPr>
        <p:txBody>
          <a:bodyPr>
            <a:spAutoFit/>
          </a:bodyPr>
          <a:lstStyle/>
          <a:p>
            <a:pPr algn="ctr"/>
            <a:r>
              <a:rPr lang="en-US" sz="1477" dirty="0" err="1">
                <a:solidFill>
                  <a:srgbClr val="FF0000"/>
                </a:solidFill>
              </a:rPr>
              <a:t>Limbah</a:t>
            </a:r>
            <a:r>
              <a:rPr lang="en-US" sz="1477" dirty="0">
                <a:solidFill>
                  <a:srgbClr val="FF0000"/>
                </a:solidFill>
              </a:rPr>
              <a:t> </a:t>
            </a:r>
            <a:r>
              <a:rPr lang="en-US" sz="1477" dirty="0" err="1">
                <a:solidFill>
                  <a:srgbClr val="FF0000"/>
                </a:solidFill>
              </a:rPr>
              <a:t>majun</a:t>
            </a:r>
            <a:r>
              <a:rPr lang="en-US" sz="1477" dirty="0">
                <a:solidFill>
                  <a:srgbClr val="FF0000"/>
                </a:solidFill>
              </a:rPr>
              <a:t> </a:t>
            </a:r>
            <a:r>
              <a:rPr lang="en-US" sz="1477" dirty="0" err="1">
                <a:solidFill>
                  <a:srgbClr val="FF0000"/>
                </a:solidFill>
              </a:rPr>
              <a:t>terkontaminsi</a:t>
            </a:r>
            <a:r>
              <a:rPr lang="en-US" sz="1477" dirty="0">
                <a:solidFill>
                  <a:srgbClr val="FF0000"/>
                </a:solidFill>
              </a:rPr>
              <a:t> </a:t>
            </a:r>
          </a:p>
        </p:txBody>
      </p:sp>
      <p:sp>
        <p:nvSpPr>
          <p:cNvPr id="26" name="Rectangle 25"/>
          <p:cNvSpPr/>
          <p:nvPr/>
        </p:nvSpPr>
        <p:spPr>
          <a:xfrm>
            <a:off x="2710016" y="3211902"/>
            <a:ext cx="723276" cy="348109"/>
          </a:xfrm>
          <a:prstGeom prst="rect">
            <a:avLst/>
          </a:prstGeom>
          <a:noFill/>
        </p:spPr>
        <p:txBody>
          <a:bodyPr wrap="none">
            <a:spAutoFit/>
          </a:bodyPr>
          <a:lstStyle/>
          <a:p>
            <a:pPr algn="ctr">
              <a:defRPr/>
            </a:pPr>
            <a:r>
              <a:rPr lang="en-US" sz="1662" b="1" dirty="0" err="1">
                <a:ln w="12700">
                  <a:solidFill>
                    <a:schemeClr val="tx2">
                      <a:satMod val="155000"/>
                    </a:schemeClr>
                  </a:solidFill>
                  <a:prstDash val="solid"/>
                </a:ln>
                <a:effectLst>
                  <a:outerShdw blurRad="41275" dist="20320" dir="1800000" algn="tl" rotWithShape="0">
                    <a:srgbClr val="000000">
                      <a:alpha val="40000"/>
                    </a:srgbClr>
                  </a:outerShdw>
                </a:effectLst>
              </a:rPr>
              <a:t>Aspek</a:t>
            </a:r>
            <a:endParaRPr lang="en-US" sz="1662" b="1"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pic>
        <p:nvPicPr>
          <p:cNvPr id="29" name="Picture 28" descr="dampak oli.jpg"/>
          <p:cNvPicPr>
            <a:picLocks noChangeAspect="1"/>
          </p:cNvPicPr>
          <p:nvPr/>
        </p:nvPicPr>
        <p:blipFill>
          <a:blip r:embed="rId6" cstate="print"/>
          <a:stretch>
            <a:fillRect/>
          </a:stretch>
        </p:blipFill>
        <p:spPr>
          <a:xfrm>
            <a:off x="5088814" y="2818134"/>
            <a:ext cx="1125480" cy="1099230"/>
          </a:xfrm>
          <a:prstGeom prst="rect">
            <a:avLst/>
          </a:prstGeom>
          <a:ln>
            <a:noFill/>
          </a:ln>
          <a:effectLst>
            <a:outerShdw blurRad="292100" dist="139700" dir="2700000" algn="tl" rotWithShape="0">
              <a:srgbClr val="333333">
                <a:alpha val="65000"/>
              </a:srgbClr>
            </a:outerShdw>
          </a:effectLst>
        </p:spPr>
      </p:pic>
      <p:sp>
        <p:nvSpPr>
          <p:cNvPr id="30" name="Right Arrow 29"/>
          <p:cNvSpPr/>
          <p:nvPr/>
        </p:nvSpPr>
        <p:spPr>
          <a:xfrm>
            <a:off x="4334355" y="2759041"/>
            <a:ext cx="31807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1" name="Rectangle 30"/>
          <p:cNvSpPr/>
          <p:nvPr/>
        </p:nvSpPr>
        <p:spPr>
          <a:xfrm>
            <a:off x="5263035" y="2112665"/>
            <a:ext cx="968535" cy="348109"/>
          </a:xfrm>
          <a:prstGeom prst="rect">
            <a:avLst/>
          </a:prstGeom>
          <a:noFill/>
        </p:spPr>
        <p:txBody>
          <a:bodyPr wrap="none">
            <a:spAutoFit/>
          </a:bodyPr>
          <a:lstStyle/>
          <a:p>
            <a:pPr algn="ctr">
              <a:defRPr/>
            </a:pPr>
            <a:r>
              <a:rPr lang="en-US" sz="1662" b="1" dirty="0" err="1">
                <a:ln w="12700">
                  <a:solidFill>
                    <a:schemeClr val="tx2">
                      <a:satMod val="155000"/>
                    </a:schemeClr>
                  </a:solidFill>
                  <a:prstDash val="solid"/>
                </a:ln>
                <a:effectLst>
                  <a:outerShdw blurRad="41275" dist="20320" dir="1800000" algn="tl" rotWithShape="0">
                    <a:srgbClr val="000000">
                      <a:alpha val="40000"/>
                    </a:srgbClr>
                  </a:outerShdw>
                </a:effectLst>
              </a:rPr>
              <a:t>Dampak</a:t>
            </a:r>
            <a:r>
              <a:rPr lang="en-US" sz="1662" b="1" dirty="0">
                <a:ln w="12700">
                  <a:solidFill>
                    <a:schemeClr val="tx2">
                      <a:satMod val="155000"/>
                    </a:schemeClr>
                  </a:solidFill>
                  <a:prstDash val="solid"/>
                </a:ln>
                <a:effectLst>
                  <a:outerShdw blurRad="41275" dist="20320" dir="1800000" algn="tl" rotWithShape="0">
                    <a:srgbClr val="000000">
                      <a:alpha val="40000"/>
                    </a:srgbClr>
                  </a:outerShdw>
                </a:effectLst>
              </a:rPr>
              <a:t> </a:t>
            </a:r>
          </a:p>
        </p:txBody>
      </p:sp>
      <p:sp>
        <p:nvSpPr>
          <p:cNvPr id="27" name="TextBox 26"/>
          <p:cNvSpPr txBox="1">
            <a:spLocks noChangeArrowheads="1"/>
          </p:cNvSpPr>
          <p:nvPr/>
        </p:nvSpPr>
        <p:spPr bwMode="auto">
          <a:xfrm>
            <a:off x="7005010" y="5827832"/>
            <a:ext cx="1900535" cy="546945"/>
          </a:xfrm>
          <a:prstGeom prst="rect">
            <a:avLst/>
          </a:prstGeom>
          <a:noFill/>
          <a:ln w="9525">
            <a:noFill/>
            <a:miter lim="800000"/>
            <a:headEnd/>
            <a:tailEnd/>
          </a:ln>
        </p:spPr>
        <p:txBody>
          <a:bodyPr wrap="square">
            <a:spAutoFit/>
          </a:bodyPr>
          <a:lstStyle/>
          <a:p>
            <a:pPr algn="ctr"/>
            <a:r>
              <a:rPr lang="en-US" sz="1477" dirty="0" err="1"/>
              <a:t>Komunikasi</a:t>
            </a:r>
            <a:r>
              <a:rPr lang="en-US" sz="1477" dirty="0"/>
              <a:t> </a:t>
            </a:r>
            <a:r>
              <a:rPr lang="en-US" sz="1477" dirty="0" err="1"/>
              <a:t>aspek</a:t>
            </a:r>
            <a:r>
              <a:rPr lang="en-US" sz="1477" dirty="0"/>
              <a:t> </a:t>
            </a:r>
            <a:r>
              <a:rPr lang="en-US" sz="1477" dirty="0" err="1"/>
              <a:t>lingkungan</a:t>
            </a:r>
            <a:endParaRPr lang="en-US" sz="1477" dirty="0"/>
          </a:p>
        </p:txBody>
      </p:sp>
      <p:sp>
        <p:nvSpPr>
          <p:cNvPr id="142337" name="Rectangle 1"/>
          <p:cNvSpPr>
            <a:spLocks noChangeArrowheads="1"/>
          </p:cNvSpPr>
          <p:nvPr/>
        </p:nvSpPr>
        <p:spPr bwMode="auto">
          <a:xfrm>
            <a:off x="944347" y="829677"/>
            <a:ext cx="7764225" cy="852556"/>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fontAlgn="base">
              <a:spcBef>
                <a:spcPct val="0"/>
              </a:spcBef>
              <a:spcAft>
                <a:spcPct val="0"/>
              </a:spcAft>
            </a:pPr>
            <a:r>
              <a:rPr lang="en-US" sz="1662" dirty="0" err="1">
                <a:latin typeface="Arial Narrow" pitchFamily="34" charset="0"/>
                <a:ea typeface="Calibri" pitchFamily="34" charset="0"/>
                <a:cs typeface="ArialMT"/>
              </a:rPr>
              <a:t>Dalam</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menetapkan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lingkup</a:t>
            </a:r>
            <a:r>
              <a:rPr lang="en-US" sz="1662" dirty="0">
                <a:latin typeface="Arial Narrow" pitchFamily="34" charset="0"/>
                <a:ea typeface="Calibri" pitchFamily="34" charset="0"/>
                <a:cs typeface="ArialMT"/>
              </a:rPr>
              <a:t> system </a:t>
            </a:r>
            <a:r>
              <a:rPr lang="en-US" sz="1662" dirty="0" err="1">
                <a:latin typeface="Arial Narrow" pitchFamily="34" charset="0"/>
                <a:ea typeface="Calibri" pitchFamily="34" charset="0"/>
                <a:cs typeface="ArialMT"/>
              </a:rPr>
              <a:t>manajemen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organisasi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harus</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menetapkan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aspek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dari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aktifitas</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produk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jasa</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dikendalikan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mempengaruhi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dampak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terkait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mempertimbangkan</a:t>
            </a:r>
            <a:r>
              <a:rPr lang="en-US" sz="1662"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perspektif</a:t>
            </a:r>
            <a:r>
              <a:rPr lang="en-US" sz="1662" u="sng"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daur</a:t>
            </a:r>
            <a:r>
              <a:rPr lang="en-US" sz="1662" u="sng"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hidup</a:t>
            </a:r>
            <a:r>
              <a:rPr lang="en-US" sz="1662" dirty="0">
                <a:latin typeface="Arial Narrow" pitchFamily="34" charset="0"/>
                <a:ea typeface="Calibri" pitchFamily="34" charset="0"/>
                <a:cs typeface="ArialMT"/>
              </a:rPr>
              <a:t>.</a:t>
            </a:r>
            <a:endParaRPr lang="en-US" sz="1662" dirty="0">
              <a:latin typeface="Arial Narrow" pitchFamily="34" charset="0"/>
              <a:cs typeface="Arial" pitchFamily="34" charset="0"/>
            </a:endParaRPr>
          </a:p>
        </p:txBody>
      </p:sp>
      <p:sp>
        <p:nvSpPr>
          <p:cNvPr id="44" name="Rectangle 43"/>
          <p:cNvSpPr/>
          <p:nvPr/>
        </p:nvSpPr>
        <p:spPr>
          <a:xfrm>
            <a:off x="-1" y="360022"/>
            <a:ext cx="3725579" cy="37650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indent="208090"/>
            <a:r>
              <a:rPr lang="en-US" sz="1846" b="1" dirty="0" err="1">
                <a:solidFill>
                  <a:schemeClr val="bg1"/>
                </a:solidFill>
                <a:latin typeface="Arial Narrow" pitchFamily="34" charset="0"/>
              </a:rPr>
              <a:t>Aspek</a:t>
            </a:r>
            <a:r>
              <a:rPr lang="en-US" sz="1846" b="1" dirty="0">
                <a:solidFill>
                  <a:schemeClr val="bg1"/>
                </a:solidFill>
                <a:latin typeface="Arial Narrow" pitchFamily="34" charset="0"/>
              </a:rPr>
              <a:t> </a:t>
            </a:r>
            <a:r>
              <a:rPr lang="en-US" sz="1846" b="1" dirty="0" err="1">
                <a:solidFill>
                  <a:schemeClr val="bg1"/>
                </a:solidFill>
                <a:latin typeface="Arial Narrow" pitchFamily="34" charset="0"/>
              </a:rPr>
              <a:t>Lingkungan</a:t>
            </a:r>
            <a:r>
              <a:rPr lang="en-US" sz="1846" b="1" dirty="0">
                <a:solidFill>
                  <a:schemeClr val="bg1"/>
                </a:solidFill>
                <a:latin typeface="Arial Narrow" pitchFamily="34" charset="0"/>
              </a:rPr>
              <a:t>  ( </a:t>
            </a:r>
            <a:r>
              <a:rPr lang="en-US" b="1" dirty="0">
                <a:solidFill>
                  <a:srgbClr val="00B050"/>
                </a:solidFill>
                <a:latin typeface="Arial Narrow" pitchFamily="34" charset="0"/>
              </a:rPr>
              <a:t>SML</a:t>
            </a:r>
            <a:r>
              <a:rPr lang="en-US" sz="1846" b="1" dirty="0">
                <a:solidFill>
                  <a:schemeClr val="bg1"/>
                </a:solidFill>
                <a:latin typeface="Arial Narrow" pitchFamily="34" charset="0"/>
              </a:rPr>
              <a:t>  6.1.2  )</a:t>
            </a:r>
          </a:p>
        </p:txBody>
      </p:sp>
      <p:sp>
        <p:nvSpPr>
          <p:cNvPr id="45" name="Half Frame 44"/>
          <p:cNvSpPr/>
          <p:nvPr/>
        </p:nvSpPr>
        <p:spPr>
          <a:xfrm rot="7845393">
            <a:off x="8256445" y="413354"/>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46" name="Half Frame 45"/>
          <p:cNvSpPr/>
          <p:nvPr/>
        </p:nvSpPr>
        <p:spPr>
          <a:xfrm rot="7845393">
            <a:off x="8424796" y="410181"/>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47" name="Half Frame 46"/>
          <p:cNvSpPr/>
          <p:nvPr/>
        </p:nvSpPr>
        <p:spPr>
          <a:xfrm rot="7845393">
            <a:off x="8593146" y="407009"/>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cxnSp>
        <p:nvCxnSpPr>
          <p:cNvPr id="48" name="Straight Connector 47"/>
          <p:cNvCxnSpPr>
            <a:cxnSpLocks/>
            <a:stCxn id="44" idx="3"/>
          </p:cNvCxnSpPr>
          <p:nvPr/>
        </p:nvCxnSpPr>
        <p:spPr>
          <a:xfrm>
            <a:off x="3725578" y="548274"/>
            <a:ext cx="4565956" cy="5466"/>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279013" y="882150"/>
            <a:ext cx="529916" cy="747609"/>
            <a:chOff x="441434" y="760491"/>
            <a:chExt cx="574076" cy="623492"/>
          </a:xfrm>
        </p:grpSpPr>
        <p:sp>
          <p:nvSpPr>
            <p:cNvPr id="50" name="Chevron 49"/>
            <p:cNvSpPr/>
            <p:nvPr/>
          </p:nvSpPr>
          <p:spPr>
            <a:xfrm>
              <a:off x="441434"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51" name="Chevron 50"/>
            <p:cNvSpPr/>
            <p:nvPr/>
          </p:nvSpPr>
          <p:spPr>
            <a:xfrm>
              <a:off x="680409"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grpSp>
      <p:sp>
        <p:nvSpPr>
          <p:cNvPr id="52" name="Right Arrow 51"/>
          <p:cNvSpPr/>
          <p:nvPr/>
        </p:nvSpPr>
        <p:spPr>
          <a:xfrm>
            <a:off x="2204402" y="2781615"/>
            <a:ext cx="26278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3" name="Right Arrow 52"/>
          <p:cNvSpPr/>
          <p:nvPr/>
        </p:nvSpPr>
        <p:spPr>
          <a:xfrm>
            <a:off x="6477579" y="2759040"/>
            <a:ext cx="392022"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4" name="Rectangle 53"/>
          <p:cNvSpPr/>
          <p:nvPr/>
        </p:nvSpPr>
        <p:spPr>
          <a:xfrm>
            <a:off x="7126216" y="1785209"/>
            <a:ext cx="1779329" cy="2456514"/>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77" b="1" dirty="0" err="1">
                <a:solidFill>
                  <a:schemeClr val="tx1"/>
                </a:solidFill>
              </a:rPr>
              <a:t>Penentuan</a:t>
            </a:r>
            <a:r>
              <a:rPr lang="en-US" sz="1477" b="1" dirty="0">
                <a:solidFill>
                  <a:schemeClr val="tx1"/>
                </a:solidFill>
              </a:rPr>
              <a:t> </a:t>
            </a:r>
            <a:r>
              <a:rPr lang="en-US" sz="1477" b="1" dirty="0" err="1">
                <a:solidFill>
                  <a:schemeClr val="tx1"/>
                </a:solidFill>
              </a:rPr>
              <a:t>Aspek</a:t>
            </a:r>
            <a:r>
              <a:rPr lang="en-US" sz="1477" b="1" dirty="0">
                <a:solidFill>
                  <a:schemeClr val="tx1"/>
                </a:solidFill>
              </a:rPr>
              <a:t> </a:t>
            </a:r>
            <a:r>
              <a:rPr lang="en-US" sz="1477" b="1" dirty="0" err="1">
                <a:solidFill>
                  <a:schemeClr val="tx1"/>
                </a:solidFill>
              </a:rPr>
              <a:t>Lingkungan</a:t>
            </a:r>
            <a:endParaRPr lang="en-US" sz="1477" b="1" dirty="0">
              <a:solidFill>
                <a:schemeClr val="tx1"/>
              </a:solidFill>
            </a:endParaRPr>
          </a:p>
        </p:txBody>
      </p:sp>
      <p:sp>
        <p:nvSpPr>
          <p:cNvPr id="55" name="Rectangle 54"/>
          <p:cNvSpPr/>
          <p:nvPr/>
        </p:nvSpPr>
        <p:spPr>
          <a:xfrm>
            <a:off x="7308569" y="2666385"/>
            <a:ext cx="1440668" cy="545517"/>
          </a:xfrm>
          <a:prstGeom prst="rect">
            <a:avLst/>
          </a:prstGeom>
          <a:solidFill>
            <a:srgbClr val="FF0000"/>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92" b="1" dirty="0">
                <a:solidFill>
                  <a:schemeClr val="bg1"/>
                </a:solidFill>
              </a:rPr>
              <a:t>PENTING / SIGNIFICANT</a:t>
            </a:r>
          </a:p>
        </p:txBody>
      </p:sp>
      <p:sp>
        <p:nvSpPr>
          <p:cNvPr id="56" name="Rectangle 55"/>
          <p:cNvSpPr/>
          <p:nvPr/>
        </p:nvSpPr>
        <p:spPr>
          <a:xfrm>
            <a:off x="7318989" y="3497475"/>
            <a:ext cx="1440668" cy="561063"/>
          </a:xfrm>
          <a:prstGeom prst="rect">
            <a:avLst/>
          </a:prstGeom>
          <a:solidFill>
            <a:schemeClr val="accent6">
              <a:lumMod val="75000"/>
            </a:schemeClr>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92" b="1" dirty="0">
                <a:solidFill>
                  <a:schemeClr val="bg1"/>
                </a:solidFill>
              </a:rPr>
              <a:t>TIDAK PENTING / NON SIGNIFICANT</a:t>
            </a:r>
          </a:p>
        </p:txBody>
      </p:sp>
      <p:pic>
        <p:nvPicPr>
          <p:cNvPr id="15" name="Picture 14"/>
          <p:cNvPicPr>
            <a:picLocks noChangeAspect="1"/>
          </p:cNvPicPr>
          <p:nvPr/>
        </p:nvPicPr>
        <p:blipFill rotWithShape="1">
          <a:blip r:embed="rId7" cstate="print">
            <a:clrChange>
              <a:clrFrom>
                <a:srgbClr val="89C1B6"/>
              </a:clrFrom>
              <a:clrTo>
                <a:srgbClr val="89C1B6">
                  <a:alpha val="0"/>
                </a:srgbClr>
              </a:clrTo>
            </a:clrChange>
            <a:extLst>
              <a:ext uri="{28A0092B-C50C-407E-A947-70E740481C1C}">
                <a14:useLocalDpi xmlns:a14="http://schemas.microsoft.com/office/drawing/2010/main" val="0"/>
              </a:ext>
            </a:extLst>
          </a:blip>
          <a:srcRect t="12447" b="11705"/>
          <a:stretch/>
        </p:blipFill>
        <p:spPr>
          <a:xfrm>
            <a:off x="7059119" y="4527297"/>
            <a:ext cx="2016527" cy="1243507"/>
          </a:xfrm>
          <a:prstGeom prst="rect">
            <a:avLst/>
          </a:prstGeom>
        </p:spPr>
      </p:pic>
      <p:sp>
        <p:nvSpPr>
          <p:cNvPr id="59" name="Right Arrow 58"/>
          <p:cNvSpPr/>
          <p:nvPr/>
        </p:nvSpPr>
        <p:spPr>
          <a:xfrm rot="5400000">
            <a:off x="7875542" y="4294433"/>
            <a:ext cx="383677" cy="41589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60" name="TextBox 59"/>
          <p:cNvSpPr txBox="1">
            <a:spLocks noChangeArrowheads="1"/>
          </p:cNvSpPr>
          <p:nvPr/>
        </p:nvSpPr>
        <p:spPr bwMode="auto">
          <a:xfrm>
            <a:off x="5069706" y="4007562"/>
            <a:ext cx="1792952" cy="1683474"/>
          </a:xfrm>
          <a:prstGeom prst="rect">
            <a:avLst/>
          </a:prstGeom>
          <a:noFill/>
          <a:ln w="9525">
            <a:noFill/>
            <a:miter lim="800000"/>
            <a:headEnd/>
            <a:tailEnd/>
          </a:ln>
        </p:spPr>
        <p:txBody>
          <a:bodyPr wrap="square">
            <a:spAutoFit/>
          </a:bodyPr>
          <a:lstStyle/>
          <a:p>
            <a:pPr marL="263776" indent="-263776">
              <a:buFontTx/>
              <a:buChar char="-"/>
            </a:pPr>
            <a:r>
              <a:rPr lang="en-US" sz="1477" dirty="0" err="1">
                <a:solidFill>
                  <a:schemeClr val="accent2">
                    <a:lumMod val="50000"/>
                  </a:schemeClr>
                </a:solidFill>
              </a:rPr>
              <a:t>Pencemaran</a:t>
            </a:r>
            <a:r>
              <a:rPr lang="en-US" sz="1477" dirty="0">
                <a:solidFill>
                  <a:schemeClr val="accent2">
                    <a:lumMod val="50000"/>
                  </a:schemeClr>
                </a:solidFill>
              </a:rPr>
              <a:t> </a:t>
            </a:r>
            <a:r>
              <a:rPr lang="en-US" sz="1477" dirty="0" err="1">
                <a:solidFill>
                  <a:schemeClr val="accent2">
                    <a:lumMod val="50000"/>
                  </a:schemeClr>
                </a:solidFill>
              </a:rPr>
              <a:t>tanah</a:t>
            </a:r>
            <a:r>
              <a:rPr lang="en-US" sz="1477" dirty="0">
                <a:solidFill>
                  <a:schemeClr val="accent2">
                    <a:lumMod val="50000"/>
                  </a:schemeClr>
                </a:solidFill>
              </a:rPr>
              <a:t> (</a:t>
            </a:r>
            <a:r>
              <a:rPr lang="en-US" sz="1477" dirty="0" err="1">
                <a:solidFill>
                  <a:schemeClr val="accent2">
                    <a:lumMod val="50000"/>
                  </a:schemeClr>
                </a:solidFill>
              </a:rPr>
              <a:t>negatif</a:t>
            </a:r>
            <a:r>
              <a:rPr lang="en-US" sz="1477" dirty="0">
                <a:solidFill>
                  <a:schemeClr val="accent2">
                    <a:lumMod val="50000"/>
                  </a:schemeClr>
                </a:solidFill>
              </a:rPr>
              <a:t>)</a:t>
            </a:r>
          </a:p>
          <a:p>
            <a:pPr marL="263776" indent="-263776">
              <a:buFontTx/>
              <a:buChar char="-"/>
            </a:pPr>
            <a:r>
              <a:rPr lang="en-US" sz="1477" dirty="0" err="1">
                <a:solidFill>
                  <a:schemeClr val="accent2">
                    <a:lumMod val="50000"/>
                  </a:schemeClr>
                </a:solidFill>
              </a:rPr>
              <a:t>Pemanfaatan</a:t>
            </a:r>
            <a:r>
              <a:rPr lang="en-US" sz="1477" dirty="0">
                <a:solidFill>
                  <a:schemeClr val="accent2">
                    <a:lumMod val="50000"/>
                  </a:schemeClr>
                </a:solidFill>
              </a:rPr>
              <a:t> </a:t>
            </a:r>
            <a:r>
              <a:rPr lang="en-US" sz="1477" dirty="0" err="1">
                <a:solidFill>
                  <a:schemeClr val="accent2">
                    <a:lumMod val="50000"/>
                  </a:schemeClr>
                </a:solidFill>
              </a:rPr>
              <a:t>limbah</a:t>
            </a:r>
            <a:r>
              <a:rPr lang="en-US" sz="1477" dirty="0">
                <a:solidFill>
                  <a:schemeClr val="accent2">
                    <a:lumMod val="50000"/>
                  </a:schemeClr>
                </a:solidFill>
              </a:rPr>
              <a:t> </a:t>
            </a:r>
            <a:r>
              <a:rPr lang="en-US" sz="1477" dirty="0" err="1">
                <a:solidFill>
                  <a:schemeClr val="accent2">
                    <a:lumMod val="50000"/>
                  </a:schemeClr>
                </a:solidFill>
              </a:rPr>
              <a:t>oleh</a:t>
            </a:r>
            <a:r>
              <a:rPr lang="en-US" sz="1477" dirty="0">
                <a:solidFill>
                  <a:schemeClr val="accent2">
                    <a:lumMod val="50000"/>
                  </a:schemeClr>
                </a:solidFill>
              </a:rPr>
              <a:t> </a:t>
            </a:r>
            <a:r>
              <a:rPr lang="en-US" sz="1477" dirty="0" err="1">
                <a:solidFill>
                  <a:schemeClr val="accent2">
                    <a:lumMod val="50000"/>
                  </a:schemeClr>
                </a:solidFill>
              </a:rPr>
              <a:t>pihak</a:t>
            </a:r>
            <a:r>
              <a:rPr lang="en-US" sz="1477" dirty="0">
                <a:solidFill>
                  <a:schemeClr val="accent2">
                    <a:lumMod val="50000"/>
                  </a:schemeClr>
                </a:solidFill>
              </a:rPr>
              <a:t> </a:t>
            </a:r>
            <a:r>
              <a:rPr lang="en-US" sz="1477" dirty="0" err="1">
                <a:solidFill>
                  <a:schemeClr val="accent2">
                    <a:lumMod val="50000"/>
                  </a:schemeClr>
                </a:solidFill>
              </a:rPr>
              <a:t>ketiga</a:t>
            </a:r>
            <a:r>
              <a:rPr lang="en-US" sz="1477" dirty="0">
                <a:solidFill>
                  <a:schemeClr val="accent2">
                    <a:lumMod val="50000"/>
                  </a:schemeClr>
                </a:solidFill>
              </a:rPr>
              <a:t> (</a:t>
            </a:r>
            <a:r>
              <a:rPr lang="en-US" sz="1477" dirty="0" err="1">
                <a:solidFill>
                  <a:schemeClr val="accent2">
                    <a:lumMod val="50000"/>
                  </a:schemeClr>
                </a:solidFill>
              </a:rPr>
              <a:t>positif</a:t>
            </a:r>
            <a:r>
              <a:rPr lang="en-US" sz="1477" dirty="0">
                <a:solidFill>
                  <a:schemeClr val="accent2">
                    <a:lumMod val="50000"/>
                  </a:schemeClr>
                </a:solidFill>
              </a:rPr>
              <a:t>)</a:t>
            </a:r>
          </a:p>
          <a:p>
            <a:endParaRPr lang="en-US" sz="1477" dirty="0">
              <a:solidFill>
                <a:schemeClr val="accent2">
                  <a:lumMod val="50000"/>
                </a:schemeClr>
              </a:solidFill>
            </a:endParaRP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8883">
            <a:off x="183199" y="3967883"/>
            <a:ext cx="923718" cy="655840"/>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9335" y="4489230"/>
            <a:ext cx="1855474" cy="1849952"/>
          </a:xfrm>
          <a:prstGeom prst="rect">
            <a:avLst/>
          </a:prstGeom>
        </p:spPr>
      </p:pic>
      <p:sp>
        <p:nvSpPr>
          <p:cNvPr id="62" name="TextBox 26"/>
          <p:cNvSpPr txBox="1">
            <a:spLocks noChangeArrowheads="1"/>
          </p:cNvSpPr>
          <p:nvPr/>
        </p:nvSpPr>
        <p:spPr bwMode="auto">
          <a:xfrm>
            <a:off x="354053" y="5037819"/>
            <a:ext cx="1289146" cy="546945"/>
          </a:xfrm>
          <a:prstGeom prst="rect">
            <a:avLst/>
          </a:prstGeom>
          <a:noFill/>
          <a:ln w="9525">
            <a:noFill/>
            <a:miter lim="800000"/>
            <a:headEnd/>
            <a:tailEnd/>
          </a:ln>
        </p:spPr>
        <p:txBody>
          <a:bodyPr wrap="square">
            <a:spAutoFit/>
          </a:bodyPr>
          <a:lstStyle/>
          <a:p>
            <a:pPr algn="ctr"/>
            <a:r>
              <a:rPr lang="en-US" sz="1477" dirty="0">
                <a:solidFill>
                  <a:srgbClr val="009900"/>
                </a:solidFill>
              </a:rPr>
              <a:t>Life cycle perspective</a:t>
            </a:r>
          </a:p>
        </p:txBody>
      </p:sp>
      <p:sp>
        <p:nvSpPr>
          <p:cNvPr id="2" name="Footer Placeholder 1">
            <a:extLst>
              <a:ext uri="{FF2B5EF4-FFF2-40B4-BE49-F238E27FC236}">
                <a16:creationId xmlns:a16="http://schemas.microsoft.com/office/drawing/2014/main" id="{BCB6F006-60A9-4C2E-A8BC-D19CF163BDF1}"/>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1E02BF3-F51C-4C3E-9905-DC8A8CA68BCD}"/>
              </a:ext>
            </a:extLst>
          </p:cNvPr>
          <p:cNvSpPr>
            <a:spLocks noGrp="1"/>
          </p:cNvSpPr>
          <p:nvPr>
            <p:ph type="sldNum" sz="quarter" idx="12"/>
          </p:nvPr>
        </p:nvSpPr>
        <p:spPr/>
        <p:txBody>
          <a:bodyPr/>
          <a:lstStyle/>
          <a:p>
            <a:pPr>
              <a:defRPr/>
            </a:pPr>
            <a:fld id="{2E3D3CF9-A8F0-446F-8AA4-23D2A19D86A0}" type="slidenum">
              <a:rPr lang="en-US" smtClean="0"/>
              <a:pPr>
                <a:defRPr/>
              </a:pPr>
              <a:t>49</a:t>
            </a:fld>
            <a:endParaRPr lang="en-US"/>
          </a:p>
        </p:txBody>
      </p:sp>
      <p:sp>
        <p:nvSpPr>
          <p:cNvPr id="36" name="Title 1">
            <a:extLst>
              <a:ext uri="{FF2B5EF4-FFF2-40B4-BE49-F238E27FC236}">
                <a16:creationId xmlns:a16="http://schemas.microsoft.com/office/drawing/2014/main" id="{C883ED21-1608-4830-943D-E6CFD1145DA3}"/>
              </a:ext>
            </a:extLst>
          </p:cNvPr>
          <p:cNvSpPr txBox="1">
            <a:spLocks/>
          </p:cNvSpPr>
          <p:nvPr/>
        </p:nvSpPr>
        <p:spPr bwMode="auto">
          <a:xfrm>
            <a:off x="8104608" y="-19852"/>
            <a:ext cx="1164384"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SML</a:t>
            </a:r>
          </a:p>
        </p:txBody>
      </p:sp>
    </p:spTree>
    <p:extLst>
      <p:ext uri="{BB962C8B-B14F-4D97-AF65-F5344CB8AC3E}">
        <p14:creationId xmlns:p14="http://schemas.microsoft.com/office/powerpoint/2010/main" val="2243435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http://iwandahnial.files.wordpress.com/2008/05/hutan-gundul.jpg"/>
          <p:cNvPicPr>
            <a:picLocks noChangeAspect="1" noChangeArrowheads="1"/>
          </p:cNvPicPr>
          <p:nvPr/>
        </p:nvPicPr>
        <p:blipFill>
          <a:blip r:embed="rId2" cstate="print"/>
          <a:srcRect t="11719"/>
          <a:stretch>
            <a:fillRect/>
          </a:stretch>
        </p:blipFill>
        <p:spPr bwMode="auto">
          <a:xfrm>
            <a:off x="219808" y="2000251"/>
            <a:ext cx="2760785" cy="1827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0402" name="Picture 2" descr="http://i1201.photobucket.com/albums/bb352/nia182/hutan-lebat-isti.jpg"/>
          <p:cNvPicPr>
            <a:picLocks noChangeAspect="1" noChangeArrowheads="1"/>
          </p:cNvPicPr>
          <p:nvPr/>
        </p:nvPicPr>
        <p:blipFill>
          <a:blip r:embed="rId3" cstate="print"/>
          <a:srcRect l="8503" t="20570" r="19225" b="8227"/>
          <a:stretch>
            <a:fillRect/>
          </a:stretch>
        </p:blipFill>
        <p:spPr bwMode="auto">
          <a:xfrm>
            <a:off x="6050574" y="1985597"/>
            <a:ext cx="2762250" cy="1827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0" y="263770"/>
            <a:ext cx="9144000" cy="1252904"/>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062" b="1" dirty="0" err="1">
                <a:latin typeface="Arial Narrow" pitchFamily="34" charset="0"/>
              </a:rPr>
              <a:t>Prinsip</a:t>
            </a:r>
            <a:r>
              <a:rPr lang="en-US" sz="4062" b="1" dirty="0">
                <a:latin typeface="Arial Narrow" pitchFamily="34" charset="0"/>
              </a:rPr>
              <a:t> </a:t>
            </a:r>
            <a:r>
              <a:rPr lang="en-US" sz="4062" b="1" dirty="0" err="1">
                <a:latin typeface="Arial Narrow" pitchFamily="34" charset="0"/>
              </a:rPr>
              <a:t>Dasar</a:t>
            </a:r>
            <a:r>
              <a:rPr lang="en-US" sz="4062" b="1" dirty="0">
                <a:latin typeface="Arial Narrow" pitchFamily="34" charset="0"/>
              </a:rPr>
              <a:t> </a:t>
            </a:r>
            <a:r>
              <a:rPr lang="en-US" sz="4062" b="1" dirty="0" err="1">
                <a:latin typeface="Arial Narrow" pitchFamily="34" charset="0"/>
              </a:rPr>
              <a:t>Lingkungan</a:t>
            </a:r>
            <a:endParaRPr lang="en-US" sz="4062" b="1" dirty="0">
              <a:latin typeface="Arial Narrow" pitchFamily="34" charset="0"/>
            </a:endParaRPr>
          </a:p>
        </p:txBody>
      </p:sp>
      <p:sp>
        <p:nvSpPr>
          <p:cNvPr id="8" name="Rectangle 7"/>
          <p:cNvSpPr/>
          <p:nvPr/>
        </p:nvSpPr>
        <p:spPr>
          <a:xfrm>
            <a:off x="-32971" y="4716173"/>
            <a:ext cx="9144000" cy="1912326"/>
          </a:xfrm>
          <a:prstGeom prst="rect">
            <a:avLst/>
          </a:prstGeom>
          <a:solidFill>
            <a:schemeClr val="accent6">
              <a:lumMod val="50000"/>
            </a:schemeClr>
          </a:solidFill>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662"/>
          </a:p>
        </p:txBody>
      </p:sp>
      <p:sp>
        <p:nvSpPr>
          <p:cNvPr id="33798" name="TextBox 7"/>
          <p:cNvSpPr txBox="1">
            <a:spLocks noChangeArrowheads="1"/>
          </p:cNvSpPr>
          <p:nvPr/>
        </p:nvSpPr>
        <p:spPr bwMode="auto">
          <a:xfrm>
            <a:off x="533400" y="3890597"/>
            <a:ext cx="1928446" cy="291170"/>
          </a:xfrm>
          <a:prstGeom prst="rect">
            <a:avLst/>
          </a:prstGeom>
          <a:noFill/>
          <a:ln w="9525">
            <a:noFill/>
            <a:miter lim="800000"/>
            <a:headEnd/>
            <a:tailEnd/>
          </a:ln>
        </p:spPr>
        <p:txBody>
          <a:bodyPr>
            <a:spAutoFit/>
          </a:bodyPr>
          <a:lstStyle/>
          <a:p>
            <a:pPr algn="ctr" eaLnBrk="1" hangingPunct="1"/>
            <a:r>
              <a:rPr lang="en-US" sz="1292" b="1"/>
              <a:t>Lingkungan rusak</a:t>
            </a:r>
          </a:p>
        </p:txBody>
      </p:sp>
      <p:sp>
        <p:nvSpPr>
          <p:cNvPr id="33799" name="TextBox 10"/>
          <p:cNvSpPr txBox="1">
            <a:spLocks noChangeArrowheads="1"/>
          </p:cNvSpPr>
          <p:nvPr/>
        </p:nvSpPr>
        <p:spPr bwMode="auto">
          <a:xfrm>
            <a:off x="3055327" y="3890597"/>
            <a:ext cx="2901462" cy="291170"/>
          </a:xfrm>
          <a:prstGeom prst="rect">
            <a:avLst/>
          </a:prstGeom>
          <a:noFill/>
          <a:ln w="9525">
            <a:noFill/>
            <a:miter lim="800000"/>
            <a:headEnd/>
            <a:tailEnd/>
          </a:ln>
        </p:spPr>
        <p:txBody>
          <a:bodyPr>
            <a:spAutoFit/>
          </a:bodyPr>
          <a:lstStyle/>
          <a:p>
            <a:pPr algn="ctr" eaLnBrk="1" hangingPunct="1"/>
            <a:r>
              <a:rPr lang="en-US" sz="1292" b="1"/>
              <a:t>Daya dukungan Lingkungan</a:t>
            </a:r>
          </a:p>
        </p:txBody>
      </p:sp>
      <p:sp>
        <p:nvSpPr>
          <p:cNvPr id="33800" name="TextBox 20"/>
          <p:cNvSpPr txBox="1">
            <a:spLocks noChangeArrowheads="1"/>
          </p:cNvSpPr>
          <p:nvPr/>
        </p:nvSpPr>
        <p:spPr bwMode="auto">
          <a:xfrm>
            <a:off x="6074020" y="3890597"/>
            <a:ext cx="2586403" cy="291170"/>
          </a:xfrm>
          <a:prstGeom prst="rect">
            <a:avLst/>
          </a:prstGeom>
          <a:noFill/>
          <a:ln w="9525">
            <a:noFill/>
            <a:miter lim="800000"/>
            <a:headEnd/>
            <a:tailEnd/>
          </a:ln>
        </p:spPr>
        <p:txBody>
          <a:bodyPr>
            <a:spAutoFit/>
          </a:bodyPr>
          <a:lstStyle/>
          <a:p>
            <a:pPr algn="ctr" eaLnBrk="1" hangingPunct="1"/>
            <a:r>
              <a:rPr lang="en-US" sz="1292" b="1"/>
              <a:t>Lingkungan membaik</a:t>
            </a:r>
          </a:p>
        </p:txBody>
      </p:sp>
      <p:sp>
        <p:nvSpPr>
          <p:cNvPr id="12" name="Right Arrow 11"/>
          <p:cNvSpPr/>
          <p:nvPr/>
        </p:nvSpPr>
        <p:spPr>
          <a:xfrm>
            <a:off x="1406769" y="4286251"/>
            <a:ext cx="6132635" cy="395654"/>
          </a:xfrm>
          <a:prstGeom prst="rightArrow">
            <a:avLst/>
          </a:prstGeom>
          <a:gradFill flip="none" rotWithShape="1">
            <a:gsLst>
              <a:gs pos="0">
                <a:srgbClr val="195726"/>
              </a:gs>
              <a:gs pos="50000">
                <a:schemeClr val="accent6">
                  <a:lumMod val="75000"/>
                </a:schemeClr>
              </a:gs>
              <a:gs pos="100000">
                <a:srgbClr val="C00000"/>
              </a:gs>
            </a:gsLst>
            <a:lin ang="10800000" scaled="1"/>
            <a:tileRect/>
          </a:gradFill>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292" b="1" dirty="0"/>
              <a:t>HOMEOSTASIS</a:t>
            </a:r>
          </a:p>
        </p:txBody>
      </p:sp>
      <p:sp>
        <p:nvSpPr>
          <p:cNvPr id="13" name="Content Placeholder 2"/>
          <p:cNvSpPr txBox="1">
            <a:spLocks/>
          </p:cNvSpPr>
          <p:nvPr/>
        </p:nvSpPr>
        <p:spPr>
          <a:xfrm>
            <a:off x="1143001" y="5061988"/>
            <a:ext cx="6396403" cy="668215"/>
          </a:xfrm>
          <a:prstGeom prst="rect">
            <a:avLst/>
          </a:prstGeom>
        </p:spPr>
        <p:txBody>
          <a:bodyPr>
            <a:normAutofit/>
          </a:bodyPr>
          <a:lstStyle/>
          <a:p>
            <a:pPr marL="316531" indent="-316531" algn="ctr">
              <a:spcBef>
                <a:spcPct val="20000"/>
              </a:spcBef>
              <a:defRPr/>
            </a:pP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Pada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dasarnya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lingkungan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dapat</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melakukan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perbaikan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sendiri</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dengan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daya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dukung</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yang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memadai</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a:t>
            </a:r>
          </a:p>
        </p:txBody>
      </p:sp>
      <p:sp>
        <p:nvSpPr>
          <p:cNvPr id="14" name="Rectangle 13"/>
          <p:cNvSpPr/>
          <p:nvPr/>
        </p:nvSpPr>
        <p:spPr>
          <a:xfrm>
            <a:off x="-32971" y="5619415"/>
            <a:ext cx="8924192" cy="603883"/>
          </a:xfrm>
          <a:prstGeom prst="rect">
            <a:avLst/>
          </a:prstGeom>
        </p:spPr>
        <p:txBody>
          <a:bodyPr>
            <a:spAutoFit/>
          </a:bodyPr>
          <a:lstStyle/>
          <a:p>
            <a:pPr marL="252052" indent="-252052" algn="ctr">
              <a:spcBef>
                <a:spcPct val="20000"/>
              </a:spcBef>
              <a:buClr>
                <a:schemeClr val="folHlink"/>
              </a:buClr>
              <a:buSzPct val="75000"/>
              <a:defRPr/>
            </a:pP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Azas</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pemanfaatan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lestari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harus</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dilakukan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hal</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ini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berguna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sebagai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ketersediaan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sumberdaya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alam</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untuk</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mendukung</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kehidupan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lainnya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a:t>
            </a:r>
            <a:endParaRPr lang="id-ID" sz="1662" b="1" kern="0"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33807" name="Picture 15" descr="http://www.kabarbanyuwangi.info/wp-content/uploads/2013/10/hutan.jpg"/>
          <p:cNvPicPr>
            <a:picLocks noChangeAspect="1" noChangeArrowheads="1"/>
          </p:cNvPicPr>
          <p:nvPr/>
        </p:nvPicPr>
        <p:blipFill>
          <a:blip r:embed="rId4" cstate="print"/>
          <a:srcRect/>
          <a:stretch>
            <a:fillRect/>
          </a:stretch>
        </p:blipFill>
        <p:spPr bwMode="auto">
          <a:xfrm>
            <a:off x="3143251" y="1988527"/>
            <a:ext cx="2778369" cy="1846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FF2B5EF4-FFF2-40B4-BE49-F238E27FC236}">
                <a16:creationId xmlns:a16="http://schemas.microsoft.com/office/drawing/2014/main" id="{88E52BD0-F356-4E4B-8011-B79C9C3331F4}"/>
              </a:ext>
            </a:extLst>
          </p:cNvPr>
          <p:cNvSpPr>
            <a:spLocks noGrp="1"/>
          </p:cNvSpPr>
          <p:nvPr>
            <p:ph type="ftr" sz="quarter" idx="11"/>
          </p:nvPr>
        </p:nvSpPr>
        <p:spPr/>
        <p:txBody>
          <a:bodyPr/>
          <a:lstStyle/>
          <a:p>
            <a:r>
              <a:rPr lang="pt-BR"/>
              <a:t>Integrasi ISO 9001,ISO 45001 &amp; ISO 14001 1/rev.00 (c)Copyright, Sentral Sistem. May 2018</a:t>
            </a:r>
            <a:endParaRPr lang="en-US"/>
          </a:p>
        </p:txBody>
      </p:sp>
      <p:sp>
        <p:nvSpPr>
          <p:cNvPr id="3" name="Slide Number Placeholder 2">
            <a:extLst>
              <a:ext uri="{FF2B5EF4-FFF2-40B4-BE49-F238E27FC236}">
                <a16:creationId xmlns:a16="http://schemas.microsoft.com/office/drawing/2014/main" id="{42027D86-C778-46E4-ACD9-C28115B5B17E}"/>
              </a:ext>
            </a:extLst>
          </p:cNvPr>
          <p:cNvSpPr>
            <a:spLocks noGrp="1"/>
          </p:cNvSpPr>
          <p:nvPr>
            <p:ph type="sldNum" sz="quarter" idx="12"/>
          </p:nvPr>
        </p:nvSpPr>
        <p:spPr/>
        <p:txBody>
          <a:bodyPr/>
          <a:lstStyle/>
          <a:p>
            <a:fld id="{D1B71AAA-B9E7-4449-836C-07686E34B3E0}" type="slidenum">
              <a:rPr lang="en-US" smtClean="0"/>
              <a:t>5</a:t>
            </a:fld>
            <a:endParaRPr lang="en-US"/>
          </a:p>
        </p:txBody>
      </p:sp>
    </p:spTree>
    <p:extLst>
      <p:ext uri="{BB962C8B-B14F-4D97-AF65-F5344CB8AC3E}">
        <p14:creationId xmlns:p14="http://schemas.microsoft.com/office/powerpoint/2010/main" val="125350505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6E38D-1E4E-4D64-8D25-29F399A3900B}" type="slidenum">
              <a:rPr lang="en-US" smtClean="0"/>
              <a:pPr/>
              <a:t>50</a:t>
            </a:fld>
            <a:endParaRPr lang="en-US"/>
          </a:p>
        </p:txBody>
      </p:sp>
      <p:cxnSp>
        <p:nvCxnSpPr>
          <p:cNvPr id="10" name="Straight Connector 9"/>
          <p:cNvCxnSpPr/>
          <p:nvPr/>
        </p:nvCxnSpPr>
        <p:spPr>
          <a:xfrm>
            <a:off x="-20984" y="1966427"/>
            <a:ext cx="2293374" cy="179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41470" y="0"/>
            <a:ext cx="30531" cy="685800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graphicFrame>
        <p:nvGraphicFramePr>
          <p:cNvPr id="2" name="Object 1"/>
          <p:cNvGraphicFramePr>
            <a:graphicFrameLocks noChangeAspect="1"/>
          </p:cNvGraphicFramePr>
          <p:nvPr/>
        </p:nvGraphicFramePr>
        <p:xfrm>
          <a:off x="260431" y="392641"/>
          <a:ext cx="8667982" cy="5760720"/>
        </p:xfrm>
        <a:graphic>
          <a:graphicData uri="http://schemas.openxmlformats.org/presentationml/2006/ole">
            <mc:AlternateContent xmlns:mc="http://schemas.openxmlformats.org/markup-compatibility/2006">
              <mc:Choice xmlns:v="urn:schemas-microsoft-com:vml" Requires="v">
                <p:oleObj spid="_x0000_s2095" name="Visio" r:id="rId3" imgW="8998012" imgH="4343532" progId="Visio.Drawing.11">
                  <p:embed/>
                </p:oleObj>
              </mc:Choice>
              <mc:Fallback>
                <p:oleObj name="Visio" r:id="rId3" imgW="8998012" imgH="43435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431" y="392641"/>
                        <a:ext cx="8667982" cy="5760720"/>
                      </a:xfrm>
                      <a:prstGeom prst="rect">
                        <a:avLst/>
                      </a:prstGeom>
                      <a:solidFill>
                        <a:srgbClr val="FFFFFF"/>
                      </a:solidFill>
                      <a:ln w="9525">
                        <a:solidFill>
                          <a:srgbClr val="FFFFFF"/>
                        </a:solidFill>
                        <a:miter lim="800000"/>
                        <a:headEnd/>
                        <a:tailEnd/>
                      </a:ln>
                    </p:spPr>
                  </p:pic>
                </p:oleObj>
              </mc:Fallback>
            </mc:AlternateContent>
          </a:graphicData>
        </a:graphic>
      </p:graphicFrame>
      <p:sp>
        <p:nvSpPr>
          <p:cNvPr id="3" name="Pentagon 2"/>
          <p:cNvSpPr/>
          <p:nvPr/>
        </p:nvSpPr>
        <p:spPr>
          <a:xfrm>
            <a:off x="0" y="0"/>
            <a:ext cx="3175000" cy="71966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Life Cycle Perspective</a:t>
            </a:r>
          </a:p>
        </p:txBody>
      </p:sp>
      <p:sp>
        <p:nvSpPr>
          <p:cNvPr id="5" name="Footer Placeholder 4">
            <a:extLst>
              <a:ext uri="{FF2B5EF4-FFF2-40B4-BE49-F238E27FC236}">
                <a16:creationId xmlns:a16="http://schemas.microsoft.com/office/drawing/2014/main" id="{ACAAE65B-CC01-43A6-8B8F-D2F940107D8C}"/>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8" name="Title 1">
            <a:extLst>
              <a:ext uri="{FF2B5EF4-FFF2-40B4-BE49-F238E27FC236}">
                <a16:creationId xmlns:a16="http://schemas.microsoft.com/office/drawing/2014/main" id="{65D5A8CB-876B-4A57-AA73-5D897542580C}"/>
              </a:ext>
            </a:extLst>
          </p:cNvPr>
          <p:cNvSpPr txBox="1">
            <a:spLocks/>
          </p:cNvSpPr>
          <p:nvPr/>
        </p:nvSpPr>
        <p:spPr bwMode="auto">
          <a:xfrm>
            <a:off x="8204204" y="2266"/>
            <a:ext cx="868587"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SML</a:t>
            </a:r>
          </a:p>
        </p:txBody>
      </p:sp>
    </p:spTree>
    <p:extLst>
      <p:ext uri="{BB962C8B-B14F-4D97-AF65-F5344CB8AC3E}">
        <p14:creationId xmlns:p14="http://schemas.microsoft.com/office/powerpoint/2010/main" val="3120503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2E3D3CF9-A8F0-446F-8AA4-23D2A19D86A0}" type="slidenum">
              <a:rPr lang="en-US" smtClean="0"/>
              <a:pPr>
                <a:defRPr/>
              </a:pPr>
              <a:t>51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77924877"/>
              </p:ext>
            </p:extLst>
          </p:nvPr>
        </p:nvGraphicFramePr>
        <p:xfrm>
          <a:off x="246524" y="922246"/>
          <a:ext cx="8547851" cy="5434104"/>
        </p:xfrm>
        <a:graphic>
          <a:graphicData uri="http://schemas.openxmlformats.org/drawingml/2006/table">
            <a:tbl>
              <a:tblPr firstRow="1" bandRow="1">
                <a:tableStyleId>{5C22544A-7EE6-4342-B048-85BDC9FD1C3A}</a:tableStyleId>
              </a:tblPr>
              <a:tblGrid>
                <a:gridCol w="1501594">
                  <a:extLst>
                    <a:ext uri="{9D8B030D-6E8A-4147-A177-3AD203B41FA5}">
                      <a16:colId xmlns:a16="http://schemas.microsoft.com/office/drawing/2014/main" val="20000"/>
                    </a:ext>
                  </a:extLst>
                </a:gridCol>
                <a:gridCol w="1633498">
                  <a:extLst>
                    <a:ext uri="{9D8B030D-6E8A-4147-A177-3AD203B41FA5}">
                      <a16:colId xmlns:a16="http://schemas.microsoft.com/office/drawing/2014/main" val="20001"/>
                    </a:ext>
                  </a:extLst>
                </a:gridCol>
                <a:gridCol w="1822396">
                  <a:extLst>
                    <a:ext uri="{9D8B030D-6E8A-4147-A177-3AD203B41FA5}">
                      <a16:colId xmlns:a16="http://schemas.microsoft.com/office/drawing/2014/main" val="20002"/>
                    </a:ext>
                  </a:extLst>
                </a:gridCol>
                <a:gridCol w="1807150">
                  <a:extLst>
                    <a:ext uri="{9D8B030D-6E8A-4147-A177-3AD203B41FA5}">
                      <a16:colId xmlns:a16="http://schemas.microsoft.com/office/drawing/2014/main" val="20003"/>
                    </a:ext>
                  </a:extLst>
                </a:gridCol>
                <a:gridCol w="1783213">
                  <a:extLst>
                    <a:ext uri="{9D8B030D-6E8A-4147-A177-3AD203B41FA5}">
                      <a16:colId xmlns:a16="http://schemas.microsoft.com/office/drawing/2014/main" val="20004"/>
                    </a:ext>
                  </a:extLst>
                </a:gridCol>
              </a:tblGrid>
              <a:tr h="645672">
                <a:tc>
                  <a:txBody>
                    <a:bodyPr/>
                    <a:lstStyle/>
                    <a:p>
                      <a:pPr algn="ctr"/>
                      <a:r>
                        <a:rPr lang="en-US" dirty="0"/>
                        <a:t>Proses</a:t>
                      </a:r>
                    </a:p>
                  </a:txBody>
                  <a:tcPr/>
                </a:tc>
                <a:tc>
                  <a:txBody>
                    <a:bodyPr/>
                    <a:lstStyle/>
                    <a:p>
                      <a:pPr algn="ctr"/>
                      <a:r>
                        <a:rPr lang="en-US" dirty="0" err="1"/>
                        <a:t>Aktivitas</a:t>
                      </a:r>
                      <a:r>
                        <a:rPr lang="en-US" dirty="0"/>
                        <a:t>/ </a:t>
                      </a:r>
                      <a:r>
                        <a:rPr lang="en-US" dirty="0" err="1"/>
                        <a:t>Produk</a:t>
                      </a:r>
                      <a:endParaRPr lang="en-US" dirty="0"/>
                    </a:p>
                  </a:txBody>
                  <a:tcPr/>
                </a:tc>
                <a:tc>
                  <a:txBody>
                    <a:bodyPr/>
                    <a:lstStyle/>
                    <a:p>
                      <a:pPr algn="ctr"/>
                      <a:r>
                        <a:rPr lang="en-US" dirty="0" err="1"/>
                        <a:t>Sumber</a:t>
                      </a:r>
                      <a:r>
                        <a:rPr lang="en-US" baseline="0" dirty="0"/>
                        <a:t> </a:t>
                      </a:r>
                      <a:r>
                        <a:rPr lang="en-US" baseline="0" dirty="0" err="1"/>
                        <a:t>Aspek</a:t>
                      </a:r>
                      <a:r>
                        <a:rPr lang="en-US" baseline="0" dirty="0"/>
                        <a:t>/ </a:t>
                      </a:r>
                      <a:r>
                        <a:rPr lang="en-US" baseline="0" dirty="0" err="1"/>
                        <a:t>Bahaya</a:t>
                      </a:r>
                      <a:endParaRPr lang="en-US" dirty="0"/>
                    </a:p>
                  </a:txBody>
                  <a:tcPr/>
                </a:tc>
                <a:tc>
                  <a:txBody>
                    <a:bodyPr/>
                    <a:lstStyle/>
                    <a:p>
                      <a:pPr algn="ctr"/>
                      <a:r>
                        <a:rPr lang="en-US" dirty="0" err="1"/>
                        <a:t>Aspek</a:t>
                      </a:r>
                      <a:r>
                        <a:rPr lang="en-US" baseline="0" dirty="0"/>
                        <a:t> / </a:t>
                      </a:r>
                      <a:r>
                        <a:rPr lang="en-US" baseline="0" dirty="0" err="1"/>
                        <a:t>Bahaya</a:t>
                      </a:r>
                      <a:endParaRPr lang="en-US" dirty="0"/>
                    </a:p>
                  </a:txBody>
                  <a:tcPr/>
                </a:tc>
                <a:tc>
                  <a:txBody>
                    <a:bodyPr/>
                    <a:lstStyle/>
                    <a:p>
                      <a:pPr algn="ctr"/>
                      <a:r>
                        <a:rPr lang="en-US" dirty="0" err="1"/>
                        <a:t>Dampak</a:t>
                      </a:r>
                      <a:r>
                        <a:rPr lang="en-US" dirty="0"/>
                        <a:t> / </a:t>
                      </a:r>
                      <a:r>
                        <a:rPr lang="en-US" dirty="0" err="1"/>
                        <a:t>Risiko</a:t>
                      </a:r>
                      <a:endParaRPr lang="en-US" dirty="0"/>
                    </a:p>
                  </a:txBody>
                  <a:tcPr/>
                </a:tc>
                <a:extLst>
                  <a:ext uri="{0D108BD9-81ED-4DB2-BD59-A6C34878D82A}">
                    <a16:rowId xmlns:a16="http://schemas.microsoft.com/office/drawing/2014/main" val="10000"/>
                  </a:ext>
                </a:extLst>
              </a:tr>
              <a:tr h="645672">
                <a:tc>
                  <a:txBody>
                    <a:bodyPr/>
                    <a:lstStyle/>
                    <a:p>
                      <a:r>
                        <a:rPr lang="en-US" dirty="0"/>
                        <a:t>Housekeeping</a:t>
                      </a:r>
                    </a:p>
                  </a:txBody>
                  <a:tcPr/>
                </a:tc>
                <a:tc>
                  <a:txBody>
                    <a:bodyPr/>
                    <a:lstStyle/>
                    <a:p>
                      <a:r>
                        <a:rPr lang="en-US" dirty="0" err="1"/>
                        <a:t>Membersihkan</a:t>
                      </a:r>
                      <a:r>
                        <a:rPr lang="en-US" dirty="0"/>
                        <a:t> </a:t>
                      </a:r>
                      <a:r>
                        <a:rPr lang="en-US" dirty="0" err="1"/>
                        <a:t>lantai</a:t>
                      </a:r>
                      <a:r>
                        <a:rPr lang="en-US" dirty="0"/>
                        <a:t> office</a:t>
                      </a:r>
                    </a:p>
                  </a:txBody>
                  <a:tcPr/>
                </a:tc>
                <a:tc>
                  <a:txBody>
                    <a:bodyPr/>
                    <a:lstStyle/>
                    <a:p>
                      <a:r>
                        <a:rPr lang="en-US" dirty="0"/>
                        <a:t>Area </a:t>
                      </a:r>
                      <a:r>
                        <a:rPr lang="en-US" dirty="0" err="1"/>
                        <a:t>kerja</a:t>
                      </a:r>
                      <a:r>
                        <a:rPr lang="en-US" baseline="0" dirty="0"/>
                        <a:t> </a:t>
                      </a:r>
                      <a:r>
                        <a:rPr lang="en-US" baseline="0" dirty="0" err="1"/>
                        <a:t>licin</a:t>
                      </a:r>
                      <a:endParaRPr lang="en-US" dirty="0"/>
                    </a:p>
                  </a:txBody>
                  <a:tcPr/>
                </a:tc>
                <a:tc>
                  <a:txBody>
                    <a:bodyPr/>
                    <a:lstStyle/>
                    <a:p>
                      <a:r>
                        <a:rPr lang="en-US" dirty="0" err="1"/>
                        <a:t>Terpeleset</a:t>
                      </a:r>
                      <a:r>
                        <a:rPr lang="en-US" dirty="0"/>
                        <a:t> </a:t>
                      </a:r>
                    </a:p>
                  </a:txBody>
                  <a:tcPr/>
                </a:tc>
                <a:tc>
                  <a:txBody>
                    <a:bodyPr/>
                    <a:lstStyle/>
                    <a:p>
                      <a:r>
                        <a:rPr lang="en-US" dirty="0" err="1"/>
                        <a:t>Memar</a:t>
                      </a:r>
                      <a:endParaRPr lang="en-US" dirty="0"/>
                    </a:p>
                  </a:txBody>
                  <a:tcPr/>
                </a:tc>
                <a:extLst>
                  <a:ext uri="{0D108BD9-81ED-4DB2-BD59-A6C34878D82A}">
                    <a16:rowId xmlns:a16="http://schemas.microsoft.com/office/drawing/2014/main" val="10001"/>
                  </a:ext>
                </a:extLst>
              </a:tr>
              <a:tr h="645672">
                <a:tc>
                  <a:txBody>
                    <a:bodyPr/>
                    <a:lstStyle/>
                    <a:p>
                      <a:endParaRPr lang="en-US"/>
                    </a:p>
                  </a:txBody>
                  <a:tcPr/>
                </a:tc>
                <a:tc>
                  <a:txBody>
                    <a:bodyPr/>
                    <a:lstStyle/>
                    <a:p>
                      <a:endParaRPr lang="en-US"/>
                    </a:p>
                  </a:txBody>
                  <a:tcPr/>
                </a:tc>
                <a:tc>
                  <a:txBody>
                    <a:bodyPr/>
                    <a:lstStyle/>
                    <a:p>
                      <a:r>
                        <a:rPr lang="en-US" dirty="0" err="1"/>
                        <a:t>Percikan</a:t>
                      </a:r>
                      <a:r>
                        <a:rPr lang="en-US" dirty="0"/>
                        <a:t> </a:t>
                      </a:r>
                      <a:r>
                        <a:rPr lang="en-US" dirty="0" err="1"/>
                        <a:t>sabun</a:t>
                      </a:r>
                      <a:endParaRPr lang="en-US" dirty="0"/>
                    </a:p>
                  </a:txBody>
                  <a:tcPr/>
                </a:tc>
                <a:tc>
                  <a:txBody>
                    <a:bodyPr/>
                    <a:lstStyle/>
                    <a:p>
                      <a:r>
                        <a:rPr lang="en-US" dirty="0" err="1"/>
                        <a:t>Terpercik</a:t>
                      </a:r>
                      <a:r>
                        <a:rPr lang="en-US" dirty="0"/>
                        <a:t> </a:t>
                      </a:r>
                      <a:r>
                        <a:rPr lang="en-US" dirty="0" err="1"/>
                        <a:t>ke</a:t>
                      </a:r>
                      <a:r>
                        <a:rPr lang="en-US" dirty="0"/>
                        <a:t> </a:t>
                      </a:r>
                      <a:r>
                        <a:rPr lang="en-US" dirty="0" err="1"/>
                        <a:t>mata</a:t>
                      </a:r>
                      <a:endParaRPr lang="en-US" dirty="0"/>
                    </a:p>
                  </a:txBody>
                  <a:tcPr/>
                </a:tc>
                <a:tc>
                  <a:txBody>
                    <a:bodyPr/>
                    <a:lstStyle/>
                    <a:p>
                      <a:r>
                        <a:rPr lang="en-US" dirty="0" err="1"/>
                        <a:t>Iritasi</a:t>
                      </a:r>
                      <a:r>
                        <a:rPr lang="en-US" dirty="0"/>
                        <a:t> </a:t>
                      </a:r>
                      <a:r>
                        <a:rPr lang="en-US" dirty="0" err="1"/>
                        <a:t>mata</a:t>
                      </a:r>
                      <a:endParaRPr lang="en-US" dirty="0"/>
                    </a:p>
                  </a:txBody>
                  <a:tcPr/>
                </a:tc>
                <a:extLst>
                  <a:ext uri="{0D108BD9-81ED-4DB2-BD59-A6C34878D82A}">
                    <a16:rowId xmlns:a16="http://schemas.microsoft.com/office/drawing/2014/main" val="10002"/>
                  </a:ext>
                </a:extLst>
              </a:tr>
              <a:tr h="645672">
                <a:tc>
                  <a:txBody>
                    <a:bodyPr/>
                    <a:lstStyle/>
                    <a:p>
                      <a:endParaRPr lang="en-US"/>
                    </a:p>
                  </a:txBody>
                  <a:tcPr/>
                </a:tc>
                <a:tc>
                  <a:txBody>
                    <a:bodyPr/>
                    <a:lstStyle/>
                    <a:p>
                      <a:endParaRPr lang="en-US"/>
                    </a:p>
                  </a:txBody>
                  <a:tcPr/>
                </a:tc>
                <a:tc>
                  <a:txBody>
                    <a:bodyPr/>
                    <a:lstStyle/>
                    <a:p>
                      <a:r>
                        <a:rPr lang="en-US" dirty="0"/>
                        <a:t>Air </a:t>
                      </a:r>
                      <a:r>
                        <a:rPr lang="en-US" dirty="0" err="1"/>
                        <a:t>bersih</a:t>
                      </a:r>
                      <a:endParaRPr lang="en-US" dirty="0"/>
                    </a:p>
                  </a:txBody>
                  <a:tcPr/>
                </a:tc>
                <a:tc>
                  <a:txBody>
                    <a:bodyPr/>
                    <a:lstStyle/>
                    <a:p>
                      <a:r>
                        <a:rPr lang="en-US" dirty="0" err="1"/>
                        <a:t>Pemakaian</a:t>
                      </a:r>
                      <a:r>
                        <a:rPr lang="en-US" baseline="0" dirty="0"/>
                        <a:t> air </a:t>
                      </a:r>
                      <a:endParaRPr lang="en-US" dirty="0"/>
                    </a:p>
                  </a:txBody>
                  <a:tcPr/>
                </a:tc>
                <a:tc>
                  <a:txBody>
                    <a:bodyPr/>
                    <a:lstStyle/>
                    <a:p>
                      <a:r>
                        <a:rPr lang="en-US" dirty="0" err="1"/>
                        <a:t>Pengurangan</a:t>
                      </a:r>
                      <a:r>
                        <a:rPr lang="en-US" baseline="0" dirty="0"/>
                        <a:t> SDA</a:t>
                      </a:r>
                      <a:endParaRPr lang="en-US" dirty="0"/>
                    </a:p>
                  </a:txBody>
                  <a:tcPr/>
                </a:tc>
                <a:extLst>
                  <a:ext uri="{0D108BD9-81ED-4DB2-BD59-A6C34878D82A}">
                    <a16:rowId xmlns:a16="http://schemas.microsoft.com/office/drawing/2014/main" val="10003"/>
                  </a:ext>
                </a:extLst>
              </a:tr>
              <a:tr h="645672">
                <a:tc>
                  <a:txBody>
                    <a:bodyPr/>
                    <a:lstStyle/>
                    <a:p>
                      <a:endParaRPr lang="en-US"/>
                    </a:p>
                  </a:txBody>
                  <a:tcPr/>
                </a:tc>
                <a:tc>
                  <a:txBody>
                    <a:bodyPr/>
                    <a:lstStyle/>
                    <a:p>
                      <a:endParaRPr lang="en-US"/>
                    </a:p>
                  </a:txBody>
                  <a:tcPr/>
                </a:tc>
                <a:tc>
                  <a:txBody>
                    <a:bodyPr/>
                    <a:lstStyle/>
                    <a:p>
                      <a:r>
                        <a:rPr lang="en-US" dirty="0" err="1"/>
                        <a:t>Sisa</a:t>
                      </a:r>
                      <a:r>
                        <a:rPr lang="en-US" baseline="0" dirty="0"/>
                        <a:t> </a:t>
                      </a:r>
                      <a:r>
                        <a:rPr lang="en-US" baseline="0" dirty="0" err="1"/>
                        <a:t>cairan</a:t>
                      </a:r>
                      <a:r>
                        <a:rPr lang="en-US" baseline="0" dirty="0"/>
                        <a:t> </a:t>
                      </a:r>
                      <a:r>
                        <a:rPr lang="en-US" baseline="0" dirty="0" err="1"/>
                        <a:t>pembersihan</a:t>
                      </a:r>
                      <a:r>
                        <a:rPr lang="en-US" baseline="0" dirty="0"/>
                        <a:t> </a:t>
                      </a:r>
                      <a:r>
                        <a:rPr lang="en-US" baseline="0" dirty="0" err="1"/>
                        <a:t>lantai</a:t>
                      </a:r>
                      <a:endParaRPr lang="en-US" dirty="0"/>
                    </a:p>
                  </a:txBody>
                  <a:tcPr/>
                </a:tc>
                <a:tc>
                  <a:txBody>
                    <a:bodyPr/>
                    <a:lstStyle/>
                    <a:p>
                      <a:r>
                        <a:rPr lang="en-US" dirty="0" err="1"/>
                        <a:t>Limbah</a:t>
                      </a:r>
                      <a:r>
                        <a:rPr lang="en-US" dirty="0"/>
                        <a:t> </a:t>
                      </a:r>
                      <a:r>
                        <a:rPr lang="en-US" dirty="0" err="1"/>
                        <a:t>cair</a:t>
                      </a:r>
                      <a:r>
                        <a:rPr lang="en-US" baseline="0" dirty="0"/>
                        <a:t> </a:t>
                      </a:r>
                      <a:r>
                        <a:rPr lang="en-US" baseline="0" dirty="0" err="1"/>
                        <a:t>domestik</a:t>
                      </a:r>
                      <a:endParaRPr lang="en-US" dirty="0"/>
                    </a:p>
                  </a:txBody>
                  <a:tcPr/>
                </a:tc>
                <a:tc>
                  <a:txBody>
                    <a:bodyPr/>
                    <a:lstStyle/>
                    <a:p>
                      <a:r>
                        <a:rPr lang="en-US" dirty="0" err="1"/>
                        <a:t>Pencemaran</a:t>
                      </a:r>
                      <a:r>
                        <a:rPr lang="en-US" dirty="0"/>
                        <a:t> air</a:t>
                      </a:r>
                      <a:r>
                        <a:rPr lang="en-US" baseline="0" dirty="0"/>
                        <a:t> / </a:t>
                      </a:r>
                      <a:r>
                        <a:rPr lang="en-US" baseline="0" dirty="0" err="1"/>
                        <a:t>tanah</a:t>
                      </a:r>
                      <a:endParaRPr lang="en-US" dirty="0"/>
                    </a:p>
                  </a:txBody>
                  <a:tcPr/>
                </a:tc>
                <a:extLst>
                  <a:ext uri="{0D108BD9-81ED-4DB2-BD59-A6C34878D82A}">
                    <a16:rowId xmlns:a16="http://schemas.microsoft.com/office/drawing/2014/main" val="10004"/>
                  </a:ext>
                </a:extLst>
              </a:tr>
              <a:tr h="645672">
                <a:tc>
                  <a:txBody>
                    <a:bodyPr/>
                    <a:lstStyle/>
                    <a:p>
                      <a:r>
                        <a:rPr lang="en-US" dirty="0" err="1"/>
                        <a:t>Produksi</a:t>
                      </a:r>
                      <a:r>
                        <a:rPr lang="en-US" dirty="0"/>
                        <a:t> Painting</a:t>
                      </a:r>
                    </a:p>
                  </a:txBody>
                  <a:tcPr/>
                </a:tc>
                <a:tc>
                  <a:txBody>
                    <a:bodyPr/>
                    <a:lstStyle/>
                    <a:p>
                      <a:r>
                        <a:rPr lang="en-US" dirty="0" err="1"/>
                        <a:t>Pengecatan</a:t>
                      </a:r>
                      <a:r>
                        <a:rPr lang="en-US" baseline="0" dirty="0"/>
                        <a:t> </a:t>
                      </a:r>
                      <a:r>
                        <a:rPr lang="en-US" baseline="0" dirty="0" err="1"/>
                        <a:t>produk</a:t>
                      </a:r>
                      <a:endParaRPr lang="en-US" dirty="0"/>
                    </a:p>
                  </a:txBody>
                  <a:tcPr/>
                </a:tc>
                <a:tc>
                  <a:txBody>
                    <a:bodyPr/>
                    <a:lstStyle/>
                    <a:p>
                      <a:r>
                        <a:rPr lang="en-US" dirty="0" err="1"/>
                        <a:t>Uap</a:t>
                      </a:r>
                      <a:r>
                        <a:rPr lang="en-US" dirty="0"/>
                        <a:t> cat</a:t>
                      </a:r>
                    </a:p>
                  </a:txBody>
                  <a:tcPr/>
                </a:tc>
                <a:tc>
                  <a:txBody>
                    <a:bodyPr/>
                    <a:lstStyle/>
                    <a:p>
                      <a:r>
                        <a:rPr lang="en-US" dirty="0" err="1"/>
                        <a:t>Terpapar</a:t>
                      </a:r>
                      <a:r>
                        <a:rPr lang="en-US" dirty="0"/>
                        <a:t> </a:t>
                      </a:r>
                      <a:r>
                        <a:rPr lang="en-US" dirty="0" err="1"/>
                        <a:t>uap</a:t>
                      </a:r>
                      <a:r>
                        <a:rPr lang="en-US" dirty="0"/>
                        <a:t> cat</a:t>
                      </a:r>
                    </a:p>
                  </a:txBody>
                  <a:tcPr/>
                </a:tc>
                <a:tc>
                  <a:txBody>
                    <a:bodyPr/>
                    <a:lstStyle/>
                    <a:p>
                      <a:r>
                        <a:rPr lang="en-US" dirty="0" err="1"/>
                        <a:t>Gangguan</a:t>
                      </a:r>
                      <a:r>
                        <a:rPr lang="en-US" dirty="0"/>
                        <a:t> </a:t>
                      </a:r>
                      <a:r>
                        <a:rPr lang="en-US" dirty="0" err="1"/>
                        <a:t>pernafasan</a:t>
                      </a:r>
                      <a:endParaRPr lang="en-US" dirty="0"/>
                    </a:p>
                  </a:txBody>
                  <a:tcPr/>
                </a:tc>
                <a:extLst>
                  <a:ext uri="{0D108BD9-81ED-4DB2-BD59-A6C34878D82A}">
                    <a16:rowId xmlns:a16="http://schemas.microsoft.com/office/drawing/2014/main" val="10005"/>
                  </a:ext>
                </a:extLst>
              </a:tr>
              <a:tr h="645672">
                <a:tc>
                  <a:txBody>
                    <a:bodyPr/>
                    <a:lstStyle/>
                    <a:p>
                      <a:endParaRPr lang="en-US"/>
                    </a:p>
                  </a:txBody>
                  <a:tcPr/>
                </a:tc>
                <a:tc>
                  <a:txBody>
                    <a:bodyPr/>
                    <a:lstStyle/>
                    <a:p>
                      <a:endParaRPr lang="en-US"/>
                    </a:p>
                  </a:txBody>
                  <a:tcPr/>
                </a:tc>
                <a:tc>
                  <a:txBody>
                    <a:bodyPr/>
                    <a:lstStyle/>
                    <a:p>
                      <a:r>
                        <a:rPr lang="en-US" dirty="0"/>
                        <a:t>Solvent</a:t>
                      </a:r>
                    </a:p>
                  </a:txBody>
                  <a:tcPr/>
                </a:tc>
                <a:tc>
                  <a:txBody>
                    <a:bodyPr/>
                    <a:lstStyle/>
                    <a:p>
                      <a:r>
                        <a:rPr lang="en-US" dirty="0" err="1"/>
                        <a:t>Pemakaian</a:t>
                      </a:r>
                      <a:r>
                        <a:rPr lang="en-US" dirty="0"/>
                        <a:t> solvent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Pengurangan</a:t>
                      </a:r>
                      <a:r>
                        <a:rPr lang="en-US" baseline="0" dirty="0"/>
                        <a:t> SDA</a:t>
                      </a:r>
                      <a:endParaRPr lang="en-US" dirty="0"/>
                    </a:p>
                  </a:txBody>
                  <a:tcPr/>
                </a:tc>
                <a:extLst>
                  <a:ext uri="{0D108BD9-81ED-4DB2-BD59-A6C34878D82A}">
                    <a16:rowId xmlns:a16="http://schemas.microsoft.com/office/drawing/2014/main" val="10006"/>
                  </a:ext>
                </a:extLst>
              </a:tr>
              <a:tr h="645672">
                <a:tc>
                  <a:txBody>
                    <a:bodyPr/>
                    <a:lstStyle/>
                    <a:p>
                      <a:endParaRPr lang="en-US"/>
                    </a:p>
                  </a:txBody>
                  <a:tcPr/>
                </a:tc>
                <a:tc>
                  <a:txBody>
                    <a:bodyPr/>
                    <a:lstStyle/>
                    <a:p>
                      <a:endParaRPr lang="en-US"/>
                    </a:p>
                  </a:txBody>
                  <a:tcPr/>
                </a:tc>
                <a:tc>
                  <a:txBody>
                    <a:bodyPr/>
                    <a:lstStyle/>
                    <a:p>
                      <a:r>
                        <a:rPr lang="en-US" dirty="0" err="1"/>
                        <a:t>Listrik</a:t>
                      </a:r>
                      <a:r>
                        <a:rPr lang="en-US" baseline="0" dirty="0"/>
                        <a:t> </a:t>
                      </a:r>
                      <a:r>
                        <a:rPr lang="en-US" baseline="0" dirty="0" err="1"/>
                        <a:t>statis</a:t>
                      </a:r>
                      <a:endParaRPr lang="en-US" dirty="0"/>
                    </a:p>
                  </a:txBody>
                  <a:tcPr/>
                </a:tc>
                <a:tc>
                  <a:txBody>
                    <a:bodyPr/>
                    <a:lstStyle/>
                    <a:p>
                      <a:r>
                        <a:rPr lang="en-US" dirty="0" err="1"/>
                        <a:t>Kebakaran</a:t>
                      </a:r>
                      <a:endParaRPr lang="en-US" dirty="0"/>
                    </a:p>
                  </a:txBody>
                  <a:tcPr/>
                </a:tc>
                <a:tc>
                  <a:txBody>
                    <a:bodyPr/>
                    <a:lstStyle/>
                    <a:p>
                      <a:r>
                        <a:rPr lang="en-US" dirty="0"/>
                        <a:t>Fatality</a:t>
                      </a:r>
                    </a:p>
                  </a:txBody>
                  <a:tcPr/>
                </a:tc>
                <a:extLst>
                  <a:ext uri="{0D108BD9-81ED-4DB2-BD59-A6C34878D82A}">
                    <a16:rowId xmlns:a16="http://schemas.microsoft.com/office/drawing/2014/main" val="10007"/>
                  </a:ext>
                </a:extLst>
              </a:tr>
            </a:tbl>
          </a:graphicData>
        </a:graphic>
      </p:graphicFrame>
      <p:sp>
        <p:nvSpPr>
          <p:cNvPr id="5" name="Pentagon 4"/>
          <p:cNvSpPr/>
          <p:nvPr/>
        </p:nvSpPr>
        <p:spPr>
          <a:xfrm>
            <a:off x="-1" y="0"/>
            <a:ext cx="5903259" cy="71966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t>Integrasi</a:t>
            </a:r>
            <a:r>
              <a:rPr lang="en-US" sz="2000" b="1" dirty="0"/>
              <a:t> </a:t>
            </a:r>
            <a:r>
              <a:rPr lang="en-US" sz="2000" b="1" dirty="0" err="1"/>
              <a:t>Aspek</a:t>
            </a:r>
            <a:r>
              <a:rPr lang="en-US" sz="2000" b="1" dirty="0"/>
              <a:t> </a:t>
            </a:r>
            <a:r>
              <a:rPr lang="en-US" sz="2000" b="1" dirty="0" err="1"/>
              <a:t>Lingkungan</a:t>
            </a:r>
            <a:r>
              <a:rPr lang="en-US" sz="2000" b="1" dirty="0"/>
              <a:t> &amp; </a:t>
            </a:r>
            <a:r>
              <a:rPr lang="en-US" sz="2000" b="1" dirty="0" err="1"/>
              <a:t>Identifikasi</a:t>
            </a:r>
            <a:r>
              <a:rPr lang="en-US" sz="2000" b="1" dirty="0"/>
              <a:t> </a:t>
            </a:r>
            <a:r>
              <a:rPr lang="en-US" sz="2000" b="1" dirty="0" err="1"/>
              <a:t>Bahaya</a:t>
            </a:r>
            <a:endParaRPr lang="en-US" sz="2000" b="1" dirty="0"/>
          </a:p>
        </p:txBody>
      </p:sp>
      <p:sp>
        <p:nvSpPr>
          <p:cNvPr id="2" name="Footer Placeholder 1">
            <a:extLst>
              <a:ext uri="{FF2B5EF4-FFF2-40B4-BE49-F238E27FC236}">
                <a16:creationId xmlns:a16="http://schemas.microsoft.com/office/drawing/2014/main" id="{C9430E39-8608-4C49-9FC7-A16A20F08084}"/>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grpSp>
        <p:nvGrpSpPr>
          <p:cNvPr id="8" name="Group 7">
            <a:extLst>
              <a:ext uri="{FF2B5EF4-FFF2-40B4-BE49-F238E27FC236}">
                <a16:creationId xmlns:a16="http://schemas.microsoft.com/office/drawing/2014/main" id="{F1BFEFAB-CFDD-44AA-AE1E-3B0C8968634F}"/>
              </a:ext>
            </a:extLst>
          </p:cNvPr>
          <p:cNvGrpSpPr/>
          <p:nvPr/>
        </p:nvGrpSpPr>
        <p:grpSpPr>
          <a:xfrm>
            <a:off x="7641750" y="7561"/>
            <a:ext cx="1511909" cy="493711"/>
            <a:chOff x="7401120" y="7561"/>
            <a:chExt cx="1511909" cy="493711"/>
          </a:xfrm>
        </p:grpSpPr>
        <p:sp>
          <p:nvSpPr>
            <p:cNvPr id="6" name="Title 1">
              <a:extLst>
                <a:ext uri="{FF2B5EF4-FFF2-40B4-BE49-F238E27FC236}">
                  <a16:creationId xmlns:a16="http://schemas.microsoft.com/office/drawing/2014/main" id="{C112E2A8-91D3-4E01-B6CD-3FD7AADDE518}"/>
                </a:ext>
              </a:extLst>
            </p:cNvPr>
            <p:cNvSpPr txBox="1">
              <a:spLocks/>
            </p:cNvSpPr>
            <p:nvPr/>
          </p:nvSpPr>
          <p:spPr>
            <a:xfrm>
              <a:off x="7401120" y="51846"/>
              <a:ext cx="817709"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i="1" u="sng" dirty="0">
                  <a:solidFill>
                    <a:srgbClr val="FF0000"/>
                  </a:solidFill>
                </a:rPr>
                <a:t>SMK3</a:t>
              </a:r>
            </a:p>
          </p:txBody>
        </p:sp>
        <p:sp>
          <p:nvSpPr>
            <p:cNvPr id="7" name="Title 1">
              <a:extLst>
                <a:ext uri="{FF2B5EF4-FFF2-40B4-BE49-F238E27FC236}">
                  <a16:creationId xmlns:a16="http://schemas.microsoft.com/office/drawing/2014/main" id="{8562072A-2CC8-4F69-931D-108DCDD0968C}"/>
                </a:ext>
              </a:extLst>
            </p:cNvPr>
            <p:cNvSpPr txBox="1">
              <a:spLocks/>
            </p:cNvSpPr>
            <p:nvPr/>
          </p:nvSpPr>
          <p:spPr bwMode="auto">
            <a:xfrm>
              <a:off x="8095320" y="7561"/>
              <a:ext cx="817709"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&amp; SML</a:t>
              </a:r>
            </a:p>
          </p:txBody>
        </p:sp>
      </p:grpSp>
    </p:spTree>
    <p:extLst>
      <p:ext uri="{BB962C8B-B14F-4D97-AF65-F5344CB8AC3E}">
        <p14:creationId xmlns:p14="http://schemas.microsoft.com/office/powerpoint/2010/main" val="1546218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a:xfrm>
            <a:off x="337719" y="3297948"/>
            <a:ext cx="7648297" cy="3658189"/>
          </a:xfrm>
        </p:spPr>
        <p:txBody>
          <a:bodyPr>
            <a:normAutofit/>
          </a:bodyPr>
          <a:lstStyle/>
          <a:p>
            <a:pPr marL="0" indent="0">
              <a:buNone/>
            </a:pPr>
            <a:r>
              <a:rPr lang="en-US" sz="2954" dirty="0" err="1"/>
              <a:t>Identifikasi</a:t>
            </a:r>
            <a:r>
              <a:rPr lang="en-US" sz="2954" dirty="0"/>
              <a:t> </a:t>
            </a:r>
            <a:r>
              <a:rPr lang="en-US" sz="2954" dirty="0" err="1"/>
              <a:t>Bahaya</a:t>
            </a:r>
            <a:r>
              <a:rPr lang="en-US" sz="2954" dirty="0"/>
              <a:t> </a:t>
            </a:r>
            <a:r>
              <a:rPr lang="en-US" sz="2954" dirty="0" err="1"/>
              <a:t>dan</a:t>
            </a:r>
            <a:r>
              <a:rPr lang="en-US" sz="2954" dirty="0"/>
              <a:t> </a:t>
            </a:r>
            <a:r>
              <a:rPr lang="en-US" sz="2954" dirty="0" err="1"/>
              <a:t>Aspek</a:t>
            </a:r>
            <a:r>
              <a:rPr lang="en-US" sz="2954" dirty="0"/>
              <a:t> </a:t>
            </a:r>
            <a:r>
              <a:rPr lang="en-US" sz="2954" dirty="0" err="1"/>
              <a:t>Lingkungan</a:t>
            </a:r>
            <a:endParaRPr lang="en-US" sz="2954" dirty="0"/>
          </a:p>
          <a:p>
            <a:pPr lvl="1"/>
            <a:r>
              <a:rPr lang="en-US" sz="2585" dirty="0" err="1"/>
              <a:t>Identifikasi</a:t>
            </a:r>
            <a:r>
              <a:rPr lang="en-US" sz="2585" dirty="0"/>
              <a:t> proses </a:t>
            </a:r>
            <a:r>
              <a:rPr lang="en-US" sz="2585" dirty="0" err="1"/>
              <a:t>kerja</a:t>
            </a:r>
            <a:r>
              <a:rPr lang="en-US" sz="2585" dirty="0"/>
              <a:t> / </a:t>
            </a:r>
            <a:r>
              <a:rPr lang="en-US" sz="2585" dirty="0" err="1"/>
              <a:t>aktivitas</a:t>
            </a:r>
            <a:endParaRPr lang="en-US" sz="2585" dirty="0"/>
          </a:p>
          <a:p>
            <a:pPr lvl="1"/>
            <a:r>
              <a:rPr lang="en-US" sz="2585" dirty="0" err="1"/>
              <a:t>Tentukan</a:t>
            </a:r>
            <a:r>
              <a:rPr lang="en-US" sz="2585" dirty="0"/>
              <a:t> </a:t>
            </a:r>
            <a:r>
              <a:rPr lang="en-US" sz="2585" dirty="0" err="1"/>
              <a:t>Sumber</a:t>
            </a:r>
            <a:r>
              <a:rPr lang="en-US" sz="2585" dirty="0"/>
              <a:t> </a:t>
            </a:r>
            <a:r>
              <a:rPr lang="en-US" sz="2585" dirty="0" err="1"/>
              <a:t>Penyebab</a:t>
            </a:r>
            <a:r>
              <a:rPr lang="en-US" sz="2585" dirty="0"/>
              <a:t> </a:t>
            </a:r>
            <a:r>
              <a:rPr lang="en-US" sz="2585" dirty="0" err="1"/>
              <a:t>Aspek</a:t>
            </a:r>
            <a:r>
              <a:rPr lang="en-US" sz="2585" dirty="0"/>
              <a:t> </a:t>
            </a:r>
            <a:r>
              <a:rPr lang="en-US" sz="2585" dirty="0" err="1"/>
              <a:t>dan</a:t>
            </a:r>
            <a:r>
              <a:rPr lang="en-US" sz="2585" dirty="0"/>
              <a:t> </a:t>
            </a:r>
            <a:r>
              <a:rPr lang="en-US" sz="2585" dirty="0" err="1"/>
              <a:t>Bahaya</a:t>
            </a:r>
            <a:endParaRPr lang="en-US" sz="2585" dirty="0"/>
          </a:p>
          <a:p>
            <a:pPr lvl="1"/>
            <a:r>
              <a:rPr lang="en-US" sz="2585" dirty="0" err="1"/>
              <a:t>Tentukan</a:t>
            </a:r>
            <a:r>
              <a:rPr lang="en-US" sz="2585" dirty="0"/>
              <a:t> </a:t>
            </a:r>
            <a:r>
              <a:rPr lang="en-US" sz="2585" dirty="0" err="1"/>
              <a:t>Pengendaliannya</a:t>
            </a:r>
            <a:endParaRPr lang="en-US" sz="2585" dirty="0"/>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52</a:t>
            </a:fld>
            <a:endParaRPr lang="en-US"/>
          </a:p>
        </p:txBody>
      </p:sp>
      <p:pic>
        <p:nvPicPr>
          <p:cNvPr id="79877" name="Picture 2" descr="C:\Users\Agus Wahyudi\Pictures\3D man\3d-man-standing-near-red-watch-14064658.jpg"/>
          <p:cNvPicPr>
            <a:picLocks noChangeAspect="1" noChangeArrowheads="1"/>
          </p:cNvPicPr>
          <p:nvPr/>
        </p:nvPicPr>
        <p:blipFill>
          <a:blip r:embed="rId3" cstate="print"/>
          <a:srcRect/>
          <a:stretch>
            <a:fillRect/>
          </a:stretch>
        </p:blipFill>
        <p:spPr bwMode="auto">
          <a:xfrm>
            <a:off x="6958096" y="4688009"/>
            <a:ext cx="1323808" cy="1323808"/>
          </a:xfrm>
          <a:prstGeom prst="rect">
            <a:avLst/>
          </a:prstGeom>
          <a:noFill/>
          <a:ln w="9525">
            <a:noFill/>
            <a:miter lim="800000"/>
            <a:headEnd/>
            <a:tailEnd/>
          </a:ln>
        </p:spPr>
      </p:pic>
      <p:sp>
        <p:nvSpPr>
          <p:cNvPr id="79878" name="Text Box 8"/>
          <p:cNvSpPr txBox="1">
            <a:spLocks noChangeArrowheads="1"/>
          </p:cNvSpPr>
          <p:nvPr/>
        </p:nvSpPr>
        <p:spPr bwMode="auto">
          <a:xfrm>
            <a:off x="6677306" y="5893111"/>
            <a:ext cx="1885388" cy="376385"/>
          </a:xfrm>
          <a:prstGeom prst="rect">
            <a:avLst/>
          </a:prstGeom>
          <a:noFill/>
          <a:ln w="9525">
            <a:noFill/>
            <a:miter lim="800000"/>
            <a:headEnd/>
            <a:tailEnd/>
          </a:ln>
        </p:spPr>
        <p:txBody>
          <a:bodyPr wrap="none">
            <a:spAutoFit/>
          </a:bodyPr>
          <a:lstStyle/>
          <a:p>
            <a:r>
              <a:rPr lang="id-ID" sz="1846" b="1" u="sng" dirty="0">
                <a:solidFill>
                  <a:srgbClr val="0070C0"/>
                </a:solidFill>
              </a:rPr>
              <a:t>Waktu : </a:t>
            </a:r>
            <a:r>
              <a:rPr lang="en-US" sz="1846" b="1" u="sng" dirty="0">
                <a:solidFill>
                  <a:srgbClr val="0070C0"/>
                </a:solidFill>
              </a:rPr>
              <a:t>30</a:t>
            </a:r>
            <a:r>
              <a:rPr lang="id-ID" sz="1846" b="1" u="sng" dirty="0">
                <a:solidFill>
                  <a:srgbClr val="0070C0"/>
                </a:solidFill>
              </a:rPr>
              <a:t> Menit</a:t>
            </a:r>
            <a:endParaRPr lang="en-US" sz="1846" b="1" u="sng" dirty="0">
              <a:solidFill>
                <a:srgbClr val="0070C0"/>
              </a:solidFill>
            </a:endParaRPr>
          </a:p>
        </p:txBody>
      </p:sp>
      <p:pic>
        <p:nvPicPr>
          <p:cNvPr id="11" name="Picture 10">
            <a:extLst>
              <a:ext uri="{FF2B5EF4-FFF2-40B4-BE49-F238E27FC236}">
                <a16:creationId xmlns:a16="http://schemas.microsoft.com/office/drawing/2014/main" id="{6B53EF23-3049-4A37-9ED2-CF4367D63B84}"/>
              </a:ext>
            </a:extLst>
          </p:cNvPr>
          <p:cNvPicPr>
            <a:picLocks noChangeAspect="1"/>
          </p:cNvPicPr>
          <p:nvPr/>
        </p:nvPicPr>
        <p:blipFill>
          <a:blip r:embed="rId4"/>
          <a:stretch>
            <a:fillRect/>
          </a:stretch>
        </p:blipFill>
        <p:spPr>
          <a:xfrm>
            <a:off x="337719" y="7879"/>
            <a:ext cx="7326351" cy="3105150"/>
          </a:xfrm>
          <a:prstGeom prst="rect">
            <a:avLst/>
          </a:prstGeom>
        </p:spPr>
      </p:pic>
      <p:sp>
        <p:nvSpPr>
          <p:cNvPr id="12" name="TextBox 11">
            <a:extLst>
              <a:ext uri="{FF2B5EF4-FFF2-40B4-BE49-F238E27FC236}">
                <a16:creationId xmlns:a16="http://schemas.microsoft.com/office/drawing/2014/main" id="{16933626-97CD-4985-B35B-ECA1D5CE75EE}"/>
              </a:ext>
            </a:extLst>
          </p:cNvPr>
          <p:cNvSpPr txBox="1"/>
          <p:nvPr/>
        </p:nvSpPr>
        <p:spPr>
          <a:xfrm>
            <a:off x="7955607" y="511243"/>
            <a:ext cx="580652"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2</a:t>
            </a:r>
          </a:p>
        </p:txBody>
      </p:sp>
      <p:sp>
        <p:nvSpPr>
          <p:cNvPr id="4" name="Footer Placeholder 3">
            <a:extLst>
              <a:ext uri="{FF2B5EF4-FFF2-40B4-BE49-F238E27FC236}">
                <a16:creationId xmlns:a16="http://schemas.microsoft.com/office/drawing/2014/main" id="{825B97C1-9170-4F04-995E-35249ADC6C2A}"/>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grpSp>
        <p:nvGrpSpPr>
          <p:cNvPr id="13" name="Group 12">
            <a:extLst>
              <a:ext uri="{FF2B5EF4-FFF2-40B4-BE49-F238E27FC236}">
                <a16:creationId xmlns:a16="http://schemas.microsoft.com/office/drawing/2014/main" id="{744A0705-7036-428E-AEAA-6DC962A35543}"/>
              </a:ext>
            </a:extLst>
          </p:cNvPr>
          <p:cNvGrpSpPr/>
          <p:nvPr/>
        </p:nvGrpSpPr>
        <p:grpSpPr>
          <a:xfrm>
            <a:off x="7641750" y="7561"/>
            <a:ext cx="1511909" cy="493711"/>
            <a:chOff x="7401120" y="7561"/>
            <a:chExt cx="1511909" cy="493711"/>
          </a:xfrm>
        </p:grpSpPr>
        <p:sp>
          <p:nvSpPr>
            <p:cNvPr id="14" name="Title 1">
              <a:extLst>
                <a:ext uri="{FF2B5EF4-FFF2-40B4-BE49-F238E27FC236}">
                  <a16:creationId xmlns:a16="http://schemas.microsoft.com/office/drawing/2014/main" id="{1F2BFC15-C0BC-4BCF-9B9A-C9D158FF2D09}"/>
                </a:ext>
              </a:extLst>
            </p:cNvPr>
            <p:cNvSpPr txBox="1">
              <a:spLocks/>
            </p:cNvSpPr>
            <p:nvPr/>
          </p:nvSpPr>
          <p:spPr>
            <a:xfrm>
              <a:off x="7401120" y="51846"/>
              <a:ext cx="817709"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i="1" u="sng" dirty="0">
                  <a:solidFill>
                    <a:srgbClr val="FF0000"/>
                  </a:solidFill>
                </a:rPr>
                <a:t>SMK3</a:t>
              </a:r>
            </a:p>
          </p:txBody>
        </p:sp>
        <p:sp>
          <p:nvSpPr>
            <p:cNvPr id="15" name="Title 1">
              <a:extLst>
                <a:ext uri="{FF2B5EF4-FFF2-40B4-BE49-F238E27FC236}">
                  <a16:creationId xmlns:a16="http://schemas.microsoft.com/office/drawing/2014/main" id="{28566EA5-E5E5-4C7F-AF4D-7FDBEF7FD215}"/>
                </a:ext>
              </a:extLst>
            </p:cNvPr>
            <p:cNvSpPr txBox="1">
              <a:spLocks/>
            </p:cNvSpPr>
            <p:nvPr/>
          </p:nvSpPr>
          <p:spPr bwMode="auto">
            <a:xfrm>
              <a:off x="8095320" y="7561"/>
              <a:ext cx="817709"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&amp; SML</a:t>
              </a:r>
            </a:p>
          </p:txBody>
        </p:sp>
      </p:grpSp>
      <p:grpSp>
        <p:nvGrpSpPr>
          <p:cNvPr id="17" name="Group 16">
            <a:extLst>
              <a:ext uri="{FF2B5EF4-FFF2-40B4-BE49-F238E27FC236}">
                <a16:creationId xmlns:a16="http://schemas.microsoft.com/office/drawing/2014/main" id="{455737C4-9744-4309-8C60-2D20EED3E453}"/>
              </a:ext>
            </a:extLst>
          </p:cNvPr>
          <p:cNvGrpSpPr/>
          <p:nvPr/>
        </p:nvGrpSpPr>
        <p:grpSpPr>
          <a:xfrm>
            <a:off x="7823656" y="686191"/>
            <a:ext cx="903249" cy="1599686"/>
            <a:chOff x="7783551" y="265398"/>
            <a:chExt cx="903249" cy="1599686"/>
          </a:xfrm>
        </p:grpSpPr>
        <p:sp>
          <p:nvSpPr>
            <p:cNvPr id="18" name="Rectangle: Rounded Corners 17">
              <a:extLst>
                <a:ext uri="{FF2B5EF4-FFF2-40B4-BE49-F238E27FC236}">
                  <a16:creationId xmlns:a16="http://schemas.microsoft.com/office/drawing/2014/main" id="{A2AF9B90-6AF0-4767-93E9-0946B76CDE64}"/>
                </a:ext>
              </a:extLst>
            </p:cNvPr>
            <p:cNvSpPr/>
            <p:nvPr/>
          </p:nvSpPr>
          <p:spPr>
            <a:xfrm>
              <a:off x="7783551" y="265398"/>
              <a:ext cx="903249" cy="1599686"/>
            </a:xfrm>
            <a:prstGeom prst="roundRect">
              <a:avLst>
                <a:gd name="adj" fmla="val 2037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75FB032-3079-4967-8E2B-60F3CBCBD8E3}"/>
                </a:ext>
              </a:extLst>
            </p:cNvPr>
            <p:cNvSpPr txBox="1"/>
            <p:nvPr/>
          </p:nvSpPr>
          <p:spPr>
            <a:xfrm>
              <a:off x="8022513" y="511243"/>
              <a:ext cx="580652"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3</a:t>
              </a:r>
            </a:p>
          </p:txBody>
        </p:sp>
      </p:grpSp>
    </p:spTree>
    <p:extLst>
      <p:ext uri="{BB962C8B-B14F-4D97-AF65-F5344CB8AC3E}">
        <p14:creationId xmlns:p14="http://schemas.microsoft.com/office/powerpoint/2010/main" val="1225447284"/>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40397" y="902589"/>
            <a:ext cx="8811818" cy="2364750"/>
          </a:xfrm>
          <a:prstGeom prst="rect">
            <a:avLst/>
          </a:prstGeom>
          <a:noFill/>
        </p:spPr>
        <p:txBody>
          <a:bodyPr wrap="square" rtlCol="0">
            <a:spAutoFit/>
          </a:bodyPr>
          <a:lstStyle/>
          <a:p>
            <a:r>
              <a:rPr lang="en-US" b="1" dirty="0" err="1">
                <a:latin typeface="Arial Narrow" pitchFamily="34" charset="0"/>
              </a:rPr>
              <a:t>Organisasi</a:t>
            </a:r>
            <a:r>
              <a:rPr lang="en-US" b="1" dirty="0">
                <a:latin typeface="Arial Narrow" pitchFamily="34" charset="0"/>
              </a:rPr>
              <a:t> </a:t>
            </a:r>
            <a:r>
              <a:rPr lang="en-US" b="1" dirty="0" err="1">
                <a:latin typeface="Arial Narrow" pitchFamily="34" charset="0"/>
              </a:rPr>
              <a:t>harus</a:t>
            </a:r>
            <a:r>
              <a:rPr lang="en-US" b="1" dirty="0">
                <a:latin typeface="Arial Narrow" pitchFamily="34" charset="0"/>
              </a:rPr>
              <a:t> </a:t>
            </a:r>
            <a:r>
              <a:rPr lang="en-US" b="1" dirty="0" err="1">
                <a:latin typeface="Arial Narrow" pitchFamily="34" charset="0"/>
              </a:rPr>
              <a:t>menetapan</a:t>
            </a:r>
            <a:r>
              <a:rPr lang="en-US" b="1" dirty="0">
                <a:latin typeface="Arial Narrow" pitchFamily="34" charset="0"/>
              </a:rPr>
              <a:t> PROSES </a:t>
            </a:r>
            <a:r>
              <a:rPr lang="en-US" b="1" dirty="0" err="1">
                <a:latin typeface="Arial Narrow" pitchFamily="34" charset="0"/>
              </a:rPr>
              <a:t>untuk</a:t>
            </a:r>
            <a:r>
              <a:rPr lang="en-US" b="1" dirty="0">
                <a:latin typeface="Arial Narrow" pitchFamily="34" charset="0"/>
              </a:rPr>
              <a:t> :</a:t>
            </a:r>
          </a:p>
          <a:p>
            <a:pPr marL="422041" indent="-422041">
              <a:buFont typeface="+mj-lt"/>
              <a:buAutoNum type="alphaLcParenR"/>
            </a:pPr>
            <a:r>
              <a:rPr lang="en-US" dirty="0" err="1"/>
              <a:t>menentukan</a:t>
            </a:r>
            <a:r>
              <a:rPr lang="en-US" dirty="0"/>
              <a:t> </a:t>
            </a:r>
            <a:r>
              <a:rPr lang="en-US" dirty="0" err="1"/>
              <a:t>dan</a:t>
            </a:r>
            <a:r>
              <a:rPr lang="en-US" dirty="0"/>
              <a:t> </a:t>
            </a:r>
            <a:r>
              <a:rPr lang="en-US" dirty="0" err="1"/>
              <a:t>memiliki</a:t>
            </a:r>
            <a:r>
              <a:rPr lang="en-US" dirty="0"/>
              <a:t> </a:t>
            </a:r>
            <a:r>
              <a:rPr lang="en-US" dirty="0" err="1"/>
              <a:t>akses</a:t>
            </a:r>
            <a:r>
              <a:rPr lang="en-US" dirty="0"/>
              <a:t> </a:t>
            </a:r>
            <a:r>
              <a:rPr lang="en-US" dirty="0" err="1"/>
              <a:t>kepada</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 yang </a:t>
            </a:r>
            <a:r>
              <a:rPr lang="en-US" dirty="0" err="1"/>
              <a:t>terkait</a:t>
            </a:r>
            <a:r>
              <a:rPr lang="en-US" dirty="0"/>
              <a:t> </a:t>
            </a:r>
            <a:r>
              <a:rPr lang="en-US" dirty="0" err="1"/>
              <a:t>dengan</a:t>
            </a:r>
            <a:r>
              <a:rPr lang="en-US" dirty="0"/>
              <a:t> </a:t>
            </a:r>
            <a:r>
              <a:rPr lang="en-US" dirty="0" err="1"/>
              <a:t>bahaya</a:t>
            </a:r>
            <a:r>
              <a:rPr lang="en-US" dirty="0"/>
              <a:t> </a:t>
            </a:r>
            <a:r>
              <a:rPr lang="en-US" dirty="0" err="1"/>
              <a:t>dan</a:t>
            </a:r>
            <a:r>
              <a:rPr lang="en-US" dirty="0"/>
              <a:t> </a:t>
            </a:r>
            <a:r>
              <a:rPr lang="en-US" dirty="0" err="1"/>
              <a:t>sistem</a:t>
            </a:r>
            <a:r>
              <a:rPr lang="en-US" dirty="0"/>
              <a:t> </a:t>
            </a:r>
            <a:r>
              <a:rPr lang="en-US" dirty="0" err="1"/>
              <a:t>manajemen</a:t>
            </a:r>
            <a:r>
              <a:rPr lang="en-US" dirty="0"/>
              <a:t> K3L;</a:t>
            </a:r>
          </a:p>
          <a:p>
            <a:pPr marL="422041" indent="-422041">
              <a:buFont typeface="+mj-lt"/>
              <a:buAutoNum type="alphaLcParenR"/>
            </a:pPr>
            <a:r>
              <a:rPr lang="en-US" dirty="0" err="1"/>
              <a:t>menentukan</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 </a:t>
            </a:r>
            <a:r>
              <a:rPr lang="en-US" dirty="0" err="1"/>
              <a:t>tersebut</a:t>
            </a:r>
            <a:r>
              <a:rPr lang="en-US" dirty="0"/>
              <a:t> </a:t>
            </a:r>
            <a:r>
              <a:rPr lang="en-US" dirty="0" err="1"/>
              <a:t>dapat</a:t>
            </a:r>
            <a:r>
              <a:rPr lang="en-US" dirty="0"/>
              <a:t> </a:t>
            </a:r>
            <a:r>
              <a:rPr lang="en-US" dirty="0" err="1"/>
              <a:t>diterapkan</a:t>
            </a:r>
            <a:r>
              <a:rPr lang="en-US" dirty="0"/>
              <a:t> di </a:t>
            </a:r>
            <a:r>
              <a:rPr lang="en-US" dirty="0" err="1"/>
              <a:t>organisasi</a:t>
            </a:r>
            <a:r>
              <a:rPr lang="en-US" dirty="0"/>
              <a:t> </a:t>
            </a:r>
            <a:r>
              <a:rPr lang="en-US" dirty="0" err="1"/>
              <a:t>dan</a:t>
            </a:r>
            <a:r>
              <a:rPr lang="en-US" dirty="0"/>
              <a:t> </a:t>
            </a:r>
            <a:r>
              <a:rPr lang="en-US" dirty="0" err="1"/>
              <a:t>mengkomunikasikannya</a:t>
            </a:r>
            <a:r>
              <a:rPr lang="en-US" dirty="0"/>
              <a:t>;</a:t>
            </a:r>
          </a:p>
          <a:p>
            <a:pPr marL="422041" indent="-422041">
              <a:buFont typeface="+mj-lt"/>
              <a:buAutoNum type="alphaLcParenR"/>
            </a:pPr>
            <a:r>
              <a:rPr lang="en-US" dirty="0" err="1"/>
              <a:t>mempertimbangkan</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 </a:t>
            </a:r>
            <a:r>
              <a:rPr lang="en-US" dirty="0" err="1"/>
              <a:t>pada</a:t>
            </a:r>
            <a:r>
              <a:rPr lang="en-US" dirty="0"/>
              <a:t> </a:t>
            </a:r>
            <a:r>
              <a:rPr lang="en-US" dirty="0" err="1"/>
              <a:t>saat</a:t>
            </a:r>
            <a:r>
              <a:rPr lang="en-US" dirty="0"/>
              <a:t> </a:t>
            </a:r>
            <a:r>
              <a:rPr lang="en-US" dirty="0" err="1"/>
              <a:t>menetapkan</a:t>
            </a:r>
            <a:r>
              <a:rPr lang="en-US" dirty="0"/>
              <a:t>, </a:t>
            </a:r>
            <a:r>
              <a:rPr lang="en-US" dirty="0" err="1"/>
              <a:t>memelihara</a:t>
            </a:r>
            <a:r>
              <a:rPr lang="en-US" dirty="0"/>
              <a:t>, </a:t>
            </a:r>
            <a:r>
              <a:rPr lang="en-US" dirty="0" err="1"/>
              <a:t>dan</a:t>
            </a:r>
            <a:r>
              <a:rPr lang="en-US" dirty="0"/>
              <a:t> </a:t>
            </a:r>
            <a:r>
              <a:rPr lang="en-US" dirty="0" err="1"/>
              <a:t>memperbaiki</a:t>
            </a:r>
            <a:r>
              <a:rPr lang="en-US" dirty="0"/>
              <a:t> </a:t>
            </a:r>
            <a:r>
              <a:rPr lang="en-US" dirty="0" err="1"/>
              <a:t>secara</a:t>
            </a:r>
            <a:r>
              <a:rPr lang="en-US" dirty="0"/>
              <a:t> </a:t>
            </a:r>
            <a:r>
              <a:rPr lang="en-US" dirty="0" err="1"/>
              <a:t>berkelanjutan</a:t>
            </a:r>
            <a:r>
              <a:rPr lang="en-US" dirty="0"/>
              <a:t> </a:t>
            </a:r>
            <a:r>
              <a:rPr lang="en-US" dirty="0" err="1"/>
              <a:t>sistem</a:t>
            </a:r>
            <a:r>
              <a:rPr lang="en-US" dirty="0"/>
              <a:t> </a:t>
            </a:r>
            <a:r>
              <a:rPr lang="en-US" dirty="0" err="1"/>
              <a:t>manajemen</a:t>
            </a:r>
            <a:r>
              <a:rPr lang="en-US" dirty="0"/>
              <a:t> K3L </a:t>
            </a:r>
            <a:r>
              <a:rPr lang="en-US" dirty="0" err="1"/>
              <a:t>organisasi</a:t>
            </a:r>
            <a:r>
              <a:rPr lang="en-US" dirty="0"/>
              <a:t>.</a:t>
            </a:r>
          </a:p>
          <a:p>
            <a:endParaRPr lang="en-US" dirty="0">
              <a:latin typeface="Arial Narrow" pitchFamily="34" charset="0"/>
            </a:endParaRPr>
          </a:p>
        </p:txBody>
      </p:sp>
      <p:sp>
        <p:nvSpPr>
          <p:cNvPr id="119809" name="Rectangle 1"/>
          <p:cNvSpPr>
            <a:spLocks noChangeArrowheads="1"/>
          </p:cNvSpPr>
          <p:nvPr/>
        </p:nvSpPr>
        <p:spPr bwMode="auto">
          <a:xfrm>
            <a:off x="498991" y="5740812"/>
            <a:ext cx="7894602" cy="577673"/>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lvl="0" algn="just"/>
            <a:r>
              <a:rPr lang="en-US" sz="1600" i="1" dirty="0">
                <a:latin typeface="Arial Narrow" pitchFamily="34" charset="0"/>
                <a:ea typeface="Calibri" pitchFamily="34" charset="0"/>
                <a:cs typeface="ArialMT"/>
              </a:rPr>
              <a:t>CATATAN  </a:t>
            </a:r>
            <a:r>
              <a:rPr lang="en-US" sz="1600" i="1" dirty="0" err="1">
                <a:latin typeface="Arial Narrow" pitchFamily="34" charset="0"/>
                <a:ea typeface="Calibri" pitchFamily="34" charset="0"/>
                <a:cs typeface="ArialMT"/>
              </a:rPr>
              <a:t>Persyaratan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hukum</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dan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persyaratan</a:t>
            </a:r>
            <a:r>
              <a:rPr lang="en-US" sz="1600" i="1" dirty="0">
                <a:latin typeface="Arial Narrow" pitchFamily="34" charset="0"/>
                <a:ea typeface="Calibri" pitchFamily="34" charset="0"/>
                <a:cs typeface="ArialMT"/>
              </a:rPr>
              <a:t> lain </a:t>
            </a:r>
            <a:r>
              <a:rPr lang="en-US" sz="1600" i="1" dirty="0" err="1">
                <a:latin typeface="Arial Narrow" pitchFamily="34" charset="0"/>
                <a:ea typeface="Calibri" pitchFamily="34" charset="0"/>
                <a:cs typeface="ArialMT"/>
              </a:rPr>
              <a:t>dapat</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menghasilkan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risiko</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dan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peluang</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terhadap</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organisasi</a:t>
            </a:r>
            <a:r>
              <a:rPr lang="en-US" sz="1600" i="1" dirty="0">
                <a:latin typeface="Arial Narrow" pitchFamily="34" charset="0"/>
                <a:ea typeface="Calibri" pitchFamily="34" charset="0"/>
                <a:cs typeface="ArialMT"/>
              </a:rPr>
              <a:t>.</a:t>
            </a:r>
            <a:endParaRPr lang="en-US" sz="1600" i="1" dirty="0">
              <a:latin typeface="Arial Narrow" pitchFamily="34" charset="0"/>
              <a:cs typeface="Arial" pitchFamily="34" charset="0"/>
            </a:endParaRPr>
          </a:p>
        </p:txBody>
      </p:sp>
      <p:sp>
        <p:nvSpPr>
          <p:cNvPr id="26" name="Rectangle 25"/>
          <p:cNvSpPr/>
          <p:nvPr/>
        </p:nvSpPr>
        <p:spPr>
          <a:xfrm>
            <a:off x="796238" y="3108248"/>
            <a:ext cx="2014793" cy="675249"/>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solidFill>
                  <a:schemeClr val="bg1"/>
                </a:solidFill>
                <a:latin typeface="Arial Narrow" pitchFamily="34" charset="0"/>
              </a:rPr>
              <a:t>Bahaya</a:t>
            </a:r>
            <a:endParaRPr lang="en-US" sz="2000" dirty="0">
              <a:solidFill>
                <a:schemeClr val="bg1"/>
              </a:solidFill>
              <a:latin typeface="Arial Narrow" pitchFamily="34" charset="0"/>
            </a:endParaRPr>
          </a:p>
        </p:txBody>
      </p:sp>
      <p:sp>
        <p:nvSpPr>
          <p:cNvPr id="28" name="Rectangle 27"/>
          <p:cNvSpPr/>
          <p:nvPr/>
        </p:nvSpPr>
        <p:spPr>
          <a:xfrm>
            <a:off x="3494578" y="3426882"/>
            <a:ext cx="2055834" cy="838274"/>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a:t>
            </a:r>
            <a:r>
              <a:rPr lang="en-US" sz="1846" dirty="0" err="1">
                <a:solidFill>
                  <a:schemeClr val="bg1"/>
                </a:solidFill>
                <a:latin typeface="Arial Narrow" pitchFamily="34" charset="0"/>
              </a:rPr>
              <a:t>Hukum</a:t>
            </a:r>
            <a:r>
              <a:rPr lang="en-US" sz="1846" dirty="0">
                <a:solidFill>
                  <a:schemeClr val="bg1"/>
                </a:solidFill>
                <a:latin typeface="Arial Narrow" pitchFamily="34" charset="0"/>
              </a:rPr>
              <a:t> &amp; </a:t>
            </a: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Lain</a:t>
            </a:r>
          </a:p>
        </p:txBody>
      </p:sp>
      <p:sp>
        <p:nvSpPr>
          <p:cNvPr id="30" name="Rectangle 29"/>
          <p:cNvSpPr/>
          <p:nvPr/>
        </p:nvSpPr>
        <p:spPr>
          <a:xfrm>
            <a:off x="6075564" y="3425236"/>
            <a:ext cx="1775007"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&amp;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893064" flipV="1">
            <a:off x="2961119" y="2927284"/>
            <a:ext cx="324258" cy="534790"/>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65117" flipV="1">
            <a:off x="2948297" y="3414745"/>
            <a:ext cx="365219" cy="422318"/>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166137">
            <a:off x="5651642" y="3557828"/>
            <a:ext cx="304918" cy="451339"/>
          </a:xfrm>
          <a:prstGeom prst="rect">
            <a:avLst/>
          </a:prstGeom>
        </p:spPr>
      </p:pic>
      <p:sp>
        <p:nvSpPr>
          <p:cNvPr id="37" name="Rectangle 1"/>
          <p:cNvSpPr>
            <a:spLocks noChangeArrowheads="1"/>
          </p:cNvSpPr>
          <p:nvPr/>
        </p:nvSpPr>
        <p:spPr bwMode="auto">
          <a:xfrm>
            <a:off x="498991" y="5055134"/>
            <a:ext cx="8381540" cy="639228"/>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pPr algn="just"/>
            <a:r>
              <a:rPr lang="en-US" dirty="0" err="1"/>
              <a:t>Organisasi</a:t>
            </a:r>
            <a:r>
              <a:rPr lang="en-US" dirty="0"/>
              <a:t> </a:t>
            </a:r>
            <a:r>
              <a:rPr lang="en-US" dirty="0" err="1"/>
              <a:t>harus</a:t>
            </a:r>
            <a:r>
              <a:rPr lang="en-US" dirty="0"/>
              <a:t> </a:t>
            </a:r>
            <a:r>
              <a:rPr lang="en-US" dirty="0" err="1"/>
              <a:t>menetapkan</a:t>
            </a:r>
            <a:r>
              <a:rPr lang="en-US" dirty="0"/>
              <a:t> </a:t>
            </a:r>
            <a:r>
              <a:rPr lang="en-US" dirty="0" err="1"/>
              <a:t>dan</a:t>
            </a:r>
            <a:r>
              <a:rPr lang="en-US" dirty="0"/>
              <a:t> </a:t>
            </a:r>
            <a:r>
              <a:rPr lang="en-US" dirty="0" err="1"/>
              <a:t>memelihara</a:t>
            </a:r>
            <a:r>
              <a:rPr lang="en-US" dirty="0"/>
              <a:t> </a:t>
            </a:r>
            <a:r>
              <a:rPr lang="en-US" dirty="0" err="1"/>
              <a:t>informasi</a:t>
            </a:r>
            <a:r>
              <a:rPr lang="en-US" dirty="0"/>
              <a:t> </a:t>
            </a:r>
            <a:r>
              <a:rPr lang="en-US" dirty="0" err="1"/>
              <a:t>terdokumentasi</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a:t>
            </a:r>
          </a:p>
        </p:txBody>
      </p:sp>
      <p:sp>
        <p:nvSpPr>
          <p:cNvPr id="27" name="Rectangle 26"/>
          <p:cNvSpPr/>
          <p:nvPr/>
        </p:nvSpPr>
        <p:spPr>
          <a:xfrm>
            <a:off x="-233" y="322932"/>
            <a:ext cx="9176319" cy="43088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200" dirty="0" err="1">
                <a:solidFill>
                  <a:schemeClr val="tx1"/>
                </a:solidFill>
                <a:latin typeface="Impact" panose="020B0806030902050204" pitchFamily="34" charset="0"/>
                <a:cs typeface="Arial" panose="020B0604020202020204" pitchFamily="34" charset="0"/>
              </a:rPr>
              <a:t>Persyaratan</a:t>
            </a:r>
            <a:r>
              <a:rPr lang="en-US" sz="2200" dirty="0">
                <a:solidFill>
                  <a:schemeClr val="tx1"/>
                </a:solidFill>
                <a:latin typeface="Impact" panose="020B0806030902050204" pitchFamily="34" charset="0"/>
                <a:cs typeface="Arial" panose="020B0604020202020204" pitchFamily="34" charset="0"/>
              </a:rPr>
              <a:t> </a:t>
            </a:r>
            <a:r>
              <a:rPr lang="en-US" sz="2200" dirty="0" err="1">
                <a:solidFill>
                  <a:schemeClr val="tx1"/>
                </a:solidFill>
                <a:latin typeface="Impact" panose="020B0806030902050204" pitchFamily="34" charset="0"/>
                <a:cs typeface="Arial" panose="020B0604020202020204" pitchFamily="34" charset="0"/>
              </a:rPr>
              <a:t>Hukum</a:t>
            </a:r>
            <a:r>
              <a:rPr lang="en-US" sz="2200" dirty="0">
                <a:solidFill>
                  <a:schemeClr val="tx1"/>
                </a:solidFill>
                <a:latin typeface="Impact" panose="020B0806030902050204" pitchFamily="34" charset="0"/>
                <a:cs typeface="Arial" panose="020B0604020202020204" pitchFamily="34" charset="0"/>
              </a:rPr>
              <a:t> dan </a:t>
            </a:r>
            <a:r>
              <a:rPr lang="en-US" sz="2200" dirty="0" err="1">
                <a:solidFill>
                  <a:schemeClr val="tx1"/>
                </a:solidFill>
                <a:latin typeface="Impact" panose="020B0806030902050204" pitchFamily="34" charset="0"/>
                <a:cs typeface="Arial" panose="020B0604020202020204" pitchFamily="34" charset="0"/>
              </a:rPr>
              <a:t>Persyaratan</a:t>
            </a:r>
            <a:r>
              <a:rPr lang="en-US" sz="2200" dirty="0">
                <a:solidFill>
                  <a:schemeClr val="tx1"/>
                </a:solidFill>
                <a:latin typeface="Impact" panose="020B0806030902050204" pitchFamily="34" charset="0"/>
                <a:cs typeface="Arial" panose="020B0604020202020204" pitchFamily="34" charset="0"/>
              </a:rPr>
              <a:t> lain / </a:t>
            </a:r>
            <a:r>
              <a:rPr lang="en-US" sz="2200" dirty="0" err="1">
                <a:solidFill>
                  <a:schemeClr val="tx1"/>
                </a:solidFill>
                <a:latin typeface="Impact" panose="020B0806030902050204" pitchFamily="34" charset="0"/>
                <a:cs typeface="Arial" panose="020B0604020202020204" pitchFamily="34" charset="0"/>
              </a:rPr>
              <a:t>Kewajiban</a:t>
            </a:r>
            <a:r>
              <a:rPr lang="en-US" sz="2200" dirty="0">
                <a:solidFill>
                  <a:schemeClr val="tx1"/>
                </a:solidFill>
                <a:latin typeface="Impact" panose="020B0806030902050204" pitchFamily="34" charset="0"/>
                <a:cs typeface="Arial" panose="020B0604020202020204" pitchFamily="34" charset="0"/>
              </a:rPr>
              <a:t> </a:t>
            </a:r>
            <a:r>
              <a:rPr lang="en-US" sz="2200" dirty="0" err="1">
                <a:solidFill>
                  <a:schemeClr val="tx1"/>
                </a:solidFill>
                <a:latin typeface="Impact" panose="020B0806030902050204" pitchFamily="34" charset="0"/>
                <a:cs typeface="Arial" panose="020B0604020202020204" pitchFamily="34" charset="0"/>
              </a:rPr>
              <a:t>Penaatan</a:t>
            </a:r>
            <a:r>
              <a:rPr lang="en-US" sz="22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SMK3</a:t>
            </a:r>
            <a:r>
              <a:rPr lang="en-US" sz="2200" dirty="0">
                <a:solidFill>
                  <a:schemeClr val="tx1"/>
                </a:solidFill>
                <a:latin typeface="Impact" panose="020B0806030902050204" pitchFamily="34" charset="0"/>
                <a:cs typeface="Arial" panose="020B0604020202020204" pitchFamily="34" charset="0"/>
              </a:rPr>
              <a:t>  6.1.3) </a:t>
            </a:r>
          </a:p>
        </p:txBody>
      </p:sp>
      <p:sp>
        <p:nvSpPr>
          <p:cNvPr id="3" name="Slide Number Placeholder 2">
            <a:extLst>
              <a:ext uri="{FF2B5EF4-FFF2-40B4-BE49-F238E27FC236}">
                <a16:creationId xmlns:a16="http://schemas.microsoft.com/office/drawing/2014/main" id="{4D6F14FF-3E27-4D45-8FDE-DBC80C04C405}"/>
              </a:ext>
            </a:extLst>
          </p:cNvPr>
          <p:cNvSpPr>
            <a:spLocks noGrp="1"/>
          </p:cNvSpPr>
          <p:nvPr>
            <p:ph type="sldNum" sz="quarter" idx="12"/>
          </p:nvPr>
        </p:nvSpPr>
        <p:spPr/>
        <p:txBody>
          <a:bodyPr/>
          <a:lstStyle/>
          <a:p>
            <a:pPr>
              <a:defRPr/>
            </a:pPr>
            <a:fld id="{2E3D3CF9-A8F0-446F-8AA4-23D2A19D86A0}" type="slidenum">
              <a:rPr lang="en-US" smtClean="0"/>
              <a:pPr>
                <a:defRPr/>
              </a:pPr>
              <a:t>53</a:t>
            </a:fld>
            <a:endParaRPr lang="en-US"/>
          </a:p>
        </p:txBody>
      </p:sp>
      <p:sp>
        <p:nvSpPr>
          <p:cNvPr id="14" name="Rectangle 13"/>
          <p:cNvSpPr/>
          <p:nvPr/>
        </p:nvSpPr>
        <p:spPr>
          <a:xfrm>
            <a:off x="796239" y="4055534"/>
            <a:ext cx="2000553" cy="731520"/>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solidFill>
                  <a:schemeClr val="bg1"/>
                </a:solidFill>
                <a:latin typeface="Arial Narrow" pitchFamily="34" charset="0"/>
              </a:rPr>
              <a:t>Aspek</a:t>
            </a:r>
            <a:r>
              <a:rPr lang="en-US" dirty="0">
                <a:solidFill>
                  <a:schemeClr val="bg1"/>
                </a:solidFill>
                <a:latin typeface="Arial Narrow" pitchFamily="34" charset="0"/>
              </a:rPr>
              <a:t> </a:t>
            </a:r>
            <a:r>
              <a:rPr lang="en-US" dirty="0" err="1">
                <a:solidFill>
                  <a:schemeClr val="bg1"/>
                </a:solidFill>
                <a:latin typeface="Arial Narrow" pitchFamily="34" charset="0"/>
              </a:rPr>
              <a:t>Lingkungan</a:t>
            </a:r>
            <a:endParaRPr lang="en-US" dirty="0">
              <a:solidFill>
                <a:schemeClr val="bg1"/>
              </a:solidFill>
              <a:latin typeface="Arial Narrow"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99252" flipV="1">
            <a:off x="2963075" y="4305198"/>
            <a:ext cx="365219" cy="42231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600145" flipV="1">
            <a:off x="2933775" y="3948938"/>
            <a:ext cx="324258" cy="534790"/>
          </a:xfrm>
          <a:prstGeom prst="rect">
            <a:avLst/>
          </a:prstGeom>
        </p:spPr>
      </p:pic>
      <p:sp>
        <p:nvSpPr>
          <p:cNvPr id="2" name="Footer Placeholder 1">
            <a:extLst>
              <a:ext uri="{FF2B5EF4-FFF2-40B4-BE49-F238E27FC236}">
                <a16:creationId xmlns:a16="http://schemas.microsoft.com/office/drawing/2014/main" id="{C317E151-8BF6-4BBB-8F99-1E72FB30330F}"/>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628086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380345" y="752980"/>
            <a:ext cx="8195226" cy="660437"/>
          </a:xfrm>
          <a:prstGeom prst="rect">
            <a:avLst/>
          </a:prstGeom>
          <a:solidFill>
            <a:schemeClr val="accent5">
              <a:lumMod val="20000"/>
              <a:lumOff val="80000"/>
            </a:schemeClr>
          </a:solidFill>
          <a:ln w="19050">
            <a:solidFill>
              <a:srgbClr val="C00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menerapkan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proses yang </a:t>
            </a:r>
            <a:r>
              <a:rPr lang="en-US" sz="1846" dirty="0" err="1">
                <a:latin typeface="Arial Narrow" pitchFamily="34" charset="0"/>
              </a:rPr>
              <a:t>diperlukan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mengevaluasi</a:t>
            </a:r>
            <a:r>
              <a:rPr lang="en-US" sz="1846" dirty="0">
                <a:latin typeface="Arial Narrow" pitchFamily="34" charset="0"/>
              </a:rPr>
              <a:t> </a:t>
            </a:r>
            <a:r>
              <a:rPr lang="en-US" sz="1846" dirty="0" err="1">
                <a:latin typeface="Arial Narrow" pitchFamily="34" charset="0"/>
              </a:rPr>
              <a:t>pemenuhan</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hukum</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lain</a:t>
            </a:r>
          </a:p>
        </p:txBody>
      </p:sp>
      <p:sp>
        <p:nvSpPr>
          <p:cNvPr id="66" name="Rectangle 65"/>
          <p:cNvSpPr/>
          <p:nvPr/>
        </p:nvSpPr>
        <p:spPr>
          <a:xfrm>
            <a:off x="302288" y="1709020"/>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identifikasi</a:t>
            </a:r>
            <a:r>
              <a:rPr lang="en-US" sz="1477" dirty="0">
                <a:solidFill>
                  <a:schemeClr val="tx1"/>
                </a:solidFill>
                <a:latin typeface="Arial Narrow" pitchFamily="34" charset="0"/>
              </a:rPr>
              <a:t> </a:t>
            </a:r>
            <a:r>
              <a:rPr lang="en-US" sz="1477" dirty="0" err="1">
                <a:solidFill>
                  <a:schemeClr val="tx1"/>
                </a:solidFill>
                <a:latin typeface="Arial Narrow" pitchFamily="34" charset="0"/>
              </a:rPr>
              <a:t>Kewajiban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(6.1.3)</a:t>
            </a:r>
          </a:p>
        </p:txBody>
      </p:sp>
      <p:cxnSp>
        <p:nvCxnSpPr>
          <p:cNvPr id="33" name="Straight Arrow Connector 32"/>
          <p:cNvCxnSpPr>
            <a:stCxn id="70" idx="3"/>
            <a:endCxn id="51" idx="3"/>
          </p:cNvCxnSpPr>
          <p:nvPr/>
        </p:nvCxnSpPr>
        <p:spPr>
          <a:xfrm flipV="1">
            <a:off x="6499261" y="3742672"/>
            <a:ext cx="231234" cy="1048709"/>
          </a:xfrm>
          <a:prstGeom prst="bentConnector3">
            <a:avLst>
              <a:gd name="adj1" fmla="val 191256"/>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02288" y="2489460"/>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Menetapkan</a:t>
            </a:r>
            <a:r>
              <a:rPr lang="en-US" sz="1477" dirty="0">
                <a:solidFill>
                  <a:schemeClr val="tx1"/>
                </a:solidFill>
                <a:latin typeface="Arial Narrow" pitchFamily="34" charset="0"/>
              </a:rPr>
              <a:t> </a:t>
            </a:r>
            <a:r>
              <a:rPr lang="en-US" sz="1477" dirty="0" err="1">
                <a:solidFill>
                  <a:schemeClr val="tx1"/>
                </a:solidFill>
                <a:latin typeface="Arial Narrow" pitchFamily="34" charset="0"/>
              </a:rPr>
              <a:t>frekuensi</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Metode</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endParaRPr lang="en-US" sz="1477" dirty="0">
              <a:solidFill>
                <a:schemeClr val="tx1"/>
              </a:solidFill>
              <a:latin typeface="Arial Narrow" pitchFamily="34" charset="0"/>
            </a:endParaRPr>
          </a:p>
        </p:txBody>
      </p:sp>
      <p:sp>
        <p:nvSpPr>
          <p:cNvPr id="41" name="Rectangle 40"/>
          <p:cNvSpPr/>
          <p:nvPr/>
        </p:nvSpPr>
        <p:spPr>
          <a:xfrm>
            <a:off x="302288" y="3254437"/>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Melaksanakan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endParaRPr lang="en-US" sz="1477" dirty="0">
              <a:solidFill>
                <a:schemeClr val="tx1"/>
              </a:solidFill>
              <a:latin typeface="Arial Narrow" pitchFamily="34" charset="0"/>
            </a:endParaRPr>
          </a:p>
        </p:txBody>
      </p:sp>
      <p:sp>
        <p:nvSpPr>
          <p:cNvPr id="43" name="Flowchart: Decision 42"/>
          <p:cNvSpPr/>
          <p:nvPr/>
        </p:nvSpPr>
        <p:spPr>
          <a:xfrm>
            <a:off x="538005" y="4364532"/>
            <a:ext cx="2650986" cy="950423"/>
          </a:xfrm>
          <a:prstGeom prst="flowChartDecision">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Tidak</a:t>
            </a:r>
            <a:r>
              <a:rPr lang="en-US" sz="1477" dirty="0">
                <a:solidFill>
                  <a:schemeClr val="tx1"/>
                </a:solidFill>
                <a:latin typeface="Arial Narrow" pitchFamily="34" charset="0"/>
              </a:rPr>
              <a:t> </a:t>
            </a:r>
            <a:r>
              <a:rPr lang="en-US" sz="1477" dirty="0" err="1">
                <a:solidFill>
                  <a:schemeClr val="tx1"/>
                </a:solidFill>
                <a:latin typeface="Arial Narrow" pitchFamily="34" charset="0"/>
              </a:rPr>
              <a:t>memenuhi</a:t>
            </a:r>
            <a:r>
              <a:rPr lang="en-US" sz="1477" dirty="0">
                <a:solidFill>
                  <a:schemeClr val="tx1"/>
                </a:solidFill>
                <a:latin typeface="Arial Narrow" pitchFamily="34" charset="0"/>
              </a:rPr>
              <a:t> ?</a:t>
            </a:r>
          </a:p>
        </p:txBody>
      </p:sp>
      <p:cxnSp>
        <p:nvCxnSpPr>
          <p:cNvPr id="44" name="Straight Arrow Connector 43"/>
          <p:cNvCxnSpPr>
            <a:stCxn id="66" idx="2"/>
            <a:endCxn id="40" idx="0"/>
          </p:cNvCxnSpPr>
          <p:nvPr/>
        </p:nvCxnSpPr>
        <p:spPr>
          <a:xfrm>
            <a:off x="1863499" y="2197965"/>
            <a:ext cx="0" cy="291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2"/>
            <a:endCxn id="41" idx="0"/>
          </p:cNvCxnSpPr>
          <p:nvPr/>
        </p:nvCxnSpPr>
        <p:spPr>
          <a:xfrm>
            <a:off x="1863499" y="2978405"/>
            <a:ext cx="0" cy="27603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2"/>
            <a:endCxn id="43" idx="0"/>
          </p:cNvCxnSpPr>
          <p:nvPr/>
        </p:nvCxnSpPr>
        <p:spPr>
          <a:xfrm flipH="1">
            <a:off x="1863499" y="3743381"/>
            <a:ext cx="1" cy="62115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21372" y="3461670"/>
            <a:ext cx="2809123" cy="56200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Melaksanakan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perbaikan</a:t>
            </a:r>
            <a:endParaRPr lang="en-US" sz="1477" dirty="0">
              <a:solidFill>
                <a:schemeClr val="tx1"/>
              </a:solidFill>
              <a:latin typeface="Arial Narrow" pitchFamily="34" charset="0"/>
            </a:endParaRPr>
          </a:p>
        </p:txBody>
      </p:sp>
      <p:sp>
        <p:nvSpPr>
          <p:cNvPr id="56" name="Rectangle 55"/>
          <p:cNvSpPr/>
          <p:nvPr/>
        </p:nvSpPr>
        <p:spPr>
          <a:xfrm>
            <a:off x="302288" y="5594256"/>
            <a:ext cx="3122422" cy="79019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Memelihara</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pengetahuan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pemahaman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 status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organisasi</a:t>
            </a:r>
            <a:endParaRPr lang="en-US" sz="1477" dirty="0">
              <a:solidFill>
                <a:schemeClr val="tx1"/>
              </a:solidFill>
              <a:latin typeface="Arial Narrow" pitchFamily="34" charset="0"/>
            </a:endParaRPr>
          </a:p>
        </p:txBody>
      </p:sp>
      <p:sp>
        <p:nvSpPr>
          <p:cNvPr id="57" name="Rectangle 56"/>
          <p:cNvSpPr/>
          <p:nvPr/>
        </p:nvSpPr>
        <p:spPr>
          <a:xfrm>
            <a:off x="3921371" y="5683560"/>
            <a:ext cx="2809124" cy="60115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Tetapkan</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pengendalian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operasional</a:t>
            </a:r>
            <a:endParaRPr lang="en-US" sz="1477" dirty="0">
              <a:solidFill>
                <a:schemeClr val="tx1"/>
              </a:solidFill>
              <a:latin typeface="Arial Narrow" pitchFamily="34" charset="0"/>
            </a:endParaRPr>
          </a:p>
        </p:txBody>
      </p:sp>
      <p:cxnSp>
        <p:nvCxnSpPr>
          <p:cNvPr id="58" name="Straight Arrow Connector 57"/>
          <p:cNvCxnSpPr>
            <a:stCxn id="43" idx="2"/>
            <a:endCxn id="56" idx="0"/>
          </p:cNvCxnSpPr>
          <p:nvPr/>
        </p:nvCxnSpPr>
        <p:spPr>
          <a:xfrm>
            <a:off x="1863498" y="5314955"/>
            <a:ext cx="1" cy="27930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6" idx="3"/>
            <a:endCxn id="57" idx="1"/>
          </p:cNvCxnSpPr>
          <p:nvPr/>
        </p:nvCxnSpPr>
        <p:spPr>
          <a:xfrm flipV="1">
            <a:off x="3424710" y="5984137"/>
            <a:ext cx="496661" cy="521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Flowchart: Decision 69"/>
          <p:cNvSpPr/>
          <p:nvPr/>
        </p:nvSpPr>
        <p:spPr>
          <a:xfrm>
            <a:off x="4142747" y="4316169"/>
            <a:ext cx="2356515" cy="950423"/>
          </a:xfrm>
          <a:prstGeom prst="flowChartDecision">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Efektif</a:t>
            </a:r>
            <a:r>
              <a:rPr lang="en-US" sz="1477" dirty="0">
                <a:solidFill>
                  <a:schemeClr val="tx1"/>
                </a:solidFill>
                <a:latin typeface="Arial Narrow" pitchFamily="34" charset="0"/>
              </a:rPr>
              <a:t> ?</a:t>
            </a:r>
          </a:p>
        </p:txBody>
      </p:sp>
      <p:cxnSp>
        <p:nvCxnSpPr>
          <p:cNvPr id="71" name="Straight Arrow Connector 70"/>
          <p:cNvCxnSpPr>
            <a:stCxn id="51" idx="2"/>
            <a:endCxn id="70" idx="0"/>
          </p:cNvCxnSpPr>
          <p:nvPr/>
        </p:nvCxnSpPr>
        <p:spPr>
          <a:xfrm flipH="1">
            <a:off x="5321004" y="4023673"/>
            <a:ext cx="4929" cy="292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32"/>
          <p:cNvCxnSpPr>
            <a:stCxn id="43" idx="3"/>
            <a:endCxn id="51" idx="1"/>
          </p:cNvCxnSpPr>
          <p:nvPr/>
        </p:nvCxnSpPr>
        <p:spPr>
          <a:xfrm flipV="1">
            <a:off x="3188992" y="3742672"/>
            <a:ext cx="732379" cy="1097071"/>
          </a:xfrm>
          <a:prstGeom prst="bentConnector3">
            <a:avLst>
              <a:gd name="adj1" fmla="val 50000"/>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0" idx="2"/>
            <a:endCxn id="57" idx="0"/>
          </p:cNvCxnSpPr>
          <p:nvPr/>
        </p:nvCxnSpPr>
        <p:spPr>
          <a:xfrm>
            <a:off x="5321005" y="5266592"/>
            <a:ext cx="4928" cy="41696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4" name="Picture 113"/>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3115895" y="4497895"/>
            <a:ext cx="297698" cy="297016"/>
          </a:xfrm>
          <a:prstGeom prst="rect">
            <a:avLst/>
          </a:prstGeom>
        </p:spPr>
      </p:pic>
      <p:pic>
        <p:nvPicPr>
          <p:cNvPr id="115" name="Picture 114"/>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4800484" y="5266592"/>
            <a:ext cx="293275" cy="292495"/>
          </a:xfrm>
          <a:prstGeom prst="rect">
            <a:avLst/>
          </a:prstGeom>
        </p:spPr>
      </p:pic>
      <p:sp>
        <p:nvSpPr>
          <p:cNvPr id="134" name="Rectangle 133"/>
          <p:cNvSpPr/>
          <p:nvPr/>
        </p:nvSpPr>
        <p:spPr>
          <a:xfrm>
            <a:off x="7043793" y="5701833"/>
            <a:ext cx="1959531" cy="582990"/>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Laporkan</a:t>
            </a:r>
            <a:r>
              <a:rPr lang="en-US" sz="1477" dirty="0">
                <a:solidFill>
                  <a:schemeClr val="tx1"/>
                </a:solidFill>
                <a:latin typeface="Arial Narrow" pitchFamily="34" charset="0"/>
              </a:rPr>
              <a:t> </a:t>
            </a:r>
            <a:r>
              <a:rPr lang="en-US" sz="1477" dirty="0" err="1">
                <a:solidFill>
                  <a:schemeClr val="tx1"/>
                </a:solidFill>
                <a:latin typeface="Arial Narrow" pitchFamily="34" charset="0"/>
              </a:rPr>
              <a:t>ke</a:t>
            </a:r>
            <a:r>
              <a:rPr lang="en-US" sz="1477" dirty="0">
                <a:solidFill>
                  <a:schemeClr val="tx1"/>
                </a:solidFill>
                <a:latin typeface="Arial Narrow" pitchFamily="34" charset="0"/>
              </a:rPr>
              <a:t> </a:t>
            </a:r>
            <a:r>
              <a:rPr lang="en-US" sz="1477" dirty="0" err="1">
                <a:solidFill>
                  <a:schemeClr val="tx1"/>
                </a:solidFill>
                <a:latin typeface="Arial Narrow" pitchFamily="34" charset="0"/>
              </a:rPr>
              <a:t>Tinjauan</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endParaRPr lang="en-US" sz="1477" dirty="0">
              <a:solidFill>
                <a:schemeClr val="tx1"/>
              </a:solidFill>
              <a:latin typeface="Arial Narrow" pitchFamily="34" charset="0"/>
            </a:endParaRPr>
          </a:p>
        </p:txBody>
      </p:sp>
      <p:cxnSp>
        <p:nvCxnSpPr>
          <p:cNvPr id="135" name="Straight Arrow Connector 134"/>
          <p:cNvCxnSpPr>
            <a:stCxn id="57" idx="3"/>
            <a:endCxn id="134" idx="1"/>
          </p:cNvCxnSpPr>
          <p:nvPr/>
        </p:nvCxnSpPr>
        <p:spPr>
          <a:xfrm>
            <a:off x="6730495" y="5984137"/>
            <a:ext cx="313298" cy="919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3921371" y="1566068"/>
            <a:ext cx="4685876" cy="674739"/>
          </a:xfrm>
          <a:prstGeom prst="rect">
            <a:avLst/>
          </a:prstGeom>
          <a:solidFill>
            <a:schemeClr val="accent3">
              <a:lumMod val="20000"/>
              <a:lumOff val="80000"/>
            </a:schemeClr>
          </a:solid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a:t>
            </a:r>
          </a:p>
        </p:txBody>
      </p:sp>
      <p:pic>
        <p:nvPicPr>
          <p:cNvPr id="139" name="Picture 138"/>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2010251" y="5266592"/>
            <a:ext cx="293275" cy="292495"/>
          </a:xfrm>
          <a:prstGeom prst="rect">
            <a:avLst/>
          </a:prstGeom>
        </p:spPr>
      </p:pic>
      <p:pic>
        <p:nvPicPr>
          <p:cNvPr id="140" name="Picture 139"/>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6571787" y="4394972"/>
            <a:ext cx="297698" cy="297016"/>
          </a:xfrm>
          <a:prstGeom prst="rect">
            <a:avLst/>
          </a:prstGeom>
        </p:spPr>
      </p:pic>
      <p:sp>
        <p:nvSpPr>
          <p:cNvPr id="32" name="Rectangle 31"/>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Evaluasi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Penaatan</a:t>
            </a:r>
            <a:r>
              <a:rPr lang="en-US" sz="2800" dirty="0">
                <a:solidFill>
                  <a:schemeClr val="tx1"/>
                </a:solidFill>
                <a:latin typeface="Impact" panose="020B0806030902050204" pitchFamily="34" charset="0"/>
                <a:cs typeface="Arial" panose="020B0604020202020204" pitchFamily="34" charset="0"/>
              </a:rPr>
              <a:t>  ( </a:t>
            </a:r>
            <a:r>
              <a:rPr lang="en-US" sz="2800" u="sng" dirty="0">
                <a:solidFill>
                  <a:srgbClr val="00B050"/>
                </a:solidFill>
                <a:latin typeface="Impact" panose="020B0806030902050204" pitchFamily="34" charset="0"/>
                <a:cs typeface="Arial" panose="020B0604020202020204" pitchFamily="34" charset="0"/>
              </a:rPr>
              <a:t>SML</a:t>
            </a:r>
            <a:r>
              <a:rPr lang="en-US" sz="2800" dirty="0">
                <a:solidFill>
                  <a:schemeClr val="tx1"/>
                </a:solidFill>
                <a:latin typeface="Impact" panose="020B0806030902050204" pitchFamily="34" charset="0"/>
                <a:cs typeface="Arial" panose="020B0604020202020204" pitchFamily="34" charset="0"/>
              </a:rPr>
              <a:t>  6.1.3 )</a:t>
            </a:r>
          </a:p>
        </p:txBody>
      </p:sp>
      <p:sp>
        <p:nvSpPr>
          <p:cNvPr id="3" name="Slide Number Placeholder 2">
            <a:extLst>
              <a:ext uri="{FF2B5EF4-FFF2-40B4-BE49-F238E27FC236}">
                <a16:creationId xmlns:a16="http://schemas.microsoft.com/office/drawing/2014/main" id="{A1704188-4485-484F-93EE-19590F3FCEC9}"/>
              </a:ext>
            </a:extLst>
          </p:cNvPr>
          <p:cNvSpPr>
            <a:spLocks noGrp="1"/>
          </p:cNvSpPr>
          <p:nvPr>
            <p:ph type="sldNum" sz="quarter" idx="12"/>
          </p:nvPr>
        </p:nvSpPr>
        <p:spPr/>
        <p:txBody>
          <a:bodyPr/>
          <a:lstStyle/>
          <a:p>
            <a:pPr>
              <a:defRPr/>
            </a:pPr>
            <a:fld id="{2E3D3CF9-A8F0-446F-8AA4-23D2A19D86A0}" type="slidenum">
              <a:rPr lang="en-US" smtClean="0"/>
              <a:pPr>
                <a:defRPr/>
              </a:pPr>
              <a:t>54</a:t>
            </a:fld>
            <a:endParaRPr lang="en-US"/>
          </a:p>
        </p:txBody>
      </p:sp>
      <p:sp>
        <p:nvSpPr>
          <p:cNvPr id="2" name="Footer Placeholder 1">
            <a:extLst>
              <a:ext uri="{FF2B5EF4-FFF2-40B4-BE49-F238E27FC236}">
                <a16:creationId xmlns:a16="http://schemas.microsoft.com/office/drawing/2014/main" id="{9114092C-F34A-4366-A145-808BAFEF8E4A}"/>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469730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078638" y="1011393"/>
            <a:ext cx="7608162" cy="3500958"/>
          </a:xfrm>
          <a:prstGeom prst="rect">
            <a:avLst/>
          </a:prstGeom>
          <a:noFill/>
        </p:spPr>
        <p:txBody>
          <a:bodyPr wrap="square" rtlCol="0">
            <a:spAutoFit/>
          </a:bodyPr>
          <a:lstStyle/>
          <a:p>
            <a:r>
              <a:rPr lang="en-US" sz="1846" b="1" dirty="0" err="1">
                <a:solidFill>
                  <a:schemeClr val="accent2">
                    <a:lumMod val="75000"/>
                  </a:schemeClr>
                </a:solidFill>
                <a:latin typeface="Arial Narrow" pitchFamily="34" charset="0"/>
              </a:rPr>
              <a:t>Organisasi</a:t>
            </a:r>
            <a:r>
              <a:rPr lang="en-US" sz="1846" b="1" dirty="0">
                <a:solidFill>
                  <a:schemeClr val="accent2">
                    <a:lumMod val="75000"/>
                  </a:schemeClr>
                </a:solidFill>
                <a:latin typeface="Arial Narrow" pitchFamily="34" charset="0"/>
              </a:rPr>
              <a:t> </a:t>
            </a:r>
            <a:r>
              <a:rPr lang="en-US" sz="1846" b="1" dirty="0" err="1">
                <a:solidFill>
                  <a:schemeClr val="accent2">
                    <a:lumMod val="75000"/>
                  </a:schemeClr>
                </a:solidFill>
                <a:latin typeface="Arial Narrow" pitchFamily="34" charset="0"/>
              </a:rPr>
              <a:t>harus</a:t>
            </a:r>
            <a:r>
              <a:rPr lang="en-US" sz="1846" b="1" dirty="0">
                <a:solidFill>
                  <a:schemeClr val="accent2">
                    <a:lumMod val="75000"/>
                  </a:schemeClr>
                </a:solidFill>
                <a:latin typeface="Arial Narrow" pitchFamily="34" charset="0"/>
              </a:rPr>
              <a:t> </a:t>
            </a:r>
            <a:r>
              <a:rPr lang="en-US" sz="1846" b="1" dirty="0" err="1">
                <a:solidFill>
                  <a:schemeClr val="accent2">
                    <a:lumMod val="75000"/>
                  </a:schemeClr>
                </a:solidFill>
                <a:latin typeface="Arial Narrow" pitchFamily="34" charset="0"/>
              </a:rPr>
              <a:t>merencanakan</a:t>
            </a:r>
            <a:r>
              <a:rPr lang="en-US" sz="1846" b="1" dirty="0">
                <a:solidFill>
                  <a:schemeClr val="accent2">
                    <a:lumMod val="75000"/>
                  </a:schemeClr>
                </a:solidFill>
                <a:latin typeface="Arial Narrow" pitchFamily="34" charset="0"/>
              </a:rPr>
              <a:t> :</a:t>
            </a:r>
          </a:p>
          <a:p>
            <a:pPr marL="422041" indent="-422041">
              <a:buFont typeface="+mj-lt"/>
              <a:buAutoNum type="alphaLcParenR"/>
            </a:pPr>
            <a:r>
              <a:rPr lang="en-US" sz="1846" dirty="0" err="1">
                <a:solidFill>
                  <a:schemeClr val="accent2">
                    <a:lumMod val="75000"/>
                  </a:schemeClr>
                </a:solidFill>
                <a:latin typeface="Arial Narrow" pitchFamily="34" charset="0"/>
              </a:rPr>
              <a:t>melaksanakan</a:t>
            </a:r>
            <a:r>
              <a:rPr lang="en-US" sz="1846" dirty="0">
                <a:solidFill>
                  <a:schemeClr val="accent2">
                    <a:lumMod val="75000"/>
                  </a:schemeClr>
                </a:solidFill>
                <a:latin typeface="Arial Narrow" pitchFamily="34" charset="0"/>
              </a:rPr>
              <a:t> </a:t>
            </a:r>
            <a:r>
              <a:rPr lang="en-US" sz="1846" dirty="0" err="1">
                <a:solidFill>
                  <a:schemeClr val="accent2">
                    <a:lumMod val="75000"/>
                  </a:schemeClr>
                </a:solidFill>
                <a:latin typeface="Arial Narrow" pitchFamily="34" charset="0"/>
              </a:rPr>
              <a:t>tindakan</a:t>
            </a:r>
            <a:r>
              <a:rPr lang="en-US" sz="1846" dirty="0">
                <a:solidFill>
                  <a:schemeClr val="accent2">
                    <a:lumMod val="75000"/>
                  </a:schemeClr>
                </a:solidFill>
                <a:latin typeface="Arial Narrow" pitchFamily="34" charset="0"/>
              </a:rPr>
              <a:t> </a:t>
            </a:r>
            <a:r>
              <a:rPr lang="en-US" sz="1846" dirty="0" err="1">
                <a:solidFill>
                  <a:schemeClr val="accent2">
                    <a:lumMod val="75000"/>
                  </a:schemeClr>
                </a:solidFill>
                <a:latin typeface="Arial Narrow" pitchFamily="34" charset="0"/>
              </a:rPr>
              <a:t>untuk</a:t>
            </a:r>
            <a:r>
              <a:rPr lang="en-US" sz="1846" dirty="0">
                <a:solidFill>
                  <a:schemeClr val="accent2">
                    <a:lumMod val="75000"/>
                  </a:schemeClr>
                </a:solidFill>
                <a:latin typeface="Arial Narrow" pitchFamily="34" charset="0"/>
              </a:rPr>
              <a:t> </a:t>
            </a:r>
            <a:r>
              <a:rPr lang="en-US" sz="1846" dirty="0" err="1">
                <a:solidFill>
                  <a:schemeClr val="accent2">
                    <a:lumMod val="75000"/>
                  </a:schemeClr>
                </a:solidFill>
                <a:latin typeface="Arial Narrow" pitchFamily="34" charset="0"/>
              </a:rPr>
              <a:t>menangani</a:t>
            </a:r>
            <a:r>
              <a:rPr lang="en-US" sz="1846" dirty="0">
                <a:solidFill>
                  <a:schemeClr val="accent2">
                    <a:lumMod val="75000"/>
                  </a:schemeClr>
                </a:solidFill>
                <a:latin typeface="Arial Narrow" pitchFamily="34" charset="0"/>
              </a:rPr>
              <a:t> :</a:t>
            </a: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endParaRPr lang="en-US" sz="1846" dirty="0">
              <a:solidFill>
                <a:schemeClr val="accent2">
                  <a:lumMod val="75000"/>
                </a:schemeClr>
              </a:solidFill>
              <a:latin typeface="Arial Narrow" pitchFamily="34" charset="0"/>
            </a:endParaRPr>
          </a:p>
        </p:txBody>
      </p:sp>
      <p:sp>
        <p:nvSpPr>
          <p:cNvPr id="26" name="Rectangle 25"/>
          <p:cNvSpPr/>
          <p:nvPr/>
        </p:nvSpPr>
        <p:spPr>
          <a:xfrm>
            <a:off x="1602516" y="1993188"/>
            <a:ext cx="2055834" cy="675249"/>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sp>
        <p:nvSpPr>
          <p:cNvPr id="28" name="Rectangle 27"/>
          <p:cNvSpPr/>
          <p:nvPr/>
        </p:nvSpPr>
        <p:spPr>
          <a:xfrm>
            <a:off x="1602516" y="2810337"/>
            <a:ext cx="2055834" cy="675249"/>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a:t>
            </a:r>
            <a:r>
              <a:rPr lang="en-US" sz="1846" dirty="0" err="1">
                <a:solidFill>
                  <a:schemeClr val="bg1"/>
                </a:solidFill>
                <a:latin typeface="Arial Narrow" pitchFamily="34" charset="0"/>
              </a:rPr>
              <a:t>Hukum</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Lain</a:t>
            </a:r>
          </a:p>
        </p:txBody>
      </p:sp>
      <p:sp>
        <p:nvSpPr>
          <p:cNvPr id="30" name="Rectangle 29"/>
          <p:cNvSpPr/>
          <p:nvPr/>
        </p:nvSpPr>
        <p:spPr>
          <a:xfrm>
            <a:off x="4734991" y="2597329"/>
            <a:ext cx="1775007" cy="1087975"/>
          </a:xfrm>
          <a:prstGeom prst="rect">
            <a:avLst/>
          </a:prstGeom>
          <a:solidFill>
            <a:schemeClr val="accent1">
              <a:lumMod val="60000"/>
              <a:lumOff val="4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tx1"/>
                </a:solidFill>
                <a:latin typeface="Arial Narrow" pitchFamily="34" charset="0"/>
              </a:rPr>
              <a:t>Tindakan</a:t>
            </a:r>
            <a:r>
              <a:rPr lang="en-US" sz="1846" dirty="0">
                <a:solidFill>
                  <a:schemeClr val="tx1"/>
                </a:solidFill>
                <a:latin typeface="Arial Narrow" pitchFamily="34" charset="0"/>
              </a:rPr>
              <a:t> </a:t>
            </a:r>
            <a:r>
              <a:rPr lang="en-US" sz="1846" dirty="0" err="1">
                <a:solidFill>
                  <a:schemeClr val="tx1"/>
                </a:solidFill>
                <a:latin typeface="Arial Narrow" pitchFamily="34" charset="0"/>
              </a:rPr>
              <a:t>Perencanaan</a:t>
            </a:r>
            <a:r>
              <a:rPr lang="en-US" sz="1846" dirty="0">
                <a:solidFill>
                  <a:schemeClr val="tx1"/>
                </a:solidFill>
                <a:latin typeface="Arial Narrow" pitchFamily="34" charset="0"/>
              </a:rPr>
              <a:t> (Planning Action)</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V="1">
            <a:off x="4039782" y="2019979"/>
            <a:ext cx="435855" cy="718844"/>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155780">
            <a:off x="4035594" y="3536614"/>
            <a:ext cx="457293" cy="676885"/>
          </a:xfrm>
          <a:prstGeom prst="rect">
            <a:avLst/>
          </a:prstGeom>
        </p:spPr>
      </p:pic>
      <p:sp>
        <p:nvSpPr>
          <p:cNvPr id="37" name="Rectangle 1"/>
          <p:cNvSpPr>
            <a:spLocks noChangeArrowheads="1"/>
          </p:cNvSpPr>
          <p:nvPr/>
        </p:nvSpPr>
        <p:spPr bwMode="auto">
          <a:xfrm>
            <a:off x="6661778" y="2878040"/>
            <a:ext cx="1696480" cy="539842"/>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r>
              <a:rPr lang="en-US" sz="1477" dirty="0" err="1"/>
              <a:t>Fokus</a:t>
            </a:r>
            <a:r>
              <a:rPr lang="en-US" sz="1477" dirty="0"/>
              <a:t> </a:t>
            </a:r>
            <a:r>
              <a:rPr lang="en-US" sz="1477" dirty="0" err="1"/>
              <a:t>pada</a:t>
            </a:r>
            <a:r>
              <a:rPr lang="en-US" sz="1477" dirty="0"/>
              <a:t> PENGENDALIAN</a:t>
            </a:r>
          </a:p>
        </p:txBody>
      </p:sp>
      <p:sp>
        <p:nvSpPr>
          <p:cNvPr id="33" name="Rectangle 32"/>
          <p:cNvSpPr/>
          <p:nvPr/>
        </p:nvSpPr>
        <p:spPr>
          <a:xfrm>
            <a:off x="1602516" y="3627485"/>
            <a:ext cx="2055834"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Kondisi</a:t>
            </a:r>
            <a:r>
              <a:rPr lang="en-US" sz="1846" dirty="0">
                <a:solidFill>
                  <a:schemeClr val="bg1"/>
                </a:solidFill>
                <a:latin typeface="Arial Narrow" pitchFamily="34" charset="0"/>
              </a:rPr>
              <a:t> </a:t>
            </a:r>
            <a:r>
              <a:rPr lang="en-US" sz="1846" dirty="0" err="1">
                <a:solidFill>
                  <a:schemeClr val="bg1"/>
                </a:solidFill>
                <a:latin typeface="Arial Narrow" pitchFamily="34" charset="0"/>
              </a:rPr>
              <a:t>Darurat</a:t>
            </a:r>
            <a:endParaRPr lang="en-US" sz="1846" dirty="0">
              <a:solidFill>
                <a:schemeClr val="bg1"/>
              </a:solidFill>
              <a:latin typeface="Arial Narrow" pitchFamily="34" charset="0"/>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799307">
            <a:off x="3968025" y="2844409"/>
            <a:ext cx="457293" cy="676885"/>
          </a:xfrm>
          <a:prstGeom prst="rect">
            <a:avLst/>
          </a:prstGeom>
        </p:spPr>
      </p:pic>
      <p:sp>
        <p:nvSpPr>
          <p:cNvPr id="6" name="Heptagon 5"/>
          <p:cNvSpPr/>
          <p:nvPr/>
        </p:nvSpPr>
        <p:spPr>
          <a:xfrm>
            <a:off x="1181391" y="2011691"/>
            <a:ext cx="367710" cy="367710"/>
          </a:xfrm>
          <a:prstGeom prst="heptagon">
            <a:avLst/>
          </a:prstGeom>
          <a:solidFill>
            <a:srgbClr val="339966"/>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662" dirty="0"/>
              <a:t>1</a:t>
            </a:r>
          </a:p>
        </p:txBody>
      </p:sp>
      <p:sp>
        <p:nvSpPr>
          <p:cNvPr id="39" name="Heptagon 38"/>
          <p:cNvSpPr/>
          <p:nvPr/>
        </p:nvSpPr>
        <p:spPr>
          <a:xfrm>
            <a:off x="1181391" y="2798562"/>
            <a:ext cx="367710" cy="367710"/>
          </a:xfrm>
          <a:prstGeom prst="heptagon">
            <a:avLst/>
          </a:prstGeom>
          <a:solidFill>
            <a:srgbClr val="FFCC00"/>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662" dirty="0"/>
              <a:t>2</a:t>
            </a:r>
          </a:p>
        </p:txBody>
      </p:sp>
      <p:sp>
        <p:nvSpPr>
          <p:cNvPr id="40" name="Heptagon 39"/>
          <p:cNvSpPr/>
          <p:nvPr/>
        </p:nvSpPr>
        <p:spPr>
          <a:xfrm>
            <a:off x="1181391" y="3575529"/>
            <a:ext cx="367710" cy="367710"/>
          </a:xfrm>
          <a:prstGeom prst="heptagon">
            <a:avLst/>
          </a:prstGeom>
          <a:solidFill>
            <a:schemeClr val="accent2">
              <a:lumMod val="75000"/>
            </a:schemeClr>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662" dirty="0"/>
              <a:t>3</a:t>
            </a:r>
          </a:p>
        </p:txBody>
      </p:sp>
      <p:sp>
        <p:nvSpPr>
          <p:cNvPr id="29" name="Rectangle 28"/>
          <p:cNvSpPr/>
          <p:nvPr/>
        </p:nvSpPr>
        <p:spPr>
          <a:xfrm>
            <a:off x="383832" y="243016"/>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Perencanaan</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SMK3</a:t>
            </a:r>
            <a:r>
              <a:rPr lang="en-US" u="sng" dirty="0">
                <a:solidFill>
                  <a:srgbClr val="00B050"/>
                </a:solidFill>
                <a:latin typeface="Impact" panose="020B0806030902050204" pitchFamily="34" charset="0"/>
                <a:cs typeface="Arial" panose="020B0604020202020204" pitchFamily="34" charset="0"/>
              </a:rPr>
              <a:t>L</a:t>
            </a:r>
            <a:r>
              <a:rPr lang="en-US" sz="2800" dirty="0">
                <a:solidFill>
                  <a:schemeClr val="tx1"/>
                </a:solidFill>
                <a:latin typeface="Impact" panose="020B0806030902050204" pitchFamily="34" charset="0"/>
                <a:cs typeface="Arial" panose="020B0604020202020204" pitchFamily="34" charset="0"/>
              </a:rPr>
              <a:t>  6.1.4 )</a:t>
            </a: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396413" flipV="1">
            <a:off x="6187597" y="3674742"/>
            <a:ext cx="435855" cy="718844"/>
          </a:xfrm>
          <a:prstGeom prst="rect">
            <a:avLst/>
          </a:prstGeom>
        </p:spPr>
      </p:pic>
      <p:sp>
        <p:nvSpPr>
          <p:cNvPr id="34" name="TextBox 33"/>
          <p:cNvSpPr txBox="1"/>
          <p:nvPr/>
        </p:nvSpPr>
        <p:spPr>
          <a:xfrm>
            <a:off x="5379389" y="4652357"/>
            <a:ext cx="3307411" cy="1631216"/>
          </a:xfrm>
          <a:prstGeom prst="rect">
            <a:avLst/>
          </a:prstGeom>
          <a:solidFill>
            <a:schemeClr val="accent4">
              <a:lumMod val="60000"/>
              <a:lumOff val="40000"/>
            </a:schemeClr>
          </a:solidFill>
          <a:ln w="3175">
            <a:solidFill>
              <a:schemeClr val="tx1"/>
            </a:solidFill>
          </a:ln>
        </p:spPr>
        <p:txBody>
          <a:bodyPr wrap="square" rtlCol="0">
            <a:spAutoFit/>
          </a:bodyPr>
          <a:lstStyle/>
          <a:p>
            <a:pPr marL="342900" indent="-342900">
              <a:buFont typeface="Arial"/>
              <a:buChar char="•"/>
            </a:pPr>
            <a:r>
              <a:rPr lang="en-US" sz="2000" dirty="0" err="1"/>
              <a:t>Evaluasi</a:t>
            </a:r>
            <a:r>
              <a:rPr lang="en-US" sz="2000" dirty="0"/>
              <a:t> </a:t>
            </a:r>
            <a:r>
              <a:rPr lang="en-US" sz="2000" dirty="0" err="1"/>
              <a:t>efektifitas</a:t>
            </a:r>
            <a:r>
              <a:rPr lang="en-US" sz="2000" dirty="0"/>
              <a:t> </a:t>
            </a:r>
            <a:r>
              <a:rPr lang="en-US" sz="2000" dirty="0" err="1"/>
              <a:t>tindakan</a:t>
            </a:r>
            <a:r>
              <a:rPr lang="en-US" sz="2000" dirty="0"/>
              <a:t> </a:t>
            </a:r>
            <a:r>
              <a:rPr lang="en-US" sz="2000" dirty="0" err="1"/>
              <a:t>perencanaan</a:t>
            </a:r>
            <a:endParaRPr lang="en-US" sz="2000" dirty="0"/>
          </a:p>
          <a:p>
            <a:pPr marL="342900" indent="-342900">
              <a:buFont typeface="Arial"/>
              <a:buChar char="•"/>
            </a:pPr>
            <a:r>
              <a:rPr lang="en-US" sz="2000" dirty="0" err="1"/>
              <a:t>Mengintegrasikan</a:t>
            </a:r>
            <a:r>
              <a:rPr lang="en-US" sz="2000" dirty="0"/>
              <a:t> </a:t>
            </a:r>
            <a:r>
              <a:rPr lang="en-US" sz="2000" dirty="0" err="1"/>
              <a:t>dan</a:t>
            </a:r>
            <a:r>
              <a:rPr lang="en-US" sz="2000" dirty="0"/>
              <a:t> </a:t>
            </a:r>
            <a:r>
              <a:rPr lang="en-US" sz="2000" dirty="0" err="1"/>
              <a:t>diterapkan</a:t>
            </a:r>
            <a:r>
              <a:rPr lang="en-US" sz="2000" dirty="0"/>
              <a:t> </a:t>
            </a:r>
            <a:r>
              <a:rPr lang="en-US" sz="2000" dirty="0" err="1"/>
              <a:t>kedalam</a:t>
            </a:r>
            <a:r>
              <a:rPr lang="en-US" sz="2000" dirty="0"/>
              <a:t> proses </a:t>
            </a:r>
            <a:r>
              <a:rPr lang="en-US" sz="2000" dirty="0" err="1"/>
              <a:t>bisnis</a:t>
            </a:r>
            <a:r>
              <a:rPr lang="en-US" sz="2000" dirty="0"/>
              <a:t> </a:t>
            </a:r>
            <a:r>
              <a:rPr lang="en-US" sz="2000" dirty="0" err="1"/>
              <a:t>lainnya</a:t>
            </a:r>
            <a:endParaRPr lang="en-US" sz="2000" dirty="0"/>
          </a:p>
        </p:txBody>
      </p:sp>
      <p:sp>
        <p:nvSpPr>
          <p:cNvPr id="35" name="Rectangle 1"/>
          <p:cNvSpPr>
            <a:spLocks noChangeArrowheads="1"/>
          </p:cNvSpPr>
          <p:nvPr/>
        </p:nvSpPr>
        <p:spPr bwMode="auto">
          <a:xfrm>
            <a:off x="457200" y="4690027"/>
            <a:ext cx="4667124" cy="994454"/>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r>
              <a:rPr lang="en-US" sz="1477" dirty="0" err="1"/>
              <a:t>Ketika</a:t>
            </a:r>
            <a:r>
              <a:rPr lang="en-US" sz="1477" dirty="0"/>
              <a:t> </a:t>
            </a:r>
            <a:r>
              <a:rPr lang="en-US" sz="1477" dirty="0" err="1"/>
              <a:t>menetapkan</a:t>
            </a:r>
            <a:r>
              <a:rPr lang="en-US" sz="1477" dirty="0"/>
              <a:t> </a:t>
            </a:r>
            <a:r>
              <a:rPr lang="en-US" sz="1477" dirty="0" err="1"/>
              <a:t>tindakan</a:t>
            </a:r>
            <a:r>
              <a:rPr lang="en-US" sz="1477" dirty="0"/>
              <a:t>, </a:t>
            </a:r>
            <a:r>
              <a:rPr lang="en-US" sz="1477" dirty="0" err="1"/>
              <a:t>organisasi</a:t>
            </a:r>
            <a:r>
              <a:rPr lang="en-US" sz="1477" dirty="0"/>
              <a:t> </a:t>
            </a:r>
            <a:r>
              <a:rPr lang="en-US" sz="1477" dirty="0" err="1"/>
              <a:t>mempertimbangkan</a:t>
            </a:r>
            <a:r>
              <a:rPr lang="en-US" sz="1477" dirty="0"/>
              <a:t> PRAKTEK TERBAIK, PILIHAN TEKNOLOGI, KEUANGAN </a:t>
            </a:r>
            <a:r>
              <a:rPr lang="en-US" sz="1477" dirty="0" err="1"/>
              <a:t>dan</a:t>
            </a:r>
            <a:r>
              <a:rPr lang="en-US" sz="1477" dirty="0"/>
              <a:t> PERSYARATAN BISNIS DAN OPERASIONAL</a:t>
            </a:r>
          </a:p>
        </p:txBody>
      </p:sp>
      <p:sp>
        <p:nvSpPr>
          <p:cNvPr id="3" name="Slide Number Placeholder 2">
            <a:extLst>
              <a:ext uri="{FF2B5EF4-FFF2-40B4-BE49-F238E27FC236}">
                <a16:creationId xmlns:a16="http://schemas.microsoft.com/office/drawing/2014/main" id="{C1E8AEEC-E020-4428-ABFD-26848488753F}"/>
              </a:ext>
            </a:extLst>
          </p:cNvPr>
          <p:cNvSpPr>
            <a:spLocks noGrp="1"/>
          </p:cNvSpPr>
          <p:nvPr>
            <p:ph type="sldNum" sz="quarter" idx="12"/>
          </p:nvPr>
        </p:nvSpPr>
        <p:spPr/>
        <p:txBody>
          <a:bodyPr/>
          <a:lstStyle/>
          <a:p>
            <a:pPr>
              <a:defRPr/>
            </a:pPr>
            <a:fld id="{2E3D3CF9-A8F0-446F-8AA4-23D2A19D86A0}" type="slidenum">
              <a:rPr lang="en-US" smtClean="0"/>
              <a:pPr>
                <a:defRPr/>
              </a:pPr>
              <a:t>55</a:t>
            </a:fld>
            <a:endParaRPr lang="en-US"/>
          </a:p>
        </p:txBody>
      </p:sp>
      <p:pic>
        <p:nvPicPr>
          <p:cNvPr id="5122" name="Picture 2" descr="Related image">
            <a:extLst>
              <a:ext uri="{FF2B5EF4-FFF2-40B4-BE49-F238E27FC236}">
                <a16:creationId xmlns:a16="http://schemas.microsoft.com/office/drawing/2014/main" id="{5111F896-B11A-443A-99E1-2F72DD96D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3328" y="38434"/>
            <a:ext cx="2813440" cy="243838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3D225DE-AE90-4F2D-BC95-E353AA3AE974}"/>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grpSp>
        <p:nvGrpSpPr>
          <p:cNvPr id="21" name="Group 20">
            <a:extLst>
              <a:ext uri="{FF2B5EF4-FFF2-40B4-BE49-F238E27FC236}">
                <a16:creationId xmlns:a16="http://schemas.microsoft.com/office/drawing/2014/main" id="{F7F1ACE6-AA2B-4F83-A124-FD7A80D68AA5}"/>
              </a:ext>
            </a:extLst>
          </p:cNvPr>
          <p:cNvGrpSpPr/>
          <p:nvPr/>
        </p:nvGrpSpPr>
        <p:grpSpPr>
          <a:xfrm>
            <a:off x="7641750" y="7561"/>
            <a:ext cx="1511909" cy="493711"/>
            <a:chOff x="7401120" y="7561"/>
            <a:chExt cx="1511909" cy="493711"/>
          </a:xfrm>
        </p:grpSpPr>
        <p:sp>
          <p:nvSpPr>
            <p:cNvPr id="22" name="Title 1">
              <a:extLst>
                <a:ext uri="{FF2B5EF4-FFF2-40B4-BE49-F238E27FC236}">
                  <a16:creationId xmlns:a16="http://schemas.microsoft.com/office/drawing/2014/main" id="{51EFB4EF-2D50-470A-864A-20C25D8A4FFA}"/>
                </a:ext>
              </a:extLst>
            </p:cNvPr>
            <p:cNvSpPr txBox="1">
              <a:spLocks/>
            </p:cNvSpPr>
            <p:nvPr/>
          </p:nvSpPr>
          <p:spPr>
            <a:xfrm>
              <a:off x="7401120" y="51846"/>
              <a:ext cx="817709"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i="1" u="sng" dirty="0">
                  <a:solidFill>
                    <a:srgbClr val="FF0000"/>
                  </a:solidFill>
                </a:rPr>
                <a:t>SMK3</a:t>
              </a:r>
            </a:p>
          </p:txBody>
        </p:sp>
        <p:sp>
          <p:nvSpPr>
            <p:cNvPr id="23" name="Title 1">
              <a:extLst>
                <a:ext uri="{FF2B5EF4-FFF2-40B4-BE49-F238E27FC236}">
                  <a16:creationId xmlns:a16="http://schemas.microsoft.com/office/drawing/2014/main" id="{ABB50F33-9BE1-4F6B-8B3C-67E80E2F9DF8}"/>
                </a:ext>
              </a:extLst>
            </p:cNvPr>
            <p:cNvSpPr txBox="1">
              <a:spLocks/>
            </p:cNvSpPr>
            <p:nvPr/>
          </p:nvSpPr>
          <p:spPr bwMode="auto">
            <a:xfrm>
              <a:off x="8095320" y="7561"/>
              <a:ext cx="817709"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&amp; SML</a:t>
              </a:r>
            </a:p>
          </p:txBody>
        </p:sp>
      </p:grpSp>
    </p:spTree>
    <p:extLst>
      <p:ext uri="{BB962C8B-B14F-4D97-AF65-F5344CB8AC3E}">
        <p14:creationId xmlns:p14="http://schemas.microsoft.com/office/powerpoint/2010/main" val="2883992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 Arrow 16"/>
          <p:cNvSpPr/>
          <p:nvPr/>
        </p:nvSpPr>
        <p:spPr>
          <a:xfrm rot="10800000">
            <a:off x="5674959" y="1210763"/>
            <a:ext cx="488969" cy="1415846"/>
          </a:xfrm>
          <a:prstGeom prst="leftArrow">
            <a:avLst/>
          </a:prstGeom>
          <a:solidFill>
            <a:srgbClr val="00FF0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5" name="TextBox 24"/>
          <p:cNvSpPr txBox="1"/>
          <p:nvPr/>
        </p:nvSpPr>
        <p:spPr>
          <a:xfrm>
            <a:off x="240397" y="3324575"/>
            <a:ext cx="3253043" cy="2932854"/>
          </a:xfrm>
          <a:prstGeom prst="rect">
            <a:avLst/>
          </a:prstGeom>
          <a:noFill/>
          <a:ln w="19050">
            <a:solidFill>
              <a:srgbClr val="FF0000"/>
            </a:solidFill>
            <a:prstDash val="dash"/>
          </a:ln>
        </p:spPr>
        <p:txBody>
          <a:bodyPr wrap="square" rtlCol="0">
            <a:spAutoFit/>
          </a:bodyPr>
          <a:lstStyle/>
          <a:p>
            <a:r>
              <a:rPr lang="en-US" sz="1846" b="1" dirty="0" err="1">
                <a:latin typeface="Arial Narrow" pitchFamily="34" charset="0"/>
              </a:rPr>
              <a:t>Sasaran</a:t>
            </a:r>
            <a:r>
              <a:rPr lang="en-US" sz="1846" b="1" dirty="0">
                <a:latin typeface="Arial Narrow" pitchFamily="34" charset="0"/>
              </a:rPr>
              <a:t> MK3L </a:t>
            </a:r>
            <a:r>
              <a:rPr lang="en-US" sz="1846" b="1" dirty="0" err="1">
                <a:latin typeface="Arial Narrow" pitchFamily="34" charset="0"/>
              </a:rPr>
              <a:t>harus</a:t>
            </a:r>
            <a:r>
              <a:rPr lang="en-US" sz="1846" b="1" dirty="0">
                <a:latin typeface="Arial Narrow" pitchFamily="34" charset="0"/>
              </a:rPr>
              <a:t> :</a:t>
            </a:r>
          </a:p>
          <a:p>
            <a:pPr marL="316531" indent="-316531">
              <a:buAutoNum type="arabicPeriod"/>
            </a:pPr>
            <a:r>
              <a:rPr lang="en-US" sz="1846" dirty="0" err="1">
                <a:latin typeface="Arial Narrow" pitchFamily="34" charset="0"/>
              </a:rPr>
              <a:t>ditetapkan</a:t>
            </a:r>
            <a:r>
              <a:rPr lang="en-US" sz="1846" dirty="0">
                <a:latin typeface="Arial Narrow" pitchFamily="34" charset="0"/>
              </a:rPr>
              <a:t> </a:t>
            </a:r>
            <a:r>
              <a:rPr lang="en-US" sz="1846" dirty="0" err="1">
                <a:latin typeface="Arial Narrow" pitchFamily="34" charset="0"/>
              </a:rPr>
              <a:t>pada</a:t>
            </a:r>
            <a:r>
              <a:rPr lang="en-US" sz="1846" dirty="0">
                <a:latin typeface="Arial Narrow" pitchFamily="34" charset="0"/>
              </a:rPr>
              <a:t> </a:t>
            </a:r>
            <a:r>
              <a:rPr lang="en-US" sz="1846" dirty="0" err="1">
                <a:latin typeface="Arial Narrow" pitchFamily="34" charset="0"/>
              </a:rPr>
              <a:t>fungsi</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level yang </a:t>
            </a:r>
            <a:r>
              <a:rPr lang="en-US" sz="1846" dirty="0" err="1">
                <a:latin typeface="Arial Narrow" pitchFamily="34" charset="0"/>
              </a:rPr>
              <a:t>relevan</a:t>
            </a:r>
            <a:endParaRPr lang="en-US" sz="1846" dirty="0">
              <a:latin typeface="Arial Narrow" pitchFamily="34" charset="0"/>
            </a:endParaRPr>
          </a:p>
          <a:p>
            <a:pPr marL="316531" indent="-316531">
              <a:buAutoNum type="arabicPeriod"/>
            </a:pPr>
            <a:r>
              <a:rPr lang="en-US" sz="1846" dirty="0" err="1">
                <a:latin typeface="Arial Narrow" pitchFamily="34" charset="0"/>
              </a:rPr>
              <a:t>konsisten</a:t>
            </a:r>
            <a:r>
              <a:rPr lang="en-US" sz="1846" dirty="0">
                <a:latin typeface="Arial Narrow" pitchFamily="34" charset="0"/>
              </a:rPr>
              <a:t> </a:t>
            </a:r>
            <a:r>
              <a:rPr lang="en-US" sz="1846" dirty="0" err="1">
                <a:latin typeface="Arial Narrow" pitchFamily="34" charset="0"/>
              </a:rPr>
              <a:t>dengan</a:t>
            </a:r>
            <a:r>
              <a:rPr lang="en-US" sz="1846" dirty="0">
                <a:latin typeface="Arial Narrow" pitchFamily="34" charset="0"/>
              </a:rPr>
              <a:t> </a:t>
            </a:r>
            <a:r>
              <a:rPr lang="en-US" sz="1846" dirty="0" err="1">
                <a:latin typeface="Arial Narrow" pitchFamily="34" charset="0"/>
              </a:rPr>
              <a:t>kebijakan</a:t>
            </a:r>
            <a:r>
              <a:rPr lang="en-US" sz="1846" dirty="0">
                <a:latin typeface="Arial Narrow" pitchFamily="34" charset="0"/>
              </a:rPr>
              <a:t> MK3L</a:t>
            </a:r>
          </a:p>
          <a:p>
            <a:pPr marL="316531" indent="-316531">
              <a:buAutoNum type="arabicPeriod"/>
            </a:pPr>
            <a:r>
              <a:rPr lang="en-US" sz="1846" dirty="0" err="1">
                <a:latin typeface="Arial Narrow" pitchFamily="34" charset="0"/>
              </a:rPr>
              <a:t>terukur</a:t>
            </a:r>
            <a:r>
              <a:rPr lang="en-US" sz="1846" dirty="0">
                <a:latin typeface="Arial Narrow" pitchFamily="34" charset="0"/>
              </a:rPr>
              <a:t> (</a:t>
            </a:r>
            <a:r>
              <a:rPr lang="en-US" sz="1846" dirty="0" err="1">
                <a:latin typeface="Arial Narrow" pitchFamily="34" charset="0"/>
              </a:rPr>
              <a:t>jika</a:t>
            </a:r>
            <a:r>
              <a:rPr lang="en-US" sz="1846" dirty="0">
                <a:latin typeface="Arial Narrow" pitchFamily="34" charset="0"/>
              </a:rPr>
              <a:t> </a:t>
            </a:r>
            <a:r>
              <a:rPr lang="en-US" sz="1846" dirty="0" err="1">
                <a:latin typeface="Arial Narrow" pitchFamily="34" charset="0"/>
              </a:rPr>
              <a:t>dapat</a:t>
            </a:r>
            <a:r>
              <a:rPr lang="en-US" sz="1846" dirty="0">
                <a:latin typeface="Arial Narrow" pitchFamily="34" charset="0"/>
              </a:rPr>
              <a:t> </a:t>
            </a:r>
            <a:r>
              <a:rPr lang="en-US" sz="1846" dirty="0" err="1">
                <a:latin typeface="Arial Narrow" pitchFamily="34" charset="0"/>
              </a:rPr>
              <a:t>dilakukan</a:t>
            </a:r>
            <a:r>
              <a:rPr lang="en-US" sz="1846" dirty="0">
                <a:latin typeface="Arial Narrow" pitchFamily="34" charset="0"/>
              </a:rPr>
              <a:t>)</a:t>
            </a:r>
          </a:p>
          <a:p>
            <a:pPr marL="316531" indent="-316531">
              <a:buAutoNum type="arabicPeriod"/>
            </a:pPr>
            <a:r>
              <a:rPr lang="en-US" sz="1846" u="sng" dirty="0" err="1">
                <a:solidFill>
                  <a:srgbClr val="FF0000"/>
                </a:solidFill>
                <a:latin typeface="Arial Narrow" pitchFamily="34" charset="0"/>
              </a:rPr>
              <a:t>dikonsultasikan</a:t>
            </a:r>
            <a:r>
              <a:rPr lang="en-US" sz="1846" u="sng" dirty="0">
                <a:solidFill>
                  <a:srgbClr val="FF0000"/>
                </a:solidFill>
                <a:latin typeface="Arial Narrow" pitchFamily="34" charset="0"/>
              </a:rPr>
              <a:t> </a:t>
            </a:r>
            <a:r>
              <a:rPr lang="en-US" sz="1846" u="sng" dirty="0" err="1">
                <a:solidFill>
                  <a:srgbClr val="FF0000"/>
                </a:solidFill>
                <a:latin typeface="Arial Narrow" pitchFamily="34" charset="0"/>
              </a:rPr>
              <a:t>dengan</a:t>
            </a:r>
            <a:r>
              <a:rPr lang="en-US" sz="1846" u="sng" dirty="0">
                <a:solidFill>
                  <a:srgbClr val="FF0000"/>
                </a:solidFill>
                <a:latin typeface="Arial Narrow" pitchFamily="34" charset="0"/>
              </a:rPr>
              <a:t> </a:t>
            </a:r>
            <a:r>
              <a:rPr lang="en-US" sz="1846" u="sng" dirty="0" err="1">
                <a:solidFill>
                  <a:srgbClr val="FF0000"/>
                </a:solidFill>
                <a:latin typeface="Arial Narrow" pitchFamily="34" charset="0"/>
              </a:rPr>
              <a:t>pekerja</a:t>
            </a:r>
            <a:endParaRPr lang="en-US" sz="1846" u="sng" dirty="0">
              <a:solidFill>
                <a:srgbClr val="FF0000"/>
              </a:solidFill>
              <a:latin typeface="Arial Narrow" pitchFamily="34" charset="0"/>
            </a:endParaRPr>
          </a:p>
          <a:p>
            <a:pPr marL="316531" indent="-316531">
              <a:buAutoNum type="arabicPeriod"/>
            </a:pPr>
            <a:r>
              <a:rPr lang="en-US" sz="1846" dirty="0" err="1">
                <a:latin typeface="Arial Narrow" pitchFamily="34" charset="0"/>
              </a:rPr>
              <a:t>dipantau</a:t>
            </a:r>
            <a:endParaRPr lang="en-US" sz="1846" dirty="0">
              <a:latin typeface="Arial Narrow" pitchFamily="34" charset="0"/>
            </a:endParaRPr>
          </a:p>
          <a:p>
            <a:pPr marL="316531" indent="-316531">
              <a:buAutoNum type="arabicPeriod"/>
            </a:pPr>
            <a:r>
              <a:rPr lang="en-US" sz="1846" dirty="0" err="1">
                <a:latin typeface="Arial Narrow" pitchFamily="34" charset="0"/>
              </a:rPr>
              <a:t>dikomunikasikan</a:t>
            </a:r>
            <a:endParaRPr lang="en-US" sz="1846" dirty="0">
              <a:latin typeface="Arial Narrow" pitchFamily="34" charset="0"/>
            </a:endParaRPr>
          </a:p>
          <a:p>
            <a:pPr marL="316531" indent="-316531">
              <a:buAutoNum type="arabicPeriod"/>
            </a:pPr>
            <a:r>
              <a:rPr lang="en-US" sz="1846" dirty="0" err="1">
                <a:latin typeface="Arial Narrow" pitchFamily="34" charset="0"/>
              </a:rPr>
              <a:t>dimutakhirkan</a:t>
            </a:r>
            <a:r>
              <a:rPr lang="en-US" sz="1846" dirty="0">
                <a:latin typeface="Arial Narrow" pitchFamily="34" charset="0"/>
              </a:rPr>
              <a:t> </a:t>
            </a:r>
            <a:r>
              <a:rPr lang="en-US" sz="1846" dirty="0" err="1">
                <a:latin typeface="Arial Narrow" pitchFamily="34" charset="0"/>
              </a:rPr>
              <a:t>jika</a:t>
            </a:r>
            <a:r>
              <a:rPr lang="en-US" sz="1846" dirty="0">
                <a:latin typeface="Arial Narrow" pitchFamily="34" charset="0"/>
              </a:rPr>
              <a:t> </a:t>
            </a:r>
            <a:r>
              <a:rPr lang="en-US" sz="1846" dirty="0" err="1">
                <a:latin typeface="Arial Narrow" pitchFamily="34" charset="0"/>
              </a:rPr>
              <a:t>sesuai</a:t>
            </a:r>
            <a:endParaRPr lang="en-US" sz="1846" dirty="0">
              <a:latin typeface="Arial Narrow" pitchFamily="34" charset="0"/>
            </a:endParaRPr>
          </a:p>
        </p:txBody>
      </p:sp>
      <p:sp>
        <p:nvSpPr>
          <p:cNvPr id="29" name="TextBox 28"/>
          <p:cNvSpPr txBox="1"/>
          <p:nvPr/>
        </p:nvSpPr>
        <p:spPr>
          <a:xfrm>
            <a:off x="3686165" y="3570834"/>
            <a:ext cx="5147533" cy="2648802"/>
          </a:xfrm>
          <a:prstGeom prst="rect">
            <a:avLst/>
          </a:prstGeom>
          <a:noFill/>
          <a:ln w="19050">
            <a:solidFill>
              <a:srgbClr val="FF0000"/>
            </a:solidFill>
            <a:prstDash val="dash"/>
          </a:ln>
        </p:spPr>
        <p:txBody>
          <a:bodyPr wrap="square" rtlCol="0">
            <a:spAutoFit/>
          </a:bodyPr>
          <a:lstStyle>
            <a:defPPr>
              <a:defRPr lang="en-US"/>
            </a:defPPr>
            <a:lvl1pPr>
              <a:defRPr sz="2000" b="1">
                <a:latin typeface="Arial Narrow" pitchFamily="34" charset="0"/>
              </a:defRPr>
            </a:lvl1pPr>
          </a:lstStyle>
          <a:p>
            <a:r>
              <a:rPr lang="en-US" sz="1846" dirty="0" err="1"/>
              <a:t>Tindakan</a:t>
            </a:r>
            <a:r>
              <a:rPr lang="en-US" sz="1846" dirty="0"/>
              <a:t> </a:t>
            </a:r>
            <a:r>
              <a:rPr lang="en-US" sz="1846" dirty="0" err="1"/>
              <a:t>perencanaan</a:t>
            </a:r>
            <a:r>
              <a:rPr lang="en-US" sz="1846" dirty="0"/>
              <a:t> </a:t>
            </a:r>
            <a:r>
              <a:rPr lang="en-US" sz="1846" dirty="0" err="1"/>
              <a:t>untuk</a:t>
            </a:r>
            <a:r>
              <a:rPr lang="en-US" sz="1846" dirty="0"/>
              <a:t> </a:t>
            </a:r>
            <a:r>
              <a:rPr lang="en-US" sz="1846" dirty="0" err="1"/>
              <a:t>mencapai</a:t>
            </a:r>
            <a:r>
              <a:rPr lang="en-US" sz="1846" dirty="0"/>
              <a:t> </a:t>
            </a:r>
            <a:r>
              <a:rPr lang="en-US" sz="1846" dirty="0" err="1"/>
              <a:t>sasaran</a:t>
            </a:r>
            <a:r>
              <a:rPr lang="en-US" sz="1846" dirty="0"/>
              <a:t> MK3LL</a:t>
            </a:r>
          </a:p>
          <a:p>
            <a:pPr marL="422041" indent="-422041">
              <a:buFont typeface="+mj-lt"/>
              <a:buAutoNum type="arabicPeriod"/>
            </a:pPr>
            <a:r>
              <a:rPr lang="en-US" sz="1846" b="0" dirty="0" err="1"/>
              <a:t>apa</a:t>
            </a:r>
            <a:r>
              <a:rPr lang="en-US" sz="1846" b="0" dirty="0"/>
              <a:t> yang </a:t>
            </a:r>
            <a:r>
              <a:rPr lang="en-US" sz="1846" b="0" dirty="0" err="1"/>
              <a:t>akan</a:t>
            </a:r>
            <a:r>
              <a:rPr lang="en-US" sz="1846" b="0" dirty="0"/>
              <a:t> </a:t>
            </a:r>
            <a:r>
              <a:rPr lang="en-US" sz="1846" b="0" dirty="0" err="1"/>
              <a:t>dilakukan</a:t>
            </a:r>
            <a:endParaRPr lang="en-US" sz="1846" b="0" dirty="0"/>
          </a:p>
          <a:p>
            <a:pPr marL="422041" indent="-422041">
              <a:buFont typeface="+mj-lt"/>
              <a:buAutoNum type="arabicPeriod"/>
            </a:pPr>
            <a:r>
              <a:rPr lang="en-US" sz="1846" b="0" dirty="0" err="1"/>
              <a:t>sumber</a:t>
            </a:r>
            <a:r>
              <a:rPr lang="en-US" sz="1846" b="0" dirty="0"/>
              <a:t> </a:t>
            </a:r>
            <a:r>
              <a:rPr lang="en-US" sz="1846" b="0" dirty="0" err="1"/>
              <a:t>daya</a:t>
            </a:r>
            <a:r>
              <a:rPr lang="en-US" sz="1846" b="0" dirty="0"/>
              <a:t> </a:t>
            </a:r>
            <a:r>
              <a:rPr lang="en-US" sz="1846" b="0" dirty="0" err="1"/>
              <a:t>apa</a:t>
            </a:r>
            <a:r>
              <a:rPr lang="en-US" sz="1846" b="0" dirty="0"/>
              <a:t> yang </a:t>
            </a:r>
            <a:r>
              <a:rPr lang="en-US" sz="1846" b="0" dirty="0" err="1"/>
              <a:t>akan</a:t>
            </a:r>
            <a:r>
              <a:rPr lang="en-US" sz="1846" b="0" dirty="0"/>
              <a:t> </a:t>
            </a:r>
            <a:r>
              <a:rPr lang="en-US" sz="1846" b="0" dirty="0" err="1"/>
              <a:t>diperlukan</a:t>
            </a:r>
            <a:endParaRPr lang="en-US" sz="1846" b="0" dirty="0"/>
          </a:p>
          <a:p>
            <a:pPr marL="422041" indent="-422041">
              <a:buFont typeface="+mj-lt"/>
              <a:buAutoNum type="arabicPeriod"/>
            </a:pPr>
            <a:r>
              <a:rPr lang="en-US" sz="1846" b="0" dirty="0" err="1"/>
              <a:t>siapa</a:t>
            </a:r>
            <a:r>
              <a:rPr lang="en-US" sz="1846" b="0" dirty="0"/>
              <a:t> yang </a:t>
            </a:r>
            <a:r>
              <a:rPr lang="en-US" sz="1846" b="0" dirty="0" err="1"/>
              <a:t>akan</a:t>
            </a:r>
            <a:r>
              <a:rPr lang="en-US" sz="1846" b="0" dirty="0"/>
              <a:t> </a:t>
            </a:r>
            <a:r>
              <a:rPr lang="en-US" sz="1846" b="0" dirty="0" err="1"/>
              <a:t>bertanggung</a:t>
            </a:r>
            <a:r>
              <a:rPr lang="en-US" sz="1846" b="0" dirty="0"/>
              <a:t> </a:t>
            </a:r>
            <a:r>
              <a:rPr lang="en-US" sz="1846" b="0" dirty="0" err="1"/>
              <a:t>jawab</a:t>
            </a:r>
            <a:endParaRPr lang="en-US" sz="1846" b="0" dirty="0"/>
          </a:p>
          <a:p>
            <a:pPr marL="422041" indent="-422041">
              <a:buFont typeface="+mj-lt"/>
              <a:buAutoNum type="arabicPeriod"/>
            </a:pPr>
            <a:r>
              <a:rPr lang="en-US" sz="1846" b="0" dirty="0" err="1"/>
              <a:t>kapan</a:t>
            </a:r>
            <a:r>
              <a:rPr lang="en-US" sz="1846" b="0" dirty="0"/>
              <a:t> </a:t>
            </a:r>
            <a:r>
              <a:rPr lang="en-US" sz="1846" b="0" dirty="0" err="1"/>
              <a:t>akan</a:t>
            </a:r>
            <a:r>
              <a:rPr lang="en-US" sz="1846" b="0" dirty="0"/>
              <a:t> </a:t>
            </a:r>
            <a:r>
              <a:rPr lang="en-US" sz="1846" b="0" dirty="0" err="1"/>
              <a:t>diselesaikan</a:t>
            </a:r>
            <a:endParaRPr lang="en-US" sz="1846" b="0" dirty="0"/>
          </a:p>
          <a:p>
            <a:pPr marL="422041" indent="-422041">
              <a:buFont typeface="+mj-lt"/>
              <a:buAutoNum type="arabicPeriod"/>
            </a:pPr>
            <a:r>
              <a:rPr lang="en-US" sz="1846" b="0" dirty="0" err="1"/>
              <a:t>bagaimana</a:t>
            </a:r>
            <a:r>
              <a:rPr lang="en-US" sz="1846" b="0" dirty="0"/>
              <a:t> </a:t>
            </a:r>
            <a:r>
              <a:rPr lang="en-US" sz="1846" b="0" dirty="0" err="1"/>
              <a:t>hasilnya</a:t>
            </a:r>
            <a:r>
              <a:rPr lang="en-US" sz="1846" b="0" dirty="0"/>
              <a:t> </a:t>
            </a:r>
            <a:r>
              <a:rPr lang="en-US" sz="1846" b="0" dirty="0" err="1"/>
              <a:t>akan</a:t>
            </a:r>
            <a:r>
              <a:rPr lang="en-US" sz="1846" b="0" dirty="0"/>
              <a:t> di </a:t>
            </a:r>
            <a:r>
              <a:rPr lang="en-US" sz="1846" b="0" dirty="0" err="1"/>
              <a:t>evaluasi</a:t>
            </a:r>
            <a:r>
              <a:rPr lang="en-US" sz="1846" b="0" dirty="0"/>
              <a:t>, </a:t>
            </a:r>
            <a:r>
              <a:rPr lang="en-US" sz="1846" b="0" dirty="0" err="1"/>
              <a:t>termasuk</a:t>
            </a:r>
            <a:r>
              <a:rPr lang="en-US" sz="1846" b="0" dirty="0"/>
              <a:t> </a:t>
            </a:r>
            <a:r>
              <a:rPr lang="en-US" sz="1846" b="0" dirty="0" err="1"/>
              <a:t>indikator</a:t>
            </a:r>
            <a:r>
              <a:rPr lang="en-US" sz="1846" b="0" dirty="0"/>
              <a:t> </a:t>
            </a:r>
            <a:r>
              <a:rPr lang="en-US" sz="1846" b="0" dirty="0" err="1"/>
              <a:t>pencapaian</a:t>
            </a:r>
            <a:endParaRPr lang="en-US" sz="1846" b="0" dirty="0"/>
          </a:p>
          <a:p>
            <a:pPr marL="422041" indent="-422041">
              <a:buFont typeface="+mj-lt"/>
              <a:buAutoNum type="arabicPeriod"/>
            </a:pPr>
            <a:r>
              <a:rPr lang="en-US" sz="1846" b="0" dirty="0" err="1"/>
              <a:t>bagaimana</a:t>
            </a:r>
            <a:r>
              <a:rPr lang="en-US" sz="1846" b="0" dirty="0"/>
              <a:t> di </a:t>
            </a:r>
            <a:r>
              <a:rPr lang="en-US" sz="1846" b="0" dirty="0" err="1"/>
              <a:t>integrasi</a:t>
            </a:r>
            <a:r>
              <a:rPr lang="en-US" sz="1846" b="0" dirty="0"/>
              <a:t> </a:t>
            </a:r>
            <a:r>
              <a:rPr lang="en-US" sz="1846" b="0" dirty="0" err="1"/>
              <a:t>kan</a:t>
            </a:r>
            <a:r>
              <a:rPr lang="en-US" sz="1846" b="0" dirty="0"/>
              <a:t> </a:t>
            </a:r>
            <a:r>
              <a:rPr lang="en-US" sz="1846" b="0" dirty="0" err="1"/>
              <a:t>ke</a:t>
            </a:r>
            <a:r>
              <a:rPr lang="en-US" sz="1846" b="0" dirty="0"/>
              <a:t> proses </a:t>
            </a:r>
            <a:r>
              <a:rPr lang="en-US" sz="1846" b="0" dirty="0" err="1"/>
              <a:t>bisnis</a:t>
            </a:r>
            <a:endParaRPr lang="en-US" sz="1846" b="0" dirty="0"/>
          </a:p>
        </p:txBody>
      </p:sp>
      <p:sp>
        <p:nvSpPr>
          <p:cNvPr id="37" name="Rectangle 36"/>
          <p:cNvSpPr/>
          <p:nvPr/>
        </p:nvSpPr>
        <p:spPr>
          <a:xfrm>
            <a:off x="216994" y="744974"/>
            <a:ext cx="2055834" cy="675249"/>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a:t>
            </a:r>
            <a:r>
              <a:rPr lang="en-US" sz="1846" dirty="0" err="1">
                <a:solidFill>
                  <a:schemeClr val="bg1"/>
                </a:solidFill>
                <a:latin typeface="Arial Narrow" pitchFamily="34" charset="0"/>
              </a:rPr>
              <a:t>Hukum</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Lain</a:t>
            </a:r>
          </a:p>
        </p:txBody>
      </p:sp>
      <p:sp>
        <p:nvSpPr>
          <p:cNvPr id="38" name="Rectangle 37"/>
          <p:cNvSpPr/>
          <p:nvPr/>
        </p:nvSpPr>
        <p:spPr>
          <a:xfrm>
            <a:off x="216994" y="1562122"/>
            <a:ext cx="2055834" cy="675249"/>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sp>
        <p:nvSpPr>
          <p:cNvPr id="39" name="Rectangle 38"/>
          <p:cNvSpPr/>
          <p:nvPr/>
        </p:nvSpPr>
        <p:spPr>
          <a:xfrm>
            <a:off x="216994" y="2379271"/>
            <a:ext cx="2055834"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Kriteria</a:t>
            </a:r>
            <a:r>
              <a:rPr lang="en-US" sz="1846" dirty="0">
                <a:solidFill>
                  <a:schemeClr val="bg1"/>
                </a:solidFill>
                <a:latin typeface="Arial Narrow" pitchFamily="34" charset="0"/>
              </a:rPr>
              <a:t> Performa </a:t>
            </a:r>
          </a:p>
        </p:txBody>
      </p:sp>
      <p:sp>
        <p:nvSpPr>
          <p:cNvPr id="40" name="Rectangle 39"/>
          <p:cNvSpPr/>
          <p:nvPr/>
        </p:nvSpPr>
        <p:spPr>
          <a:xfrm>
            <a:off x="6545281" y="1466583"/>
            <a:ext cx="2389390" cy="1066762"/>
          </a:xfrm>
          <a:prstGeom prst="rect">
            <a:avLst/>
          </a:prstGeom>
          <a:solidFill>
            <a:schemeClr val="accent1">
              <a:lumMod val="60000"/>
              <a:lumOff val="4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a:solidFill>
                  <a:schemeClr val="tx1"/>
                </a:solidFill>
                <a:latin typeface="Arial Narrow" pitchFamily="34" charset="0"/>
              </a:rPr>
              <a:t>Program </a:t>
            </a:r>
            <a:r>
              <a:rPr lang="en-US" sz="1846" dirty="0" err="1">
                <a:solidFill>
                  <a:schemeClr val="tx1"/>
                </a:solidFill>
                <a:latin typeface="Arial Narrow" pitchFamily="34" charset="0"/>
              </a:rPr>
              <a:t>Pencapaian</a:t>
            </a:r>
            <a:r>
              <a:rPr lang="en-US" sz="1846" dirty="0">
                <a:solidFill>
                  <a:schemeClr val="tx1"/>
                </a:solidFill>
                <a:latin typeface="Arial Narrow" pitchFamily="34" charset="0"/>
              </a:rPr>
              <a:t> </a:t>
            </a:r>
            <a:r>
              <a:rPr lang="en-US" sz="1846" dirty="0" err="1">
                <a:solidFill>
                  <a:schemeClr val="tx1"/>
                </a:solidFill>
                <a:latin typeface="Arial Narrow" pitchFamily="34" charset="0"/>
              </a:rPr>
              <a:t>Sasaran</a:t>
            </a:r>
            <a:r>
              <a:rPr lang="en-US" sz="1846" dirty="0">
                <a:solidFill>
                  <a:schemeClr val="tx1"/>
                </a:solidFill>
                <a:latin typeface="Arial Narrow" pitchFamily="34" charset="0"/>
              </a:rPr>
              <a:t> MK3L</a:t>
            </a:r>
          </a:p>
        </p:txBody>
      </p:sp>
      <p:sp>
        <p:nvSpPr>
          <p:cNvPr id="41" name="Left Arrow 40"/>
          <p:cNvSpPr/>
          <p:nvPr/>
        </p:nvSpPr>
        <p:spPr>
          <a:xfrm rot="10800000">
            <a:off x="2735356" y="1210763"/>
            <a:ext cx="488969" cy="1415846"/>
          </a:xfrm>
          <a:prstGeom prst="leftArrow">
            <a:avLst/>
          </a:prstGeom>
          <a:solidFill>
            <a:srgbClr val="00FF0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3" name="Rectangle 42"/>
          <p:cNvSpPr/>
          <p:nvPr/>
        </p:nvSpPr>
        <p:spPr>
          <a:xfrm>
            <a:off x="3470037" y="1413262"/>
            <a:ext cx="2019260" cy="1066762"/>
          </a:xfrm>
          <a:prstGeom prst="rect">
            <a:avLst/>
          </a:prstGeom>
          <a:solidFill>
            <a:schemeClr val="tx2">
              <a:lumMod val="20000"/>
              <a:lumOff val="8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tx1"/>
                </a:solidFill>
                <a:latin typeface="Arial Narrow" pitchFamily="34" charset="0"/>
              </a:rPr>
              <a:t>Sasaran</a:t>
            </a:r>
            <a:r>
              <a:rPr lang="en-US" sz="1846" dirty="0">
                <a:solidFill>
                  <a:schemeClr val="tx1"/>
                </a:solidFill>
                <a:latin typeface="Arial Narrow" pitchFamily="34" charset="0"/>
              </a:rPr>
              <a:t> MK3L</a:t>
            </a: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146553">
            <a:off x="2836889" y="2599884"/>
            <a:ext cx="1234881" cy="806111"/>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146553" flipV="1">
            <a:off x="6679600" y="2539412"/>
            <a:ext cx="1338198" cy="1085070"/>
          </a:xfrm>
          <a:prstGeom prst="rect">
            <a:avLst/>
          </a:prstGeom>
        </p:spPr>
      </p:pic>
      <p:sp>
        <p:nvSpPr>
          <p:cNvPr id="46" name="Rectangle 1"/>
          <p:cNvSpPr>
            <a:spLocks noChangeArrowheads="1"/>
          </p:cNvSpPr>
          <p:nvPr/>
        </p:nvSpPr>
        <p:spPr bwMode="auto">
          <a:xfrm>
            <a:off x="6414268" y="1082598"/>
            <a:ext cx="2651415" cy="312537"/>
          </a:xfrm>
          <a:prstGeom prst="rect">
            <a:avLst/>
          </a:prstGeom>
          <a:noFill/>
          <a:ln w="19050">
            <a:solidFill>
              <a:srgbClr val="7030A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r>
              <a:rPr lang="en-US" sz="1477" dirty="0" err="1"/>
              <a:t>Fokus</a:t>
            </a:r>
            <a:r>
              <a:rPr lang="en-US" sz="1477" dirty="0"/>
              <a:t> </a:t>
            </a:r>
            <a:r>
              <a:rPr lang="en-US" sz="1477" dirty="0" err="1"/>
              <a:t>pada</a:t>
            </a:r>
            <a:r>
              <a:rPr lang="en-US" sz="1477" dirty="0"/>
              <a:t> IMPROVEMENT</a:t>
            </a:r>
          </a:p>
        </p:txBody>
      </p:sp>
      <p:sp>
        <p:nvSpPr>
          <p:cNvPr id="47" name="Rectangle 1"/>
          <p:cNvSpPr>
            <a:spLocks noChangeArrowheads="1"/>
          </p:cNvSpPr>
          <p:nvPr/>
        </p:nvSpPr>
        <p:spPr bwMode="auto">
          <a:xfrm>
            <a:off x="216994" y="6293757"/>
            <a:ext cx="7857461" cy="348109"/>
          </a:xfrm>
          <a:prstGeom prst="rect">
            <a:avLst/>
          </a:prstGeom>
          <a:noFill/>
          <a:ln w="19050">
            <a:solidFill>
              <a:srgbClr val="FF0000"/>
            </a:solidFill>
            <a:prstDash val="dash"/>
          </a:ln>
        </p:spPr>
        <p:txBody>
          <a:bodyPr wrap="square" rtlCol="0">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memelihara</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terdokumentasi</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sasaran</a:t>
            </a:r>
            <a:r>
              <a:rPr lang="en-US" sz="1662" dirty="0">
                <a:latin typeface="Arial Narrow" pitchFamily="34" charset="0"/>
              </a:rPr>
              <a:t> K3L.</a:t>
            </a:r>
          </a:p>
        </p:txBody>
      </p:sp>
      <p:sp>
        <p:nvSpPr>
          <p:cNvPr id="21" name="Rectangle 20"/>
          <p:cNvSpPr/>
          <p:nvPr/>
        </p:nvSpPr>
        <p:spPr>
          <a:xfrm>
            <a:off x="240396" y="270714"/>
            <a:ext cx="9212885" cy="46166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dirty="0" err="1">
                <a:solidFill>
                  <a:schemeClr val="tx1"/>
                </a:solidFill>
                <a:latin typeface="Impact" panose="020B0806030902050204" pitchFamily="34" charset="0"/>
                <a:cs typeface="Arial" panose="020B0604020202020204" pitchFamily="34" charset="0"/>
              </a:rPr>
              <a:t>Sasaran</a:t>
            </a:r>
            <a:r>
              <a:rPr lang="en-US" sz="2400" dirty="0">
                <a:solidFill>
                  <a:schemeClr val="tx1"/>
                </a:solidFill>
                <a:latin typeface="Impact" panose="020B0806030902050204" pitchFamily="34" charset="0"/>
                <a:cs typeface="Arial" panose="020B0604020202020204" pitchFamily="34" charset="0"/>
              </a:rPr>
              <a:t> K3L dan </a:t>
            </a:r>
            <a:r>
              <a:rPr lang="en-US" sz="2400" dirty="0" err="1">
                <a:solidFill>
                  <a:schemeClr val="tx1"/>
                </a:solidFill>
                <a:latin typeface="Impact" panose="020B0806030902050204" pitchFamily="34" charset="0"/>
                <a:cs typeface="Arial" panose="020B0604020202020204" pitchFamily="34" charset="0"/>
              </a:rPr>
              <a:t>Perencanaan</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untuk</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Mencapai</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Sasaran</a:t>
            </a:r>
            <a:r>
              <a:rPr lang="en-US" sz="2400" dirty="0">
                <a:solidFill>
                  <a:schemeClr val="tx1"/>
                </a:solidFill>
                <a:latin typeface="Impact" panose="020B0806030902050204" pitchFamily="34" charset="0"/>
                <a:cs typeface="Arial" panose="020B0604020202020204" pitchFamily="34" charset="0"/>
              </a:rPr>
              <a:t> ( 6.2 )</a:t>
            </a:r>
          </a:p>
        </p:txBody>
      </p:sp>
      <p:sp>
        <p:nvSpPr>
          <p:cNvPr id="3" name="Slide Number Placeholder 2">
            <a:extLst>
              <a:ext uri="{FF2B5EF4-FFF2-40B4-BE49-F238E27FC236}">
                <a16:creationId xmlns:a16="http://schemas.microsoft.com/office/drawing/2014/main" id="{1BDDC362-89A3-4899-9B12-DC2887FC3893}"/>
              </a:ext>
            </a:extLst>
          </p:cNvPr>
          <p:cNvSpPr>
            <a:spLocks noGrp="1"/>
          </p:cNvSpPr>
          <p:nvPr>
            <p:ph type="sldNum" sz="quarter" idx="12"/>
          </p:nvPr>
        </p:nvSpPr>
        <p:spPr/>
        <p:txBody>
          <a:bodyPr/>
          <a:lstStyle/>
          <a:p>
            <a:pPr>
              <a:defRPr/>
            </a:pPr>
            <a:fld id="{2E3D3CF9-A8F0-446F-8AA4-23D2A19D86A0}" type="slidenum">
              <a:rPr lang="en-US" smtClean="0"/>
              <a:pPr>
                <a:defRPr/>
              </a:pPr>
              <a:t>56</a:t>
            </a:fld>
            <a:endParaRPr lang="en-US"/>
          </a:p>
        </p:txBody>
      </p:sp>
      <p:sp>
        <p:nvSpPr>
          <p:cNvPr id="2" name="Footer Placeholder 1">
            <a:extLst>
              <a:ext uri="{FF2B5EF4-FFF2-40B4-BE49-F238E27FC236}">
                <a16:creationId xmlns:a16="http://schemas.microsoft.com/office/drawing/2014/main" id="{60F20834-BDCA-44FE-A560-0F5DD30D2CA2}"/>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9" name="Title 1">
            <a:extLst>
              <a:ext uri="{FF2B5EF4-FFF2-40B4-BE49-F238E27FC236}">
                <a16:creationId xmlns:a16="http://schemas.microsoft.com/office/drawing/2014/main" id="{535BC666-4985-4C24-A3EF-F798A1227914}"/>
              </a:ext>
            </a:extLst>
          </p:cNvPr>
          <p:cNvSpPr txBox="1">
            <a:spLocks/>
          </p:cNvSpPr>
          <p:nvPr/>
        </p:nvSpPr>
        <p:spPr>
          <a:xfrm>
            <a:off x="7641750" y="51846"/>
            <a:ext cx="1502250"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t>SM-MK3L</a:t>
            </a:r>
          </a:p>
        </p:txBody>
      </p:sp>
    </p:spTree>
    <p:extLst>
      <p:ext uri="{BB962C8B-B14F-4D97-AF65-F5344CB8AC3E}">
        <p14:creationId xmlns:p14="http://schemas.microsoft.com/office/powerpoint/2010/main" val="973168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7180"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7</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57</a:t>
            </a:fld>
            <a:endParaRPr lang="en-US"/>
          </a:p>
        </p:txBody>
      </p:sp>
    </p:spTree>
    <p:extLst>
      <p:ext uri="{BB962C8B-B14F-4D97-AF65-F5344CB8AC3E}">
        <p14:creationId xmlns:p14="http://schemas.microsoft.com/office/powerpoint/2010/main" val="13376594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4110657" y="3411311"/>
            <a:ext cx="4451444" cy="15820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62" b="1" dirty="0" err="1">
                <a:solidFill>
                  <a:schemeClr val="tx1"/>
                </a:solidFill>
                <a:latin typeface="Arial Narrow" panose="020B0606020202030204" pitchFamily="34" charset="0"/>
              </a:rPr>
              <a:t>Dukungan</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dalam</a:t>
            </a:r>
            <a:r>
              <a:rPr lang="en-US" sz="1662" b="1" dirty="0">
                <a:solidFill>
                  <a:schemeClr val="tx1"/>
                </a:solidFill>
                <a:latin typeface="Arial Narrow" panose="020B0606020202030204" pitchFamily="34" charset="0"/>
              </a:rPr>
              <a:t> ISO 9001:2015 &amp; ISO 14001:2015 &amp; ISO 45001:2018 </a:t>
            </a:r>
            <a:r>
              <a:rPr lang="en-US" sz="1662" b="1" dirty="0" err="1">
                <a:solidFill>
                  <a:schemeClr val="tx1"/>
                </a:solidFill>
                <a:latin typeface="Arial Narrow" panose="020B0606020202030204" pitchFamily="34" charset="0"/>
              </a:rPr>
              <a:t>meliputi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berbagai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persyaratan</a:t>
            </a:r>
            <a:r>
              <a:rPr lang="en-US" sz="1662" b="1" dirty="0">
                <a:solidFill>
                  <a:schemeClr val="tx1"/>
                </a:solidFill>
                <a:latin typeface="Arial Narrow" panose="020B0606020202030204" pitchFamily="34" charset="0"/>
              </a:rPr>
              <a:t>, di </a:t>
            </a:r>
            <a:r>
              <a:rPr lang="en-US" sz="1662" b="1" dirty="0" err="1">
                <a:solidFill>
                  <a:schemeClr val="tx1"/>
                </a:solidFill>
                <a:latin typeface="Arial Narrow" panose="020B0606020202030204" pitchFamily="34" charset="0"/>
              </a:rPr>
              <a:t>antaranya</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sumberdaya</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kompetensi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kepedulian</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komunikasi</a:t>
            </a:r>
            <a:r>
              <a:rPr lang="en-US" sz="1662" b="1" dirty="0">
                <a:solidFill>
                  <a:schemeClr val="tx1"/>
                </a:solidFill>
                <a:latin typeface="Arial Narrow" panose="020B0606020202030204" pitchFamily="34" charset="0"/>
              </a:rPr>
              <a:t> dan </a:t>
            </a:r>
            <a:r>
              <a:rPr lang="en-US" sz="1662" b="1" dirty="0" err="1">
                <a:solidFill>
                  <a:schemeClr val="tx1"/>
                </a:solidFill>
                <a:latin typeface="Arial Narrow" panose="020B0606020202030204" pitchFamily="34" charset="0"/>
              </a:rPr>
              <a:t>informasi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terdokumentasi</a:t>
            </a:r>
            <a:endParaRPr lang="en-US" sz="1662" dirty="0">
              <a:solidFill>
                <a:schemeClr val="tx1"/>
              </a:solidFill>
              <a:latin typeface="Arial Narrow" panose="020B0606020202030204" pitchFamily="34" charset="0"/>
            </a:endParaRPr>
          </a:p>
        </p:txBody>
      </p:sp>
      <p:sp>
        <p:nvSpPr>
          <p:cNvPr id="20" name="Rectangle 19"/>
          <p:cNvSpPr/>
          <p:nvPr/>
        </p:nvSpPr>
        <p:spPr>
          <a:xfrm>
            <a:off x="4114096" y="1070294"/>
            <a:ext cx="4277133" cy="1058303"/>
          </a:xfrm>
          <a:prstGeom prst="rect">
            <a:avLst/>
          </a:prstGeom>
        </p:spPr>
        <p:txBody>
          <a:bodyPr wrap="none">
            <a:spAutoFit/>
          </a:bodyPr>
          <a:lstStyle/>
          <a:p>
            <a:r>
              <a:rPr lang="en-US" sz="6277" dirty="0">
                <a:latin typeface="Impact" panose="020B0806030902050204" pitchFamily="34" charset="0"/>
              </a:rPr>
              <a:t>7. DUKUNGAN</a:t>
            </a:r>
          </a:p>
        </p:txBody>
      </p:sp>
      <p:sp>
        <p:nvSpPr>
          <p:cNvPr id="2" name="Rectangle 1"/>
          <p:cNvSpPr/>
          <p:nvPr/>
        </p:nvSpPr>
        <p:spPr>
          <a:xfrm>
            <a:off x="3344882" y="2825270"/>
            <a:ext cx="5447426" cy="404325"/>
          </a:xfrm>
          <a:custGeom>
            <a:avLst/>
            <a:gdLst>
              <a:gd name="connsiteX0" fmla="*/ 0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0 w 6393160"/>
              <a:gd name="connsiteY4" fmla="*/ 0 h 438019"/>
              <a:gd name="connsiteX0" fmla="*/ 428625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428625 w 6393160"/>
              <a:gd name="connsiteY4" fmla="*/ 0 h 43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160" h="438019">
                <a:moveTo>
                  <a:pt x="428625" y="0"/>
                </a:moveTo>
                <a:lnTo>
                  <a:pt x="6393160" y="0"/>
                </a:lnTo>
                <a:lnTo>
                  <a:pt x="6393160" y="438019"/>
                </a:lnTo>
                <a:lnTo>
                  <a:pt x="0" y="438019"/>
                </a:lnTo>
                <a:lnTo>
                  <a:pt x="42862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5" name="Rectangle 14"/>
          <p:cNvSpPr/>
          <p:nvPr/>
        </p:nvSpPr>
        <p:spPr>
          <a:xfrm>
            <a:off x="3344036" y="2830780"/>
            <a:ext cx="368136" cy="2132662"/>
          </a:xfrm>
          <a:custGeom>
            <a:avLst/>
            <a:gdLst>
              <a:gd name="connsiteX0" fmla="*/ 0 w 432048"/>
              <a:gd name="connsiteY0" fmla="*/ 0 h 1776063"/>
              <a:gd name="connsiteX1" fmla="*/ 432048 w 432048"/>
              <a:gd name="connsiteY1" fmla="*/ 0 h 1776063"/>
              <a:gd name="connsiteX2" fmla="*/ 432048 w 432048"/>
              <a:gd name="connsiteY2" fmla="*/ 1776063 h 1776063"/>
              <a:gd name="connsiteX3" fmla="*/ 0 w 432048"/>
              <a:gd name="connsiteY3" fmla="*/ 1776063 h 1776063"/>
              <a:gd name="connsiteX4" fmla="*/ 0 w 432048"/>
              <a:gd name="connsiteY4" fmla="*/ 0 h 1776063"/>
              <a:gd name="connsiteX0" fmla="*/ 0 w 432048"/>
              <a:gd name="connsiteY0" fmla="*/ 542925 h 1776063"/>
              <a:gd name="connsiteX1" fmla="*/ 432048 w 432048"/>
              <a:gd name="connsiteY1" fmla="*/ 0 h 1776063"/>
              <a:gd name="connsiteX2" fmla="*/ 432048 w 432048"/>
              <a:gd name="connsiteY2" fmla="*/ 1776063 h 1776063"/>
              <a:gd name="connsiteX3" fmla="*/ 0 w 432048"/>
              <a:gd name="connsiteY3" fmla="*/ 1776063 h 1776063"/>
              <a:gd name="connsiteX4" fmla="*/ 0 w 432048"/>
              <a:gd name="connsiteY4" fmla="*/ 542925 h 1776063"/>
              <a:gd name="connsiteX0" fmla="*/ 0 w 460623"/>
              <a:gd name="connsiteY0" fmla="*/ 471488 h 1776063"/>
              <a:gd name="connsiteX1" fmla="*/ 460623 w 460623"/>
              <a:gd name="connsiteY1" fmla="*/ 0 h 1776063"/>
              <a:gd name="connsiteX2" fmla="*/ 460623 w 460623"/>
              <a:gd name="connsiteY2" fmla="*/ 1776063 h 1776063"/>
              <a:gd name="connsiteX3" fmla="*/ 28575 w 460623"/>
              <a:gd name="connsiteY3" fmla="*/ 1776063 h 1776063"/>
              <a:gd name="connsiteX4" fmla="*/ 0 w 460623"/>
              <a:gd name="connsiteY4" fmla="*/ 471488 h 1776063"/>
              <a:gd name="connsiteX0" fmla="*/ 0 w 446336"/>
              <a:gd name="connsiteY0" fmla="*/ 471488 h 1776063"/>
              <a:gd name="connsiteX1" fmla="*/ 446336 w 446336"/>
              <a:gd name="connsiteY1" fmla="*/ 0 h 1776063"/>
              <a:gd name="connsiteX2" fmla="*/ 446336 w 446336"/>
              <a:gd name="connsiteY2" fmla="*/ 1776063 h 1776063"/>
              <a:gd name="connsiteX3" fmla="*/ 14288 w 446336"/>
              <a:gd name="connsiteY3" fmla="*/ 1776063 h 1776063"/>
              <a:gd name="connsiteX4" fmla="*/ 0 w 446336"/>
              <a:gd name="connsiteY4" fmla="*/ 471488 h 1776063"/>
              <a:gd name="connsiteX0" fmla="*/ 0 w 446336"/>
              <a:gd name="connsiteY0" fmla="*/ 400050 h 1704625"/>
              <a:gd name="connsiteX1" fmla="*/ 417761 w 446336"/>
              <a:gd name="connsiteY1" fmla="*/ 0 h 1704625"/>
              <a:gd name="connsiteX2" fmla="*/ 446336 w 446336"/>
              <a:gd name="connsiteY2" fmla="*/ 1704625 h 1704625"/>
              <a:gd name="connsiteX3" fmla="*/ 14288 w 446336"/>
              <a:gd name="connsiteY3" fmla="*/ 1704625 h 1704625"/>
              <a:gd name="connsiteX4" fmla="*/ 0 w 446336"/>
              <a:gd name="connsiteY4" fmla="*/ 400050 h 1704625"/>
              <a:gd name="connsiteX0" fmla="*/ 0 w 460624"/>
              <a:gd name="connsiteY0" fmla="*/ 326260 h 1704625"/>
              <a:gd name="connsiteX1" fmla="*/ 432049 w 460624"/>
              <a:gd name="connsiteY1" fmla="*/ 0 h 1704625"/>
              <a:gd name="connsiteX2" fmla="*/ 460624 w 460624"/>
              <a:gd name="connsiteY2" fmla="*/ 1704625 h 1704625"/>
              <a:gd name="connsiteX3" fmla="*/ 28576 w 460624"/>
              <a:gd name="connsiteY3" fmla="*/ 1704625 h 1704625"/>
              <a:gd name="connsiteX4" fmla="*/ 0 w 460624"/>
              <a:gd name="connsiteY4" fmla="*/ 326260 h 1704625"/>
              <a:gd name="connsiteX0" fmla="*/ 0 w 460624"/>
              <a:gd name="connsiteY0" fmla="*/ 326260 h 1704625"/>
              <a:gd name="connsiteX1" fmla="*/ 432049 w 460624"/>
              <a:gd name="connsiteY1" fmla="*/ 0 h 1704625"/>
              <a:gd name="connsiteX2" fmla="*/ 460624 w 460624"/>
              <a:gd name="connsiteY2" fmla="*/ 1704625 h 1704625"/>
              <a:gd name="connsiteX3" fmla="*/ 1 w 460624"/>
              <a:gd name="connsiteY3" fmla="*/ 1704625 h 1704625"/>
              <a:gd name="connsiteX4" fmla="*/ 0 w 460624"/>
              <a:gd name="connsiteY4" fmla="*/ 326260 h 1704625"/>
              <a:gd name="connsiteX0" fmla="*/ 0 w 460624"/>
              <a:gd name="connsiteY0" fmla="*/ 326260 h 1704625"/>
              <a:gd name="connsiteX1" fmla="*/ 432049 w 460624"/>
              <a:gd name="connsiteY1" fmla="*/ 0 h 1704625"/>
              <a:gd name="connsiteX2" fmla="*/ 460624 w 460624"/>
              <a:gd name="connsiteY2" fmla="*/ 1388381 h 1704625"/>
              <a:gd name="connsiteX3" fmla="*/ 1 w 460624"/>
              <a:gd name="connsiteY3" fmla="*/ 1704625 h 1704625"/>
              <a:gd name="connsiteX4" fmla="*/ 0 w 460624"/>
              <a:gd name="connsiteY4" fmla="*/ 326260 h 1704625"/>
              <a:gd name="connsiteX0" fmla="*/ 0 w 432049"/>
              <a:gd name="connsiteY0" fmla="*/ 326260 h 1704625"/>
              <a:gd name="connsiteX1" fmla="*/ 432049 w 432049"/>
              <a:gd name="connsiteY1" fmla="*/ 0 h 1704625"/>
              <a:gd name="connsiteX2" fmla="*/ 432049 w 432049"/>
              <a:gd name="connsiteY2" fmla="*/ 1377839 h 1704625"/>
              <a:gd name="connsiteX3" fmla="*/ 1 w 432049"/>
              <a:gd name="connsiteY3" fmla="*/ 1704625 h 1704625"/>
              <a:gd name="connsiteX4" fmla="*/ 0 w 432049"/>
              <a:gd name="connsiteY4" fmla="*/ 326260 h 170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9" h="1704625">
                <a:moveTo>
                  <a:pt x="0" y="326260"/>
                </a:moveTo>
                <a:lnTo>
                  <a:pt x="432049" y="0"/>
                </a:lnTo>
                <a:lnTo>
                  <a:pt x="432049" y="1377839"/>
                </a:lnTo>
                <a:lnTo>
                  <a:pt x="1" y="1704625"/>
                </a:lnTo>
                <a:cubicBezTo>
                  <a:pt x="1" y="1245170"/>
                  <a:pt x="0" y="785715"/>
                  <a:pt x="0" y="32626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Isosceles Triangle 16"/>
          <p:cNvSpPr/>
          <p:nvPr/>
        </p:nvSpPr>
        <p:spPr>
          <a:xfrm rot="18406825">
            <a:off x="3532188" y="3288409"/>
            <a:ext cx="691470" cy="350766"/>
          </a:xfrm>
          <a:custGeom>
            <a:avLst/>
            <a:gdLst>
              <a:gd name="connsiteX0" fmla="*/ 0 w 792088"/>
              <a:gd name="connsiteY0" fmla="*/ 637530 h 637530"/>
              <a:gd name="connsiteX1" fmla="*/ 396044 w 792088"/>
              <a:gd name="connsiteY1" fmla="*/ 0 h 637530"/>
              <a:gd name="connsiteX2" fmla="*/ 792088 w 792088"/>
              <a:gd name="connsiteY2" fmla="*/ 637530 h 637530"/>
              <a:gd name="connsiteX3" fmla="*/ 0 w 792088"/>
              <a:gd name="connsiteY3" fmla="*/ 637530 h 637530"/>
              <a:gd name="connsiteX0" fmla="*/ 0 w 769425"/>
              <a:gd name="connsiteY0" fmla="*/ 637530 h 637530"/>
              <a:gd name="connsiteX1" fmla="*/ 396044 w 769425"/>
              <a:gd name="connsiteY1" fmla="*/ 0 h 637530"/>
              <a:gd name="connsiteX2" fmla="*/ 769425 w 769425"/>
              <a:gd name="connsiteY2" fmla="*/ 511764 h 637530"/>
              <a:gd name="connsiteX3" fmla="*/ 0 w 769425"/>
              <a:gd name="connsiteY3" fmla="*/ 637530 h 637530"/>
              <a:gd name="connsiteX0" fmla="*/ 0 w 791865"/>
              <a:gd name="connsiteY0" fmla="*/ 368890 h 511764"/>
              <a:gd name="connsiteX1" fmla="*/ 418484 w 791865"/>
              <a:gd name="connsiteY1" fmla="*/ 0 h 511764"/>
              <a:gd name="connsiteX2" fmla="*/ 791865 w 791865"/>
              <a:gd name="connsiteY2" fmla="*/ 511764 h 511764"/>
              <a:gd name="connsiteX3" fmla="*/ 0 w 791865"/>
              <a:gd name="connsiteY3" fmla="*/ 368890 h 511764"/>
              <a:gd name="connsiteX0" fmla="*/ 0 w 694876"/>
              <a:gd name="connsiteY0" fmla="*/ 368890 h 405885"/>
              <a:gd name="connsiteX1" fmla="*/ 418484 w 694876"/>
              <a:gd name="connsiteY1" fmla="*/ 0 h 405885"/>
              <a:gd name="connsiteX2" fmla="*/ 694876 w 694876"/>
              <a:gd name="connsiteY2" fmla="*/ 405885 h 405885"/>
              <a:gd name="connsiteX3" fmla="*/ 0 w 694876"/>
              <a:gd name="connsiteY3" fmla="*/ 368890 h 405885"/>
              <a:gd name="connsiteX0" fmla="*/ 0 w 749093"/>
              <a:gd name="connsiteY0" fmla="*/ 368890 h 454547"/>
              <a:gd name="connsiteX1" fmla="*/ 418484 w 749093"/>
              <a:gd name="connsiteY1" fmla="*/ 0 h 454547"/>
              <a:gd name="connsiteX2" fmla="*/ 749093 w 749093"/>
              <a:gd name="connsiteY2" fmla="*/ 454547 h 454547"/>
              <a:gd name="connsiteX3" fmla="*/ 0 w 749093"/>
              <a:gd name="connsiteY3" fmla="*/ 368890 h 454547"/>
              <a:gd name="connsiteX0" fmla="*/ 0 w 749093"/>
              <a:gd name="connsiteY0" fmla="*/ 326005 h 411662"/>
              <a:gd name="connsiteX1" fmla="*/ 432704 w 749093"/>
              <a:gd name="connsiteY1" fmla="*/ 0 h 411662"/>
              <a:gd name="connsiteX2" fmla="*/ 749093 w 749093"/>
              <a:gd name="connsiteY2" fmla="*/ 411662 h 411662"/>
              <a:gd name="connsiteX3" fmla="*/ 0 w 749093"/>
              <a:gd name="connsiteY3" fmla="*/ 326005 h 411662"/>
            </a:gdLst>
            <a:ahLst/>
            <a:cxnLst>
              <a:cxn ang="0">
                <a:pos x="connsiteX0" y="connsiteY0"/>
              </a:cxn>
              <a:cxn ang="0">
                <a:pos x="connsiteX1" y="connsiteY1"/>
              </a:cxn>
              <a:cxn ang="0">
                <a:pos x="connsiteX2" y="connsiteY2"/>
              </a:cxn>
              <a:cxn ang="0">
                <a:pos x="connsiteX3" y="connsiteY3"/>
              </a:cxn>
            </a:cxnLst>
            <a:rect l="l" t="t" r="r" b="b"/>
            <a:pathLst>
              <a:path w="749093" h="411662">
                <a:moveTo>
                  <a:pt x="0" y="326005"/>
                </a:moveTo>
                <a:lnTo>
                  <a:pt x="432704" y="0"/>
                </a:lnTo>
                <a:lnTo>
                  <a:pt x="749093" y="411662"/>
                </a:lnTo>
                <a:lnTo>
                  <a:pt x="0" y="32600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3" name="Rectangle 1"/>
          <p:cNvSpPr/>
          <p:nvPr/>
        </p:nvSpPr>
        <p:spPr>
          <a:xfrm flipH="1" flipV="1">
            <a:off x="351694" y="4558972"/>
            <a:ext cx="3360479" cy="404470"/>
          </a:xfrm>
          <a:custGeom>
            <a:avLst/>
            <a:gdLst>
              <a:gd name="connsiteX0" fmla="*/ 0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0 w 6393160"/>
              <a:gd name="connsiteY4" fmla="*/ 0 h 438019"/>
              <a:gd name="connsiteX0" fmla="*/ 428625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428625 w 6393160"/>
              <a:gd name="connsiteY4" fmla="*/ 0 h 438019"/>
              <a:gd name="connsiteX0" fmla="*/ 683391 w 6393160"/>
              <a:gd name="connsiteY0" fmla="*/ 57130 h 438019"/>
              <a:gd name="connsiteX1" fmla="*/ 6393160 w 6393160"/>
              <a:gd name="connsiteY1" fmla="*/ 0 h 438019"/>
              <a:gd name="connsiteX2" fmla="*/ 6393160 w 6393160"/>
              <a:gd name="connsiteY2" fmla="*/ 438019 h 438019"/>
              <a:gd name="connsiteX3" fmla="*/ 0 w 6393160"/>
              <a:gd name="connsiteY3" fmla="*/ 438019 h 438019"/>
              <a:gd name="connsiteX4" fmla="*/ 683391 w 6393160"/>
              <a:gd name="connsiteY4" fmla="*/ 57130 h 438019"/>
              <a:gd name="connsiteX0" fmla="*/ 637070 w 6393160"/>
              <a:gd name="connsiteY0" fmla="*/ 14282 h 438019"/>
              <a:gd name="connsiteX1" fmla="*/ 6393160 w 6393160"/>
              <a:gd name="connsiteY1" fmla="*/ 0 h 438019"/>
              <a:gd name="connsiteX2" fmla="*/ 6393160 w 6393160"/>
              <a:gd name="connsiteY2" fmla="*/ 438019 h 438019"/>
              <a:gd name="connsiteX3" fmla="*/ 0 w 6393160"/>
              <a:gd name="connsiteY3" fmla="*/ 438019 h 438019"/>
              <a:gd name="connsiteX4" fmla="*/ 637070 w 6393160"/>
              <a:gd name="connsiteY4" fmla="*/ 14282 h 438019"/>
              <a:gd name="connsiteX0" fmla="*/ 590749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590749 w 6393160"/>
              <a:gd name="connsiteY4" fmla="*/ 0 h 43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160" h="438019">
                <a:moveTo>
                  <a:pt x="590749" y="0"/>
                </a:moveTo>
                <a:lnTo>
                  <a:pt x="6393160" y="0"/>
                </a:lnTo>
                <a:lnTo>
                  <a:pt x="6393160" y="438019"/>
                </a:lnTo>
                <a:lnTo>
                  <a:pt x="0" y="438019"/>
                </a:lnTo>
                <a:lnTo>
                  <a:pt x="590749"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22530" name="Picture 2" descr="http://twainfuture.files.wordpress.com/2011/12/discu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44" y="1898090"/>
            <a:ext cx="3014693" cy="27843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C69A88-CB2F-4500-8437-AF2D24DD009C}"/>
              </a:ext>
            </a:extLst>
          </p:cNvPr>
          <p:cNvSpPr>
            <a:spLocks noGrp="1"/>
          </p:cNvSpPr>
          <p:nvPr>
            <p:ph type="sldNum" sz="quarter" idx="12"/>
          </p:nvPr>
        </p:nvSpPr>
        <p:spPr/>
        <p:txBody>
          <a:bodyPr/>
          <a:lstStyle/>
          <a:p>
            <a:pPr>
              <a:defRPr/>
            </a:pPr>
            <a:fld id="{76B483EA-79FC-4CFB-9D49-A6CB5216843E}" type="slidenum">
              <a:rPr lang="en-US" smtClean="0"/>
              <a:pPr>
                <a:defRPr/>
              </a:pPr>
              <a:t>58</a:t>
            </a:fld>
            <a:endParaRPr lang="en-US"/>
          </a:p>
        </p:txBody>
      </p:sp>
      <p:sp>
        <p:nvSpPr>
          <p:cNvPr id="3" name="Footer Placeholder 2">
            <a:extLst>
              <a:ext uri="{FF2B5EF4-FFF2-40B4-BE49-F238E27FC236}">
                <a16:creationId xmlns:a16="http://schemas.microsoft.com/office/drawing/2014/main" id="{BC455541-619C-423C-8653-A633B458AEE6}"/>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361295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a:spLocks noChangeArrowheads="1"/>
          </p:cNvSpPr>
          <p:nvPr/>
        </p:nvSpPr>
        <p:spPr bwMode="auto">
          <a:xfrm>
            <a:off x="-152952" y="3761752"/>
            <a:ext cx="1877509" cy="523220"/>
          </a:xfrm>
          <a:prstGeom prst="rect">
            <a:avLst/>
          </a:prstGeom>
          <a:noFill/>
          <a:ln w="9525">
            <a:noFill/>
            <a:miter lim="800000"/>
            <a:headEnd/>
            <a:tailEnd/>
          </a:ln>
        </p:spPr>
        <p:txBody>
          <a:bodyPr wrap="square">
            <a:spAutoFit/>
          </a:bodyPr>
          <a:lstStyle/>
          <a:p>
            <a:pPr algn="ctr"/>
            <a:r>
              <a:rPr lang="en-US" sz="1400" dirty="0">
                <a:solidFill>
                  <a:srgbClr val="0000FF"/>
                </a:solidFill>
              </a:rPr>
              <a:t>SMM </a:t>
            </a:r>
            <a:r>
              <a:rPr lang="en-US" sz="1400" dirty="0"/>
              <a:t>7.1.2 </a:t>
            </a:r>
            <a:r>
              <a:rPr lang="en-US" sz="1400" dirty="0" err="1"/>
              <a:t>Manusia</a:t>
            </a:r>
            <a:endParaRPr lang="en-US" sz="1400" dirty="0"/>
          </a:p>
          <a:p>
            <a:pPr algn="ctr"/>
            <a:r>
              <a:rPr lang="id-ID" sz="1400" dirty="0"/>
              <a:t>(</a:t>
            </a:r>
            <a:r>
              <a:rPr lang="en-US" sz="1400" dirty="0" err="1"/>
              <a:t>Sesuai</a:t>
            </a:r>
            <a:r>
              <a:rPr lang="en-US" sz="1400" dirty="0"/>
              <a:t> </a:t>
            </a:r>
            <a:r>
              <a:rPr lang="en-US" sz="1400" dirty="0" err="1"/>
              <a:t>kebutuhan</a:t>
            </a:r>
            <a:r>
              <a:rPr lang="id-ID" sz="1400" dirty="0"/>
              <a:t>)</a:t>
            </a:r>
          </a:p>
        </p:txBody>
      </p:sp>
      <p:sp>
        <p:nvSpPr>
          <p:cNvPr id="16" name="TextBox 10"/>
          <p:cNvSpPr txBox="1">
            <a:spLocks noChangeArrowheads="1"/>
          </p:cNvSpPr>
          <p:nvPr/>
        </p:nvSpPr>
        <p:spPr bwMode="auto">
          <a:xfrm>
            <a:off x="5675524" y="5601531"/>
            <a:ext cx="2514601" cy="738664"/>
          </a:xfrm>
          <a:prstGeom prst="rect">
            <a:avLst/>
          </a:prstGeom>
          <a:noFill/>
          <a:ln w="9525">
            <a:noFill/>
            <a:miter lim="800000"/>
            <a:headEnd/>
            <a:tailEnd/>
          </a:ln>
        </p:spPr>
        <p:txBody>
          <a:bodyPr wrap="square">
            <a:spAutoFit/>
          </a:bodyPr>
          <a:lstStyle/>
          <a:p>
            <a:pPr algn="ctr"/>
            <a:r>
              <a:rPr lang="en-US" sz="1400" dirty="0">
                <a:solidFill>
                  <a:srgbClr val="0000FF"/>
                </a:solidFill>
              </a:rPr>
              <a:t>SMM  </a:t>
            </a:r>
            <a:r>
              <a:rPr lang="en-US" sz="1400" dirty="0"/>
              <a:t>7.1.5 </a:t>
            </a:r>
            <a:r>
              <a:rPr lang="en-US" sz="1400" dirty="0" err="1"/>
              <a:t>Pantauan</a:t>
            </a:r>
            <a:r>
              <a:rPr lang="en-US" sz="1400" dirty="0"/>
              <a:t> dan </a:t>
            </a:r>
            <a:r>
              <a:rPr lang="en-US" sz="1400" dirty="0" err="1"/>
              <a:t>Pengukuran</a:t>
            </a:r>
            <a:r>
              <a:rPr lang="en-US" sz="1400" dirty="0"/>
              <a:t> </a:t>
            </a:r>
            <a:r>
              <a:rPr lang="en-US" sz="1400" dirty="0" err="1"/>
              <a:t>Sumberdaya</a:t>
            </a:r>
            <a:r>
              <a:rPr lang="en-US" sz="1400" dirty="0"/>
              <a:t> </a:t>
            </a:r>
            <a:endParaRPr lang="id-ID" sz="1400" dirty="0"/>
          </a:p>
          <a:p>
            <a:pPr algn="ctr"/>
            <a:r>
              <a:rPr lang="id-ID" sz="1400" dirty="0"/>
              <a:t>(Terkendali)</a:t>
            </a:r>
          </a:p>
        </p:txBody>
      </p:sp>
      <p:sp>
        <p:nvSpPr>
          <p:cNvPr id="25" name="Rectangle 3"/>
          <p:cNvSpPr txBox="1">
            <a:spLocks noChangeArrowheads="1"/>
          </p:cNvSpPr>
          <p:nvPr/>
        </p:nvSpPr>
        <p:spPr bwMode="auto">
          <a:xfrm>
            <a:off x="185530" y="550727"/>
            <a:ext cx="4469754" cy="527545"/>
          </a:xfrm>
          <a:prstGeom prst="rect">
            <a:avLst/>
          </a:prstGeom>
          <a:noFill/>
          <a:ln w="9525">
            <a:noFill/>
            <a:miter lim="800000"/>
            <a:headEnd/>
            <a:tailEnd/>
          </a:ln>
        </p:spPr>
        <p:txBody>
          <a:bodyPr/>
          <a:lstStyle/>
          <a:p>
            <a:pPr marL="278598" indent="-278598" algn="ctr">
              <a:spcBef>
                <a:spcPct val="20000"/>
              </a:spcBef>
              <a:defRPr/>
            </a:pPr>
            <a:r>
              <a:rPr lang="en-US" sz="3200" b="1" i="1" dirty="0" err="1"/>
              <a:t>Sumberdaya</a:t>
            </a:r>
            <a:r>
              <a:rPr lang="id-ID" sz="3200" b="1" i="1" dirty="0"/>
              <a:t> (meliputi):</a:t>
            </a:r>
            <a:endParaRPr lang="en-US" sz="3200" b="1" i="1" dirty="0"/>
          </a:p>
        </p:txBody>
      </p:sp>
      <p:sp>
        <p:nvSpPr>
          <p:cNvPr id="24" name="Slide Number Placeholder 23"/>
          <p:cNvSpPr>
            <a:spLocks noGrp="1"/>
          </p:cNvSpPr>
          <p:nvPr>
            <p:ph type="sldNum" sz="quarter" idx="12"/>
          </p:nvPr>
        </p:nvSpPr>
        <p:spPr/>
        <p:txBody>
          <a:bodyPr/>
          <a:lstStyle/>
          <a:p>
            <a:fld id="{8646E38D-1E4E-4D64-8D25-29F399A3900B}" type="slidenum">
              <a:rPr lang="en-US" smtClean="0"/>
              <a:pPr/>
              <a:t>59</a:t>
            </a:fld>
            <a:endParaRPr lang="en-US"/>
          </a:p>
        </p:txBody>
      </p:sp>
      <p:sp>
        <p:nvSpPr>
          <p:cNvPr id="47" name="TextBox 46"/>
          <p:cNvSpPr txBox="1"/>
          <p:nvPr/>
        </p:nvSpPr>
        <p:spPr>
          <a:xfrm>
            <a:off x="6125673" y="3752198"/>
            <a:ext cx="1545798" cy="707886"/>
          </a:xfrm>
          <a:prstGeom prst="rect">
            <a:avLst/>
          </a:prstGeom>
          <a:noFill/>
        </p:spPr>
        <p:txBody>
          <a:bodyPr wrap="square" rtlCol="0">
            <a:spAutoFit/>
          </a:bodyPr>
          <a:lstStyle/>
          <a:p>
            <a:pPr algn="ctr"/>
            <a:r>
              <a:rPr lang="en-US" sz="2000" b="1" dirty="0" err="1">
                <a:solidFill>
                  <a:srgbClr val="0000FF"/>
                </a:solidFill>
              </a:rPr>
              <a:t>Produk</a:t>
            </a:r>
            <a:r>
              <a:rPr lang="en-US" sz="2000" b="1" dirty="0">
                <a:solidFill>
                  <a:srgbClr val="0000FF"/>
                </a:solidFill>
              </a:rPr>
              <a:t> &amp; </a:t>
            </a:r>
            <a:r>
              <a:rPr lang="en-US" sz="2000" b="1" dirty="0" err="1">
                <a:solidFill>
                  <a:srgbClr val="0000FF"/>
                </a:solidFill>
              </a:rPr>
              <a:t>Jasa</a:t>
            </a:r>
            <a:endParaRPr lang="en-US" sz="2000" b="1" dirty="0">
              <a:solidFill>
                <a:srgbClr val="0000FF"/>
              </a:solidFill>
            </a:endParaRPr>
          </a:p>
        </p:txBody>
      </p:sp>
      <p:sp>
        <p:nvSpPr>
          <p:cNvPr id="45" name="Notched Right Arrow 44"/>
          <p:cNvSpPr/>
          <p:nvPr/>
        </p:nvSpPr>
        <p:spPr>
          <a:xfrm>
            <a:off x="5643428" y="3680396"/>
            <a:ext cx="650623" cy="70025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endCxn id="40" idx="6"/>
          </p:cNvCxnSpPr>
          <p:nvPr/>
        </p:nvCxnSpPr>
        <p:spPr>
          <a:xfrm>
            <a:off x="251520" y="1628801"/>
            <a:ext cx="8171043" cy="2548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4906652" y="1474261"/>
            <a:ext cx="333443" cy="360040"/>
          </a:xfrm>
          <a:prstGeom prst="ellipse">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9" name="Oval 38"/>
          <p:cNvSpPr/>
          <p:nvPr/>
        </p:nvSpPr>
        <p:spPr>
          <a:xfrm>
            <a:off x="6433130" y="1474261"/>
            <a:ext cx="333443" cy="3600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0" name="Oval 39"/>
          <p:cNvSpPr/>
          <p:nvPr/>
        </p:nvSpPr>
        <p:spPr>
          <a:xfrm>
            <a:off x="8089120" y="1474261"/>
            <a:ext cx="333443" cy="360040"/>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23556" name="Picture 4" descr="C:\Users\MGR\AppData\Roaming\PixelMetrics\CaptureWiz\Tem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379" y="1906104"/>
            <a:ext cx="1521304" cy="1090893"/>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abkldesigns.com/clipart2/ind3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484" y="2006991"/>
            <a:ext cx="1418033" cy="93333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072210CB-01D3-4E1B-9152-B150DF2D4CBC}"/>
              </a:ext>
            </a:extLst>
          </p:cNvPr>
          <p:cNvSpPr>
            <a:spLocks noGrp="1"/>
          </p:cNvSpPr>
          <p:nvPr>
            <p:ph type="ftr" sz="quarter" idx="11"/>
          </p:nvPr>
        </p:nvSpPr>
        <p:spPr/>
        <p:txBody>
          <a:bodyPr/>
          <a:lstStyle/>
          <a:p>
            <a:r>
              <a:rPr lang="en-US"/>
              <a:t>Integrasi ISO 9001,ISO 45001 &amp; ISO 14001 1/rev.00 (c)Copyright, Sentral Sistem. May 2018</a:t>
            </a:r>
          </a:p>
        </p:txBody>
      </p:sp>
      <p:cxnSp>
        <p:nvCxnSpPr>
          <p:cNvPr id="32" name="Straight Arrow Connector 31">
            <a:extLst>
              <a:ext uri="{FF2B5EF4-FFF2-40B4-BE49-F238E27FC236}">
                <a16:creationId xmlns:a16="http://schemas.microsoft.com/office/drawing/2014/main" id="{DE40E8EA-54FD-411C-A0AF-9483D69EB940}"/>
              </a:ext>
            </a:extLst>
          </p:cNvPr>
          <p:cNvCxnSpPr>
            <a:cxnSpLocks/>
            <a:stCxn id="47" idx="2"/>
            <a:endCxn id="16" idx="0"/>
          </p:cNvCxnSpPr>
          <p:nvPr/>
        </p:nvCxnSpPr>
        <p:spPr>
          <a:xfrm>
            <a:off x="6898572" y="4460084"/>
            <a:ext cx="34253" cy="1141447"/>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1DB3C172-15E0-4D89-BD20-317AFFCDF8F2}"/>
              </a:ext>
            </a:extLst>
          </p:cNvPr>
          <p:cNvSpPr txBox="1">
            <a:spLocks/>
          </p:cNvSpPr>
          <p:nvPr/>
        </p:nvSpPr>
        <p:spPr>
          <a:xfrm>
            <a:off x="8275467" y="20702"/>
            <a:ext cx="868533"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
        <p:nvSpPr>
          <p:cNvPr id="41" name="Rectangle 3">
            <a:extLst>
              <a:ext uri="{FF2B5EF4-FFF2-40B4-BE49-F238E27FC236}">
                <a16:creationId xmlns:a16="http://schemas.microsoft.com/office/drawing/2014/main" id="{54874F6A-0744-4D3E-9A6C-DA74914AAD2A}"/>
              </a:ext>
            </a:extLst>
          </p:cNvPr>
          <p:cNvSpPr txBox="1">
            <a:spLocks noChangeArrowheads="1"/>
          </p:cNvSpPr>
          <p:nvPr/>
        </p:nvSpPr>
        <p:spPr bwMode="auto">
          <a:xfrm>
            <a:off x="1285398" y="1988841"/>
            <a:ext cx="2688382" cy="527545"/>
          </a:xfrm>
          <a:prstGeom prst="rect">
            <a:avLst/>
          </a:prstGeom>
          <a:noFill/>
          <a:ln w="9525">
            <a:noFill/>
            <a:miter lim="800000"/>
            <a:headEnd/>
            <a:tailEnd/>
          </a:ln>
        </p:spPr>
        <p:txBody>
          <a:bodyPr/>
          <a:lstStyle/>
          <a:p>
            <a:pPr marL="278598" indent="-278598" algn="ctr">
              <a:spcBef>
                <a:spcPct val="20000"/>
              </a:spcBef>
              <a:defRPr/>
            </a:pPr>
            <a:r>
              <a:rPr lang="en-US" sz="1400" dirty="0">
                <a:solidFill>
                  <a:srgbClr val="0000FF"/>
                </a:solidFill>
              </a:rPr>
              <a:t>SMM</a:t>
            </a:r>
            <a:r>
              <a:rPr lang="en-US" sz="1400" b="1" dirty="0">
                <a:solidFill>
                  <a:srgbClr val="0000FF"/>
                </a:solidFill>
              </a:rPr>
              <a:t>  </a:t>
            </a:r>
            <a:r>
              <a:rPr lang="en-US" sz="1400" dirty="0"/>
              <a:t>7.1.1 </a:t>
            </a:r>
            <a:r>
              <a:rPr lang="en-US" sz="1400" dirty="0" err="1"/>
              <a:t>Menetapkan</a:t>
            </a:r>
            <a:r>
              <a:rPr lang="en-US" sz="1400" dirty="0"/>
              <a:t> dan</a:t>
            </a:r>
          </a:p>
          <a:p>
            <a:pPr marL="278598" indent="-278598" algn="ctr">
              <a:spcBef>
                <a:spcPct val="20000"/>
              </a:spcBef>
              <a:defRPr/>
            </a:pPr>
            <a:r>
              <a:rPr lang="en-US" sz="1400" dirty="0" err="1"/>
              <a:t>menyediakan</a:t>
            </a:r>
            <a:r>
              <a:rPr lang="en-US" sz="1400" dirty="0"/>
              <a:t> </a:t>
            </a:r>
            <a:r>
              <a:rPr lang="en-US" sz="1400" dirty="0" err="1"/>
              <a:t>Sumberdaya</a:t>
            </a:r>
            <a:endParaRPr lang="en-US" sz="1400" dirty="0"/>
          </a:p>
        </p:txBody>
      </p:sp>
      <p:cxnSp>
        <p:nvCxnSpPr>
          <p:cNvPr id="42" name="Straight Arrow Connector 41">
            <a:extLst>
              <a:ext uri="{FF2B5EF4-FFF2-40B4-BE49-F238E27FC236}">
                <a16:creationId xmlns:a16="http://schemas.microsoft.com/office/drawing/2014/main" id="{658B863E-00C4-41BC-B46A-B1F9B3E4E34F}"/>
              </a:ext>
            </a:extLst>
          </p:cNvPr>
          <p:cNvCxnSpPr/>
          <p:nvPr/>
        </p:nvCxnSpPr>
        <p:spPr>
          <a:xfrm flipH="1">
            <a:off x="1166294" y="2733902"/>
            <a:ext cx="1243924" cy="823212"/>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0CF3DAD6-05E0-4B65-B371-8B9C520CE9F2}"/>
              </a:ext>
            </a:extLst>
          </p:cNvPr>
          <p:cNvSpPr txBox="1">
            <a:spLocks noChangeArrowheads="1"/>
          </p:cNvSpPr>
          <p:nvPr/>
        </p:nvSpPr>
        <p:spPr bwMode="auto">
          <a:xfrm>
            <a:off x="1472529" y="3758092"/>
            <a:ext cx="2035969" cy="738664"/>
          </a:xfrm>
          <a:prstGeom prst="rect">
            <a:avLst/>
          </a:prstGeom>
          <a:noFill/>
          <a:ln w="9525">
            <a:noFill/>
            <a:miter lim="800000"/>
            <a:headEnd/>
            <a:tailEnd/>
          </a:ln>
        </p:spPr>
        <p:txBody>
          <a:bodyPr>
            <a:spAutoFit/>
          </a:bodyPr>
          <a:lstStyle/>
          <a:p>
            <a:pPr algn="ctr"/>
            <a:r>
              <a:rPr lang="en-US" sz="1400" dirty="0">
                <a:solidFill>
                  <a:srgbClr val="0000FF"/>
                </a:solidFill>
              </a:rPr>
              <a:t>SMM</a:t>
            </a:r>
            <a:r>
              <a:rPr lang="en-US" sz="1400" dirty="0"/>
              <a:t>  7.1.3 </a:t>
            </a:r>
            <a:r>
              <a:rPr lang="id-ID" sz="1400" dirty="0"/>
              <a:t>Infrastruktur</a:t>
            </a:r>
          </a:p>
          <a:p>
            <a:pPr algn="ctr"/>
            <a:r>
              <a:rPr lang="id-ID" sz="1400" dirty="0"/>
              <a:t>(Terawat &amp; Tidak mengalami kerusakan)</a:t>
            </a:r>
          </a:p>
        </p:txBody>
      </p:sp>
      <p:cxnSp>
        <p:nvCxnSpPr>
          <p:cNvPr id="44" name="Straight Arrow Connector 43">
            <a:extLst>
              <a:ext uri="{FF2B5EF4-FFF2-40B4-BE49-F238E27FC236}">
                <a16:creationId xmlns:a16="http://schemas.microsoft.com/office/drawing/2014/main" id="{B099DDBF-2AE3-4DC7-9AE5-ADC5A13D381C}"/>
              </a:ext>
            </a:extLst>
          </p:cNvPr>
          <p:cNvCxnSpPr>
            <a:endCxn id="50" idx="0"/>
          </p:cNvCxnSpPr>
          <p:nvPr/>
        </p:nvCxnSpPr>
        <p:spPr>
          <a:xfrm>
            <a:off x="3168188" y="2702016"/>
            <a:ext cx="1351217" cy="1073073"/>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39FD39-DEA7-4ED9-9B8C-29C74D128B9A}"/>
              </a:ext>
            </a:extLst>
          </p:cNvPr>
          <p:cNvCxnSpPr/>
          <p:nvPr/>
        </p:nvCxnSpPr>
        <p:spPr>
          <a:xfrm>
            <a:off x="2668110" y="2744896"/>
            <a:ext cx="21421" cy="1020085"/>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TextBox 10">
            <a:extLst>
              <a:ext uri="{FF2B5EF4-FFF2-40B4-BE49-F238E27FC236}">
                <a16:creationId xmlns:a16="http://schemas.microsoft.com/office/drawing/2014/main" id="{120D05D7-AFE2-4B4B-88C6-4E2C3CE5E84D}"/>
              </a:ext>
            </a:extLst>
          </p:cNvPr>
          <p:cNvSpPr txBox="1">
            <a:spLocks noChangeArrowheads="1"/>
          </p:cNvSpPr>
          <p:nvPr/>
        </p:nvSpPr>
        <p:spPr bwMode="auto">
          <a:xfrm>
            <a:off x="3315479" y="3775088"/>
            <a:ext cx="2407853" cy="738664"/>
          </a:xfrm>
          <a:prstGeom prst="rect">
            <a:avLst/>
          </a:prstGeom>
          <a:noFill/>
          <a:ln w="9525">
            <a:noFill/>
            <a:miter lim="800000"/>
            <a:headEnd/>
            <a:tailEnd/>
          </a:ln>
        </p:spPr>
        <p:txBody>
          <a:bodyPr wrap="square">
            <a:spAutoFit/>
          </a:bodyPr>
          <a:lstStyle/>
          <a:p>
            <a:pPr algn="ctr"/>
            <a:r>
              <a:rPr lang="en-US" sz="1400" dirty="0">
                <a:solidFill>
                  <a:srgbClr val="0000FF"/>
                </a:solidFill>
              </a:rPr>
              <a:t>SMM</a:t>
            </a:r>
            <a:r>
              <a:rPr lang="en-US" sz="1400" dirty="0"/>
              <a:t> 7.1.4 </a:t>
            </a:r>
            <a:r>
              <a:rPr lang="id-ID" sz="1400" dirty="0"/>
              <a:t>Lingkungan</a:t>
            </a:r>
            <a:r>
              <a:rPr lang="en-US" sz="1400" dirty="0"/>
              <a:t> </a:t>
            </a:r>
            <a:r>
              <a:rPr lang="id-ID" sz="1400" dirty="0"/>
              <a:t>Kerja</a:t>
            </a:r>
            <a:endParaRPr lang="en-US" sz="1400" dirty="0"/>
          </a:p>
          <a:p>
            <a:pPr algn="ctr"/>
            <a:r>
              <a:rPr lang="id-ID" sz="1400" dirty="0"/>
              <a:t>Yang Terkait </a:t>
            </a:r>
            <a:r>
              <a:rPr lang="en-US" sz="1400" dirty="0"/>
              <a:t>Operational</a:t>
            </a:r>
            <a:endParaRPr lang="id-ID" sz="1400" dirty="0"/>
          </a:p>
          <a:p>
            <a:pPr algn="ctr"/>
            <a:r>
              <a:rPr lang="id-ID" sz="1400" dirty="0"/>
              <a:t>(Terkendali)</a:t>
            </a:r>
          </a:p>
        </p:txBody>
      </p:sp>
      <p:cxnSp>
        <p:nvCxnSpPr>
          <p:cNvPr id="51" name="Straight Arrow Connector 50">
            <a:extLst>
              <a:ext uri="{FF2B5EF4-FFF2-40B4-BE49-F238E27FC236}">
                <a16:creationId xmlns:a16="http://schemas.microsoft.com/office/drawing/2014/main" id="{AEC2D2AA-BFDC-42A5-BE5D-B9D18F8C02F4}"/>
              </a:ext>
            </a:extLst>
          </p:cNvPr>
          <p:cNvCxnSpPr/>
          <p:nvPr/>
        </p:nvCxnSpPr>
        <p:spPr>
          <a:xfrm flipH="1" flipV="1">
            <a:off x="2689919" y="4547256"/>
            <a:ext cx="13250" cy="1019728"/>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2" name="TextBox 9">
            <a:extLst>
              <a:ext uri="{FF2B5EF4-FFF2-40B4-BE49-F238E27FC236}">
                <a16:creationId xmlns:a16="http://schemas.microsoft.com/office/drawing/2014/main" id="{A2EBAA60-2178-4C56-A632-0E5920342FE5}"/>
              </a:ext>
            </a:extLst>
          </p:cNvPr>
          <p:cNvSpPr txBox="1">
            <a:spLocks noChangeArrowheads="1"/>
          </p:cNvSpPr>
          <p:nvPr/>
        </p:nvSpPr>
        <p:spPr bwMode="auto">
          <a:xfrm>
            <a:off x="1671936" y="5728195"/>
            <a:ext cx="2035969" cy="523220"/>
          </a:xfrm>
          <a:prstGeom prst="rect">
            <a:avLst/>
          </a:prstGeom>
          <a:noFill/>
          <a:ln w="9525">
            <a:noFill/>
            <a:miter lim="800000"/>
            <a:headEnd/>
            <a:tailEnd/>
          </a:ln>
        </p:spPr>
        <p:txBody>
          <a:bodyPr>
            <a:spAutoFit/>
          </a:bodyPr>
          <a:lstStyle/>
          <a:p>
            <a:pPr algn="ctr"/>
            <a:r>
              <a:rPr lang="en-US" sz="1400" dirty="0">
                <a:solidFill>
                  <a:srgbClr val="0000FF"/>
                </a:solidFill>
              </a:rPr>
              <a:t>SMM</a:t>
            </a:r>
            <a:r>
              <a:rPr lang="en-US" sz="1400" i="1" u="sng" dirty="0"/>
              <a:t> 7.1.6 </a:t>
            </a:r>
            <a:r>
              <a:rPr lang="en-US" sz="1400" i="1" u="sng" dirty="0" err="1"/>
              <a:t>Pengetahuan</a:t>
            </a:r>
            <a:r>
              <a:rPr lang="en-US" sz="1400" i="1" u="sng" dirty="0"/>
              <a:t> </a:t>
            </a:r>
            <a:r>
              <a:rPr lang="en-US" sz="1400" i="1" u="sng" dirty="0" err="1"/>
              <a:t>Organisasi</a:t>
            </a:r>
            <a:endParaRPr lang="id-ID" sz="1400" i="1" u="sng" dirty="0"/>
          </a:p>
        </p:txBody>
      </p:sp>
      <p:cxnSp>
        <p:nvCxnSpPr>
          <p:cNvPr id="53" name="Straight Arrow Connector 52">
            <a:extLst>
              <a:ext uri="{FF2B5EF4-FFF2-40B4-BE49-F238E27FC236}">
                <a16:creationId xmlns:a16="http://schemas.microsoft.com/office/drawing/2014/main" id="{F07514F4-A4AE-4578-B992-2149D0FDC1FB}"/>
              </a:ext>
            </a:extLst>
          </p:cNvPr>
          <p:cNvCxnSpPr/>
          <p:nvPr/>
        </p:nvCxnSpPr>
        <p:spPr>
          <a:xfrm flipH="1" flipV="1">
            <a:off x="1031516" y="4588346"/>
            <a:ext cx="1388891" cy="1007171"/>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4FF5B2A-CBC4-4080-86F6-EA243D5DC09C}"/>
              </a:ext>
            </a:extLst>
          </p:cNvPr>
          <p:cNvCxnSpPr/>
          <p:nvPr/>
        </p:nvCxnSpPr>
        <p:spPr>
          <a:xfrm flipV="1">
            <a:off x="2979043" y="4547728"/>
            <a:ext cx="1360422" cy="1020995"/>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55" name="Picture 2" descr="C:\Users\MGR\AppData\Roaming\PixelMetrics\CaptureWiz\Temp\1.jpg">
            <a:extLst>
              <a:ext uri="{FF2B5EF4-FFF2-40B4-BE49-F238E27FC236}">
                <a16:creationId xmlns:a16="http://schemas.microsoft.com/office/drawing/2014/main" id="{D6A1085D-C832-4FCD-80DD-6248467ACE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202" y="2074922"/>
            <a:ext cx="1004346" cy="93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16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730828" y="242444"/>
            <a:ext cx="6358308" cy="1790700"/>
          </a:xfrm>
        </p:spPr>
        <p:txBody>
          <a:bodyPr>
            <a:normAutofit/>
          </a:bodyPr>
          <a:lstStyle/>
          <a:p>
            <a:pPr eaLnBrk="1" hangingPunct="1"/>
            <a:r>
              <a:rPr lang="en-US" altLang="en-US" sz="3600" b="1" dirty="0">
                <a:solidFill>
                  <a:srgbClr val="002060"/>
                </a:solidFill>
                <a:latin typeface="Adobe Garamond Pro Bold" panose="02020702060506020403" pitchFamily="18" charset="0"/>
              </a:rPr>
              <a:t>YANG PERLU ANDA KETAHUI MENGENAI ISO 45001:2018</a:t>
            </a:r>
          </a:p>
        </p:txBody>
      </p:sp>
      <p:pic>
        <p:nvPicPr>
          <p:cNvPr id="3" name="Picture 2">
            <a:extLst>
              <a:ext uri="{FF2B5EF4-FFF2-40B4-BE49-F238E27FC236}">
                <a16:creationId xmlns:a16="http://schemas.microsoft.com/office/drawing/2014/main" id="{E2371FEE-950C-45FD-80ED-75DDBCDD73F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57273"/>
                    </a14:imgEffect>
                  </a14:imgLayer>
                </a14:imgProps>
              </a:ext>
            </a:extLst>
          </a:blip>
          <a:srcRect r="42683"/>
          <a:stretch/>
        </p:blipFill>
        <p:spPr>
          <a:xfrm>
            <a:off x="-25145" y="0"/>
            <a:ext cx="4414265" cy="6858000"/>
          </a:xfrm>
          <a:prstGeom prst="rect">
            <a:avLst/>
          </a:prstGeom>
        </p:spPr>
      </p:pic>
      <p:sp>
        <p:nvSpPr>
          <p:cNvPr id="5" name="Rectangle 3"/>
          <p:cNvSpPr txBox="1">
            <a:spLocks noChangeArrowheads="1"/>
          </p:cNvSpPr>
          <p:nvPr/>
        </p:nvSpPr>
        <p:spPr>
          <a:xfrm>
            <a:off x="2707700" y="2169668"/>
            <a:ext cx="5424544" cy="4688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ISO </a:t>
            </a:r>
            <a:r>
              <a:rPr lang="en-US" altLang="en-US" sz="1800" dirty="0" err="1"/>
              <a:t>telah</a:t>
            </a:r>
            <a:r>
              <a:rPr lang="en-US" altLang="en-US" sz="1800" dirty="0"/>
              <a:t> </a:t>
            </a:r>
            <a:r>
              <a:rPr lang="en-US" altLang="en-US" sz="1800" dirty="0" err="1"/>
              <a:t>resmi</a:t>
            </a:r>
            <a:r>
              <a:rPr lang="en-US" altLang="en-US" sz="1800" dirty="0"/>
              <a:t> </a:t>
            </a:r>
            <a:r>
              <a:rPr lang="en-US" altLang="en-US" sz="1800" dirty="0" err="1"/>
              <a:t>merilis</a:t>
            </a:r>
            <a:r>
              <a:rPr lang="en-US" altLang="en-US" sz="1800" dirty="0"/>
              <a:t> </a:t>
            </a:r>
            <a:r>
              <a:rPr lang="en-US" altLang="en-US" sz="1800" dirty="0" err="1"/>
              <a:t>Standar</a:t>
            </a:r>
            <a:r>
              <a:rPr lang="en-US" altLang="en-US" sz="1800" dirty="0"/>
              <a:t> </a:t>
            </a:r>
            <a:r>
              <a:rPr lang="en-US" altLang="en-US" sz="1800" dirty="0" err="1"/>
              <a:t>Sistim</a:t>
            </a:r>
            <a:r>
              <a:rPr lang="en-US" altLang="en-US" sz="1800" dirty="0"/>
              <a:t> </a:t>
            </a:r>
            <a:r>
              <a:rPr lang="en-US" altLang="en-US" sz="1800" dirty="0" err="1"/>
              <a:t>Manajemen</a:t>
            </a:r>
            <a:r>
              <a:rPr lang="en-US" altLang="en-US" sz="1800" dirty="0"/>
              <a:t> K3 ISO 45001:2018 </a:t>
            </a:r>
            <a:r>
              <a:rPr lang="en-US" altLang="en-US" sz="1800" dirty="0" err="1"/>
              <a:t>pada</a:t>
            </a:r>
            <a:r>
              <a:rPr lang="en-US" altLang="en-US" sz="1800" dirty="0"/>
              <a:t> </a:t>
            </a:r>
            <a:r>
              <a:rPr lang="en-US" altLang="en-US" sz="1800" dirty="0" err="1"/>
              <a:t>tanggal</a:t>
            </a:r>
            <a:r>
              <a:rPr lang="en-US" altLang="en-US" sz="1800" dirty="0"/>
              <a:t> 12 </a:t>
            </a:r>
            <a:r>
              <a:rPr lang="en-US" altLang="en-US" sz="1800" dirty="0" err="1"/>
              <a:t>Maret</a:t>
            </a:r>
            <a:r>
              <a:rPr lang="en-US" altLang="en-US" sz="1800" dirty="0"/>
              <a:t> 2018. </a:t>
            </a:r>
            <a:r>
              <a:rPr lang="en-US" altLang="en-US" sz="1800" dirty="0" err="1"/>
              <a:t>Pengembangan</a:t>
            </a:r>
            <a:r>
              <a:rPr lang="en-US" altLang="en-US" sz="1800" dirty="0"/>
              <a:t> </a:t>
            </a:r>
            <a:r>
              <a:rPr lang="en-US" altLang="en-US" sz="1800" dirty="0" err="1"/>
              <a:t>standar</a:t>
            </a:r>
            <a:r>
              <a:rPr lang="en-US" altLang="en-US" sz="1800" dirty="0"/>
              <a:t> </a:t>
            </a:r>
            <a:r>
              <a:rPr lang="en-US" altLang="en-US" sz="1800" dirty="0" err="1"/>
              <a:t>ini</a:t>
            </a:r>
            <a:r>
              <a:rPr lang="en-US" altLang="en-US" sz="1800" dirty="0"/>
              <a:t> </a:t>
            </a:r>
            <a:r>
              <a:rPr lang="en-US" altLang="en-US" sz="1800" dirty="0" err="1"/>
              <a:t>dari</a:t>
            </a:r>
            <a:r>
              <a:rPr lang="en-US" altLang="en-US" sz="1800" dirty="0"/>
              <a:t> </a:t>
            </a:r>
            <a:r>
              <a:rPr lang="en-US" altLang="en-US" sz="1800" dirty="0" err="1"/>
              <a:t>tahun</a:t>
            </a:r>
            <a:r>
              <a:rPr lang="en-US" altLang="en-US" sz="1800" dirty="0"/>
              <a:t> 2013 </a:t>
            </a:r>
            <a:r>
              <a:rPr lang="en-US" altLang="en-US" sz="1800" dirty="0" err="1"/>
              <a:t>lalu</a:t>
            </a:r>
            <a:r>
              <a:rPr lang="en-US" altLang="en-US" sz="1800" dirty="0"/>
              <a:t>.</a:t>
            </a:r>
          </a:p>
          <a:p>
            <a:r>
              <a:rPr lang="en-US" altLang="en-US" sz="1800" dirty="0"/>
              <a:t>ISO 45001 : 2018 </a:t>
            </a:r>
            <a:r>
              <a:rPr lang="en-US" altLang="en-US" sz="1800" dirty="0" err="1"/>
              <a:t>akan</a:t>
            </a:r>
            <a:r>
              <a:rPr lang="en-US" altLang="en-US" sz="1800" dirty="0"/>
              <a:t> </a:t>
            </a:r>
            <a:r>
              <a:rPr lang="en-US" altLang="en-US" sz="1800" u="sng" dirty="0" err="1"/>
              <a:t>menggantikan</a:t>
            </a:r>
            <a:r>
              <a:rPr lang="en-US" altLang="en-US" sz="1800" dirty="0"/>
              <a:t> </a:t>
            </a:r>
            <a:r>
              <a:rPr lang="en-US" altLang="en-US" sz="1800" dirty="0" err="1"/>
              <a:t>standar</a:t>
            </a:r>
            <a:r>
              <a:rPr lang="en-US" altLang="en-US" sz="1800" dirty="0"/>
              <a:t> </a:t>
            </a:r>
            <a:r>
              <a:rPr lang="en-US" altLang="en-US" sz="1800" dirty="0" err="1"/>
              <a:t>Sistim</a:t>
            </a:r>
            <a:r>
              <a:rPr lang="en-US" altLang="en-US" sz="1800" dirty="0"/>
              <a:t> </a:t>
            </a:r>
            <a:r>
              <a:rPr lang="en-US" altLang="en-US" sz="1800" dirty="0" err="1"/>
              <a:t>Manajemen</a:t>
            </a:r>
            <a:r>
              <a:rPr lang="en-US" altLang="en-US" sz="1800" dirty="0"/>
              <a:t> K3 yang </a:t>
            </a:r>
            <a:r>
              <a:rPr lang="en-US" altLang="en-US" sz="1800" dirty="0" err="1"/>
              <a:t>sebelumnya</a:t>
            </a:r>
            <a:r>
              <a:rPr lang="en-US" altLang="en-US" sz="1800" dirty="0"/>
              <a:t> </a:t>
            </a:r>
            <a:r>
              <a:rPr lang="en-US" altLang="en-US" sz="1800" dirty="0" err="1"/>
              <a:t>sudah</a:t>
            </a:r>
            <a:r>
              <a:rPr lang="en-US" altLang="en-US" sz="1800" dirty="0"/>
              <a:t> </a:t>
            </a:r>
            <a:r>
              <a:rPr lang="en-US" altLang="en-US" sz="1800" dirty="0" err="1"/>
              <a:t>diakui</a:t>
            </a:r>
            <a:r>
              <a:rPr lang="en-US" altLang="en-US" sz="1800" dirty="0"/>
              <a:t>, </a:t>
            </a:r>
            <a:r>
              <a:rPr lang="en-US" altLang="en-US" sz="1800" dirty="0" err="1"/>
              <a:t>yaitu</a:t>
            </a:r>
            <a:r>
              <a:rPr lang="en-US" altLang="en-US" sz="1800" dirty="0"/>
              <a:t> OHSAS 18001 : 2007.</a:t>
            </a:r>
          </a:p>
          <a:p>
            <a:r>
              <a:rPr lang="en-US" altLang="en-US" sz="1800" dirty="0"/>
              <a:t>ISO 45001 : 2018 </a:t>
            </a:r>
            <a:r>
              <a:rPr lang="en-US" altLang="en-US" sz="1800" dirty="0" err="1"/>
              <a:t>ini</a:t>
            </a:r>
            <a:r>
              <a:rPr lang="en-US" altLang="en-US" sz="1800" dirty="0"/>
              <a:t> </a:t>
            </a:r>
            <a:r>
              <a:rPr lang="en-US" altLang="en-US" sz="1800" dirty="0" err="1"/>
              <a:t>adalah</a:t>
            </a:r>
            <a:r>
              <a:rPr lang="en-US" altLang="en-US" sz="1800" dirty="0"/>
              <a:t> </a:t>
            </a:r>
            <a:r>
              <a:rPr lang="en-US" altLang="en-US" sz="1800" dirty="0" err="1"/>
              <a:t>standar</a:t>
            </a:r>
            <a:r>
              <a:rPr lang="en-US" altLang="en-US" sz="1800" dirty="0"/>
              <a:t> </a:t>
            </a:r>
            <a:r>
              <a:rPr lang="en-US" altLang="en-US" sz="1800" u="sng" dirty="0" err="1"/>
              <a:t>terbaru</a:t>
            </a:r>
            <a:r>
              <a:rPr lang="en-US" altLang="en-US" sz="1800" dirty="0"/>
              <a:t>, </a:t>
            </a:r>
            <a:r>
              <a:rPr lang="en-US" altLang="en-US" sz="1800" dirty="0" err="1"/>
              <a:t>bukanlah</a:t>
            </a:r>
            <a:r>
              <a:rPr lang="en-US" altLang="en-US" sz="1800" dirty="0"/>
              <a:t> </a:t>
            </a:r>
            <a:r>
              <a:rPr lang="en-US" altLang="en-US" sz="1800" dirty="0" err="1"/>
              <a:t>standar</a:t>
            </a:r>
            <a:r>
              <a:rPr lang="en-US" altLang="en-US" sz="1800" dirty="0"/>
              <a:t> </a:t>
            </a:r>
            <a:r>
              <a:rPr lang="en-US" altLang="en-US" sz="1800" u="sng" dirty="0" err="1"/>
              <a:t>revisi</a:t>
            </a:r>
            <a:r>
              <a:rPr lang="en-US" altLang="en-US" sz="1800" dirty="0"/>
              <a:t> </a:t>
            </a:r>
            <a:r>
              <a:rPr lang="en-US" altLang="en-US" sz="1800" dirty="0" err="1"/>
              <a:t>atau</a:t>
            </a:r>
            <a:r>
              <a:rPr lang="en-US" altLang="en-US" sz="1800" dirty="0"/>
              <a:t> </a:t>
            </a:r>
            <a:r>
              <a:rPr lang="en-US" altLang="en-US" sz="1800" i="1" u="sng" dirty="0"/>
              <a:t>update</a:t>
            </a:r>
            <a:r>
              <a:rPr lang="en-US" altLang="en-US" sz="1800" dirty="0"/>
              <a:t> </a:t>
            </a:r>
            <a:r>
              <a:rPr lang="en-US" altLang="en-US" sz="1800" dirty="0" err="1"/>
              <a:t>dari</a:t>
            </a:r>
            <a:r>
              <a:rPr lang="en-US" altLang="en-US" sz="1800" dirty="0"/>
              <a:t> OHSAS 18001 : 2007.</a:t>
            </a:r>
          </a:p>
          <a:p>
            <a:r>
              <a:rPr lang="en-US" altLang="en-US" sz="1800" dirty="0" err="1"/>
              <a:t>Organisasi</a:t>
            </a:r>
            <a:r>
              <a:rPr lang="en-US" altLang="en-US" sz="1800" dirty="0"/>
              <a:t> yang </a:t>
            </a:r>
            <a:r>
              <a:rPr lang="en-US" altLang="en-US" sz="1800" dirty="0" err="1"/>
              <a:t>sudah</a:t>
            </a:r>
            <a:r>
              <a:rPr lang="en-US" altLang="en-US" sz="1800" dirty="0"/>
              <a:t> </a:t>
            </a:r>
            <a:r>
              <a:rPr lang="en-US" altLang="en-US" sz="1800" dirty="0" err="1"/>
              <a:t>menerapkan</a:t>
            </a:r>
            <a:r>
              <a:rPr lang="en-US" altLang="en-US" sz="1800" dirty="0"/>
              <a:t> </a:t>
            </a:r>
            <a:r>
              <a:rPr lang="en-US" altLang="en-US" sz="1800" dirty="0" err="1"/>
              <a:t>dan</a:t>
            </a:r>
            <a:r>
              <a:rPr lang="en-US" altLang="en-US" sz="1800" dirty="0"/>
              <a:t> </a:t>
            </a:r>
            <a:r>
              <a:rPr lang="en-US" altLang="en-US" sz="1800" dirty="0" err="1"/>
              <a:t>sertifikasi</a:t>
            </a:r>
            <a:r>
              <a:rPr lang="en-US" altLang="en-US" sz="1800" dirty="0"/>
              <a:t> OHSAS 18001 : 2007 </a:t>
            </a:r>
            <a:r>
              <a:rPr lang="en-US" altLang="en-US" sz="1800" u="sng" dirty="0" err="1"/>
              <a:t>diberikan</a:t>
            </a:r>
            <a:r>
              <a:rPr lang="en-US" altLang="en-US" sz="1800" u="sng" dirty="0"/>
              <a:t> </a:t>
            </a:r>
            <a:r>
              <a:rPr lang="en-US" altLang="en-US" sz="1800" u="sng" dirty="0" err="1"/>
              <a:t>waktu</a:t>
            </a:r>
            <a:r>
              <a:rPr lang="en-US" altLang="en-US" sz="1800" u="sng" dirty="0"/>
              <a:t> 3 </a:t>
            </a:r>
            <a:r>
              <a:rPr lang="en-US" altLang="en-US" sz="1800" u="sng" dirty="0" err="1"/>
              <a:t>tahun</a:t>
            </a:r>
            <a:r>
              <a:rPr lang="en-US" altLang="en-US" sz="1800" u="sng" dirty="0"/>
              <a:t> </a:t>
            </a:r>
            <a:r>
              <a:rPr lang="en-US" altLang="en-US" sz="1800" u="sng" dirty="0" err="1"/>
              <a:t>untuk</a:t>
            </a:r>
            <a:r>
              <a:rPr lang="en-US" altLang="en-US" sz="1800" u="sng" dirty="0"/>
              <a:t> </a:t>
            </a:r>
            <a:r>
              <a:rPr lang="en-US" altLang="en-US" sz="1800" u="sng" dirty="0" err="1"/>
              <a:t>migrasi</a:t>
            </a:r>
            <a:r>
              <a:rPr lang="en-US" altLang="en-US" sz="1800" u="sng" dirty="0"/>
              <a:t> </a:t>
            </a:r>
            <a:r>
              <a:rPr lang="en-US" altLang="en-US" sz="1800" dirty="0" err="1"/>
              <a:t>ke</a:t>
            </a:r>
            <a:r>
              <a:rPr lang="en-US" altLang="en-US" sz="1800" dirty="0"/>
              <a:t> </a:t>
            </a:r>
            <a:r>
              <a:rPr lang="en-US" altLang="en-US" sz="1800" dirty="0" err="1"/>
              <a:t>standar</a:t>
            </a:r>
            <a:r>
              <a:rPr lang="en-US" altLang="en-US" sz="1800" dirty="0"/>
              <a:t> </a:t>
            </a:r>
            <a:r>
              <a:rPr lang="en-US" altLang="en-US" sz="1800" dirty="0" err="1"/>
              <a:t>terbaru</a:t>
            </a:r>
            <a:r>
              <a:rPr lang="en-US" altLang="en-US" sz="1800" dirty="0"/>
              <a:t> ISO 45001 : 2018.</a:t>
            </a:r>
          </a:p>
          <a:p>
            <a:r>
              <a:rPr lang="en-US" altLang="en-US" sz="1800" dirty="0"/>
              <a:t>ISO 45001 : 2018 </a:t>
            </a:r>
            <a:r>
              <a:rPr lang="en-US" altLang="en-US" sz="1800" dirty="0" err="1"/>
              <a:t>bukanlah</a:t>
            </a:r>
            <a:r>
              <a:rPr lang="en-US" altLang="en-US" sz="1800" dirty="0"/>
              <a:t> </a:t>
            </a:r>
            <a:r>
              <a:rPr lang="en-US" altLang="en-US" sz="1800" dirty="0" err="1"/>
              <a:t>standar</a:t>
            </a:r>
            <a:r>
              <a:rPr lang="en-US" altLang="en-US" sz="1800" dirty="0"/>
              <a:t> </a:t>
            </a:r>
            <a:r>
              <a:rPr lang="en-US" altLang="en-US" sz="1800" dirty="0" err="1"/>
              <a:t>tentang</a:t>
            </a:r>
            <a:r>
              <a:rPr lang="en-US" altLang="en-US" sz="1800" dirty="0"/>
              <a:t> </a:t>
            </a:r>
            <a:r>
              <a:rPr lang="en-US" altLang="en-US" sz="1800" i="1" u="sng" dirty="0"/>
              <a:t>Product Safety, Property Damage, </a:t>
            </a:r>
            <a:r>
              <a:rPr lang="en-US" altLang="en-US" sz="1800" u="sng" dirty="0" err="1"/>
              <a:t>dan</a:t>
            </a:r>
            <a:r>
              <a:rPr lang="en-US" altLang="en-US" sz="1800" u="sng" dirty="0"/>
              <a:t> </a:t>
            </a:r>
            <a:r>
              <a:rPr lang="en-US" altLang="en-US" sz="1800" u="sng" dirty="0" err="1"/>
              <a:t>Dampak</a:t>
            </a:r>
            <a:r>
              <a:rPr lang="en-US" altLang="en-US" sz="1800" u="sng" dirty="0"/>
              <a:t> </a:t>
            </a:r>
            <a:r>
              <a:rPr lang="en-US" altLang="en-US" sz="1800" u="sng" dirty="0" err="1"/>
              <a:t>Lingkungan</a:t>
            </a:r>
            <a:endParaRPr lang="en-US" altLang="en-US" sz="1800" u="sng" dirty="0"/>
          </a:p>
          <a:p>
            <a:endParaRPr lang="en-US" altLang="en-US" sz="1800" dirty="0"/>
          </a:p>
        </p:txBody>
      </p:sp>
      <p:sp>
        <p:nvSpPr>
          <p:cNvPr id="6" name="Slide Number Placeholder 5">
            <a:extLst>
              <a:ext uri="{FF2B5EF4-FFF2-40B4-BE49-F238E27FC236}">
                <a16:creationId xmlns:a16="http://schemas.microsoft.com/office/drawing/2014/main" id="{3DFF2075-D93B-4FBE-9AA1-19CDAA265932}"/>
              </a:ext>
            </a:extLst>
          </p:cNvPr>
          <p:cNvSpPr>
            <a:spLocks noGrp="1"/>
          </p:cNvSpPr>
          <p:nvPr>
            <p:ph type="sldNum" sz="quarter" idx="12"/>
          </p:nvPr>
        </p:nvSpPr>
        <p:spPr/>
        <p:txBody>
          <a:bodyPr/>
          <a:lstStyle/>
          <a:p>
            <a:fld id="{D1B71AAA-B9E7-4449-836C-07686E34B3E0}" type="slidenum">
              <a:rPr lang="en-US" smtClean="0"/>
              <a:t>6</a:t>
            </a:fld>
            <a:endParaRPr lang="en-US"/>
          </a:p>
        </p:txBody>
      </p:sp>
      <p:sp>
        <p:nvSpPr>
          <p:cNvPr id="2" name="Footer Placeholder 1">
            <a:extLst>
              <a:ext uri="{FF2B5EF4-FFF2-40B4-BE49-F238E27FC236}">
                <a16:creationId xmlns:a16="http://schemas.microsoft.com/office/drawing/2014/main" id="{214641EF-8D6C-45DB-B53F-8182019539C4}"/>
              </a:ext>
            </a:extLst>
          </p:cNvPr>
          <p:cNvSpPr>
            <a:spLocks noGrp="1"/>
          </p:cNvSpPr>
          <p:nvPr>
            <p:ph type="ftr" sz="quarter" idx="11"/>
          </p:nvPr>
        </p:nvSpPr>
        <p:spPr/>
        <p:txBody>
          <a:bodyPr/>
          <a:lstStyle/>
          <a:p>
            <a:r>
              <a:rPr lang="pt-BR"/>
              <a:t>Integrasi ISO 9001,ISO 45001 &amp; ISO 14001 1/rev.00 (c)Copyright, Sentral Sistem. May 2018</a:t>
            </a:r>
            <a:endParaRPr lang="en-US"/>
          </a:p>
        </p:txBody>
      </p:sp>
    </p:spTree>
    <p:extLst>
      <p:ext uri="{BB962C8B-B14F-4D97-AF65-F5344CB8AC3E}">
        <p14:creationId xmlns:p14="http://schemas.microsoft.com/office/powerpoint/2010/main" val="3542623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descr="C:\Users\MGR\AppData\Roaming\PixelMetrics\CaptureWiz\Tem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938" y="2626140"/>
            <a:ext cx="1521304" cy="10908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a:spLocks noChangeArrowheads="1"/>
          </p:cNvSpPr>
          <p:nvPr/>
        </p:nvSpPr>
        <p:spPr bwMode="auto">
          <a:xfrm>
            <a:off x="5966814" y="3952354"/>
            <a:ext cx="2853017" cy="2656112"/>
          </a:xfrm>
          <a:prstGeom prst="rect">
            <a:avLst/>
          </a:prstGeom>
          <a:solidFill>
            <a:schemeClr val="accent3">
              <a:lumMod val="40000"/>
              <a:lumOff val="60000"/>
            </a:schemeClr>
          </a:solidFill>
          <a:ln w="25400">
            <a:solidFill>
              <a:schemeClr val="accent2">
                <a:lumMod val="75000"/>
              </a:schemeClr>
            </a:solidFill>
            <a:prstDash val="dash"/>
            <a:miter lim="800000"/>
            <a:headEnd/>
            <a:tailEnd/>
          </a:ln>
        </p:spPr>
        <p:txBody>
          <a:bodyPr wrap="square">
            <a:spAutoFit/>
          </a:bodyPr>
          <a:lstStyle/>
          <a:p>
            <a:pPr>
              <a:lnSpc>
                <a:spcPct val="110000"/>
              </a:lnSpc>
              <a:spcBef>
                <a:spcPct val="30000"/>
              </a:spcBef>
            </a:pPr>
            <a:r>
              <a:rPr lang="en-US" sz="1400" b="1" dirty="0" err="1">
                <a:solidFill>
                  <a:srgbClr val="000000"/>
                </a:solidFill>
              </a:rPr>
              <a:t>Lingkungan</a:t>
            </a:r>
            <a:r>
              <a:rPr lang="en-US" sz="1400" b="1" dirty="0">
                <a:solidFill>
                  <a:srgbClr val="000000"/>
                </a:solidFill>
              </a:rPr>
              <a:t> </a:t>
            </a:r>
            <a:r>
              <a:rPr lang="en-US" sz="1400" b="1" dirty="0" err="1">
                <a:solidFill>
                  <a:srgbClr val="000000"/>
                </a:solidFill>
              </a:rPr>
              <a:t>meliputi</a:t>
            </a:r>
            <a:r>
              <a:rPr lang="en-US" sz="1400" b="1" dirty="0">
                <a:solidFill>
                  <a:srgbClr val="000000"/>
                </a:solidFill>
              </a:rPr>
              <a:t> :</a:t>
            </a:r>
          </a:p>
          <a:p>
            <a:pPr marL="295366" indent="-295366">
              <a:lnSpc>
                <a:spcPct val="110000"/>
              </a:lnSpc>
              <a:spcBef>
                <a:spcPct val="30000"/>
              </a:spcBef>
              <a:buFont typeface="Wingdings" panose="05000000000000000000" pitchFamily="2" charset="2"/>
              <a:buChar char="Ø"/>
            </a:pPr>
            <a:r>
              <a:rPr lang="en-US" sz="1400" b="1" u="sng" dirty="0" err="1">
                <a:solidFill>
                  <a:srgbClr val="000000"/>
                </a:solidFill>
              </a:rPr>
              <a:t>Sosial</a:t>
            </a:r>
            <a:r>
              <a:rPr lang="en-US" sz="1400" b="1" u="sng" dirty="0">
                <a:solidFill>
                  <a:srgbClr val="000000"/>
                </a:solidFill>
              </a:rPr>
              <a:t> (</a:t>
            </a:r>
            <a:r>
              <a:rPr lang="en-US" sz="1400" b="1" u="sng" dirty="0" err="1">
                <a:solidFill>
                  <a:srgbClr val="000000"/>
                </a:solidFill>
              </a:rPr>
              <a:t>misalnya</a:t>
            </a:r>
            <a:r>
              <a:rPr lang="en-US" sz="1400" b="1" u="sng" dirty="0">
                <a:solidFill>
                  <a:srgbClr val="000000"/>
                </a:solidFill>
              </a:rPr>
              <a:t> non-</a:t>
            </a:r>
            <a:r>
              <a:rPr lang="en-US" sz="1400" b="1" u="sng" dirty="0" err="1">
                <a:solidFill>
                  <a:srgbClr val="000000"/>
                </a:solidFill>
              </a:rPr>
              <a:t>diskriminatif</a:t>
            </a:r>
            <a:r>
              <a:rPr lang="en-US" sz="1400" b="1" u="sng" dirty="0">
                <a:solidFill>
                  <a:srgbClr val="000000"/>
                </a:solidFill>
              </a:rPr>
              <a:t>, </a:t>
            </a:r>
            <a:r>
              <a:rPr lang="en-US" sz="1400" b="1" u="sng" dirty="0" err="1">
                <a:solidFill>
                  <a:srgbClr val="000000"/>
                </a:solidFill>
              </a:rPr>
              <a:t>ketenangan</a:t>
            </a:r>
            <a:r>
              <a:rPr lang="en-US" sz="1400" b="1" u="sng" dirty="0">
                <a:solidFill>
                  <a:srgbClr val="000000"/>
                </a:solidFill>
              </a:rPr>
              <a:t>, non-</a:t>
            </a:r>
            <a:r>
              <a:rPr lang="en-US" sz="1400" b="1" u="sng" dirty="0" err="1">
                <a:solidFill>
                  <a:srgbClr val="000000"/>
                </a:solidFill>
              </a:rPr>
              <a:t>konfrontatif</a:t>
            </a:r>
            <a:r>
              <a:rPr lang="en-US" sz="1400" b="1" u="sng" dirty="0">
                <a:solidFill>
                  <a:srgbClr val="000000"/>
                </a:solidFill>
              </a:rPr>
              <a:t>)</a:t>
            </a:r>
            <a:r>
              <a:rPr lang="en-US" sz="1400" b="1" u="sng" dirty="0"/>
              <a:t> *</a:t>
            </a:r>
            <a:endParaRPr lang="en-US" sz="1400" b="1" u="sng" dirty="0">
              <a:solidFill>
                <a:srgbClr val="000000"/>
              </a:solidFill>
            </a:endParaRPr>
          </a:p>
          <a:p>
            <a:pPr marL="295366" indent="-295366">
              <a:lnSpc>
                <a:spcPct val="110000"/>
              </a:lnSpc>
              <a:spcBef>
                <a:spcPct val="30000"/>
              </a:spcBef>
              <a:buFont typeface="Wingdings" panose="05000000000000000000" pitchFamily="2" charset="2"/>
              <a:buChar char="Ø"/>
            </a:pPr>
            <a:r>
              <a:rPr lang="en-US" sz="1400" b="1" u="sng" dirty="0" err="1">
                <a:solidFill>
                  <a:srgbClr val="000000"/>
                </a:solidFill>
              </a:rPr>
              <a:t>Psikologis</a:t>
            </a:r>
            <a:r>
              <a:rPr lang="en-US" sz="1400" b="1" u="sng" dirty="0">
                <a:solidFill>
                  <a:srgbClr val="000000"/>
                </a:solidFill>
              </a:rPr>
              <a:t> (</a:t>
            </a:r>
            <a:r>
              <a:rPr lang="en-US" sz="1400" b="1" u="sng" dirty="0" err="1"/>
              <a:t>misalnya</a:t>
            </a:r>
            <a:r>
              <a:rPr lang="en-US" sz="1400" b="1" u="sng" dirty="0"/>
              <a:t> </a:t>
            </a:r>
            <a:r>
              <a:rPr lang="en-US" sz="1400" b="1" u="sng" dirty="0" err="1"/>
              <a:t>mengurangi-stess</a:t>
            </a:r>
            <a:r>
              <a:rPr lang="en-US" sz="1400" b="1" u="sng" dirty="0"/>
              <a:t>, </a:t>
            </a:r>
            <a:r>
              <a:rPr lang="en-US" sz="1400" b="1" u="sng" dirty="0" err="1"/>
              <a:t>mencegah</a:t>
            </a:r>
            <a:r>
              <a:rPr lang="en-US" sz="1400" b="1" u="sng" dirty="0"/>
              <a:t> </a:t>
            </a:r>
            <a:r>
              <a:rPr lang="en-US" sz="1400" b="1" u="sng" dirty="0" err="1"/>
              <a:t>kelelahan</a:t>
            </a:r>
            <a:r>
              <a:rPr lang="en-US" sz="1400" b="1" u="sng" dirty="0"/>
              <a:t>, </a:t>
            </a:r>
            <a:r>
              <a:rPr lang="en-US" sz="1400" b="1" u="sng" dirty="0" err="1"/>
              <a:t>meredam</a:t>
            </a:r>
            <a:r>
              <a:rPr lang="en-US" sz="1400" b="1" u="sng" dirty="0"/>
              <a:t> </a:t>
            </a:r>
            <a:r>
              <a:rPr lang="en-US" sz="1400" b="1" u="sng" dirty="0" err="1"/>
              <a:t>emosi</a:t>
            </a:r>
            <a:r>
              <a:rPr lang="en-US" sz="1400" b="1" u="sng" dirty="0"/>
              <a:t>). *</a:t>
            </a:r>
            <a:endParaRPr lang="en-US" sz="1400" b="1" u="sng" dirty="0">
              <a:solidFill>
                <a:srgbClr val="000000"/>
              </a:solidFill>
            </a:endParaRPr>
          </a:p>
          <a:p>
            <a:pPr marL="295366" indent="-295366">
              <a:lnSpc>
                <a:spcPct val="110000"/>
              </a:lnSpc>
              <a:spcBef>
                <a:spcPct val="30000"/>
              </a:spcBef>
              <a:buFont typeface="Wingdings" panose="05000000000000000000" pitchFamily="2" charset="2"/>
              <a:buChar char="Ø"/>
            </a:pPr>
            <a:r>
              <a:rPr lang="en-US" sz="1400" b="1" dirty="0" err="1">
                <a:solidFill>
                  <a:srgbClr val="000000"/>
                </a:solidFill>
              </a:rPr>
              <a:t>Fisik</a:t>
            </a:r>
            <a:r>
              <a:rPr lang="en-US" sz="1400" b="1" dirty="0">
                <a:solidFill>
                  <a:srgbClr val="000000"/>
                </a:solidFill>
              </a:rPr>
              <a:t> </a:t>
            </a:r>
            <a:r>
              <a:rPr lang="en-US" sz="1400" dirty="0">
                <a:solidFill>
                  <a:srgbClr val="000000"/>
                </a:solidFill>
              </a:rPr>
              <a:t>(</a:t>
            </a:r>
            <a:r>
              <a:rPr lang="en-US" sz="1400" dirty="0" err="1"/>
              <a:t>misalnya</a:t>
            </a:r>
            <a:r>
              <a:rPr lang="en-US" sz="1400" dirty="0"/>
              <a:t> </a:t>
            </a:r>
            <a:r>
              <a:rPr lang="en-US" sz="1400" dirty="0" err="1"/>
              <a:t>suhu</a:t>
            </a:r>
            <a:r>
              <a:rPr lang="en-US" sz="1400" dirty="0"/>
              <a:t>, </a:t>
            </a:r>
            <a:r>
              <a:rPr lang="en-US" sz="1400" dirty="0" err="1"/>
              <a:t>panas</a:t>
            </a:r>
            <a:r>
              <a:rPr lang="en-US" sz="1400" dirty="0"/>
              <a:t>, </a:t>
            </a:r>
            <a:r>
              <a:rPr lang="en-US" sz="1400" dirty="0" err="1"/>
              <a:t>kelembaban</a:t>
            </a:r>
            <a:r>
              <a:rPr lang="en-US" sz="1400" dirty="0"/>
              <a:t>, </a:t>
            </a:r>
            <a:r>
              <a:rPr lang="en-US" sz="1400" dirty="0" err="1"/>
              <a:t>cahaya</a:t>
            </a:r>
            <a:r>
              <a:rPr lang="en-US" sz="1400" dirty="0"/>
              <a:t>, </a:t>
            </a:r>
            <a:r>
              <a:rPr lang="en-US" sz="1400" dirty="0" err="1"/>
              <a:t>aliran</a:t>
            </a:r>
            <a:r>
              <a:rPr lang="en-US" sz="1400" dirty="0"/>
              <a:t> </a:t>
            </a:r>
            <a:r>
              <a:rPr lang="en-US" sz="1400" dirty="0" err="1"/>
              <a:t>udara</a:t>
            </a:r>
            <a:r>
              <a:rPr lang="en-US" sz="1400" dirty="0"/>
              <a:t>, </a:t>
            </a:r>
            <a:r>
              <a:rPr lang="en-US" sz="1400" dirty="0" err="1"/>
              <a:t>kebersihan</a:t>
            </a:r>
            <a:r>
              <a:rPr lang="en-US" sz="1400" dirty="0"/>
              <a:t>, </a:t>
            </a:r>
            <a:r>
              <a:rPr lang="en-US" sz="1400" dirty="0" err="1"/>
              <a:t>kebisingan</a:t>
            </a:r>
            <a:r>
              <a:rPr lang="en-US" sz="1400" dirty="0"/>
              <a:t>)</a:t>
            </a:r>
            <a:endParaRPr lang="en-US" sz="1400" b="1" dirty="0">
              <a:solidFill>
                <a:srgbClr val="000000"/>
              </a:solidFill>
            </a:endParaRPr>
          </a:p>
        </p:txBody>
      </p:sp>
      <p:sp>
        <p:nvSpPr>
          <p:cNvPr id="6" name="TextBox 18"/>
          <p:cNvSpPr txBox="1">
            <a:spLocks noChangeArrowheads="1"/>
          </p:cNvSpPr>
          <p:nvPr/>
        </p:nvSpPr>
        <p:spPr bwMode="auto">
          <a:xfrm>
            <a:off x="3543216" y="4392512"/>
            <a:ext cx="2158756" cy="1772793"/>
          </a:xfrm>
          <a:prstGeom prst="rect">
            <a:avLst/>
          </a:prstGeom>
          <a:solidFill>
            <a:schemeClr val="accent5">
              <a:lumMod val="40000"/>
              <a:lumOff val="60000"/>
            </a:schemeClr>
          </a:solidFill>
          <a:ln w="22225">
            <a:solidFill>
              <a:schemeClr val="accent2">
                <a:lumMod val="75000"/>
              </a:schemeClr>
            </a:solidFill>
            <a:prstDash val="dash"/>
            <a:miter lim="800000"/>
            <a:headEnd/>
            <a:tailEnd/>
          </a:ln>
        </p:spPr>
        <p:txBody>
          <a:bodyPr wrap="square">
            <a:spAutoFit/>
          </a:bodyPr>
          <a:lstStyle/>
          <a:p>
            <a:pPr marL="295366" indent="-295366">
              <a:lnSpc>
                <a:spcPct val="110000"/>
              </a:lnSpc>
              <a:spcBef>
                <a:spcPct val="30000"/>
              </a:spcBef>
            </a:pPr>
            <a:r>
              <a:rPr lang="id-ID" sz="1400" b="1" dirty="0">
                <a:solidFill>
                  <a:srgbClr val="000000"/>
                </a:solidFill>
              </a:rPr>
              <a:t>Infrastruktur</a:t>
            </a:r>
            <a:r>
              <a:rPr lang="en-US" sz="1400" b="1" dirty="0">
                <a:solidFill>
                  <a:srgbClr val="000000"/>
                </a:solidFill>
              </a:rPr>
              <a:t> </a:t>
            </a:r>
            <a:r>
              <a:rPr lang="en-US" sz="1400" b="1" dirty="0" err="1">
                <a:solidFill>
                  <a:srgbClr val="000000"/>
                </a:solidFill>
              </a:rPr>
              <a:t>meliputi</a:t>
            </a:r>
            <a:r>
              <a:rPr lang="en-US" sz="1400" b="1" dirty="0">
                <a:solidFill>
                  <a:srgbClr val="000000"/>
                </a:solidFill>
              </a:rPr>
              <a:t> :</a:t>
            </a:r>
          </a:p>
          <a:p>
            <a:pPr marL="295366" indent="-295366">
              <a:lnSpc>
                <a:spcPct val="110000"/>
              </a:lnSpc>
              <a:spcBef>
                <a:spcPct val="30000"/>
              </a:spcBef>
              <a:buFont typeface="Wingdings" panose="05000000000000000000" pitchFamily="2" charset="2"/>
              <a:buChar char="Ø"/>
            </a:pPr>
            <a:r>
              <a:rPr lang="id-ID" sz="1400" dirty="0">
                <a:solidFill>
                  <a:srgbClr val="000000"/>
                </a:solidFill>
              </a:rPr>
              <a:t>Gedung</a:t>
            </a:r>
            <a:endParaRPr lang="en-US" sz="1400" dirty="0">
              <a:solidFill>
                <a:srgbClr val="000000"/>
              </a:solidFill>
            </a:endParaRPr>
          </a:p>
          <a:p>
            <a:pPr marL="295366" indent="-295366">
              <a:lnSpc>
                <a:spcPct val="110000"/>
              </a:lnSpc>
              <a:spcBef>
                <a:spcPct val="30000"/>
              </a:spcBef>
              <a:buFont typeface="Wingdings" panose="05000000000000000000" pitchFamily="2" charset="2"/>
              <a:buChar char="Ø"/>
            </a:pPr>
            <a:r>
              <a:rPr lang="id-ID" sz="1400" dirty="0">
                <a:solidFill>
                  <a:srgbClr val="000000"/>
                </a:solidFill>
              </a:rPr>
              <a:t>Peralatan hardware maupun software</a:t>
            </a:r>
            <a:endParaRPr lang="en-US" sz="1400" dirty="0">
              <a:solidFill>
                <a:srgbClr val="000000"/>
              </a:solidFill>
            </a:endParaRPr>
          </a:p>
          <a:p>
            <a:pPr marL="295366" indent="-295366">
              <a:lnSpc>
                <a:spcPct val="110000"/>
              </a:lnSpc>
              <a:spcBef>
                <a:spcPct val="30000"/>
              </a:spcBef>
              <a:buFont typeface="Wingdings" panose="05000000000000000000" pitchFamily="2" charset="2"/>
              <a:buChar char="Ø"/>
            </a:pPr>
            <a:r>
              <a:rPr lang="id-ID" sz="1400" dirty="0">
                <a:solidFill>
                  <a:srgbClr val="000000"/>
                </a:solidFill>
              </a:rPr>
              <a:t>Kendaraan</a:t>
            </a:r>
            <a:endParaRPr lang="en-US" sz="1400" dirty="0">
              <a:solidFill>
                <a:srgbClr val="000000"/>
              </a:solidFill>
            </a:endParaRPr>
          </a:p>
          <a:p>
            <a:pPr marL="295366" indent="-295366">
              <a:lnSpc>
                <a:spcPct val="110000"/>
              </a:lnSpc>
              <a:spcBef>
                <a:spcPct val="30000"/>
              </a:spcBef>
              <a:buFont typeface="Wingdings" panose="05000000000000000000" pitchFamily="2" charset="2"/>
              <a:buChar char="Ø"/>
            </a:pPr>
            <a:r>
              <a:rPr lang="id-ID" sz="1400" dirty="0">
                <a:solidFill>
                  <a:srgbClr val="000000"/>
                </a:solidFill>
              </a:rPr>
              <a:t>Sistem Informasi</a:t>
            </a:r>
            <a:endParaRPr lang="en-US" sz="1400" dirty="0">
              <a:solidFill>
                <a:srgbClr val="000000"/>
              </a:solidFill>
            </a:endParaRPr>
          </a:p>
        </p:txBody>
      </p:sp>
      <p:sp>
        <p:nvSpPr>
          <p:cNvPr id="7" name="TextBox 18"/>
          <p:cNvSpPr txBox="1">
            <a:spLocks noChangeArrowheads="1"/>
          </p:cNvSpPr>
          <p:nvPr/>
        </p:nvSpPr>
        <p:spPr bwMode="auto">
          <a:xfrm>
            <a:off x="432312" y="1571915"/>
            <a:ext cx="2691047" cy="2591479"/>
          </a:xfrm>
          <a:prstGeom prst="rect">
            <a:avLst/>
          </a:prstGeom>
          <a:solidFill>
            <a:schemeClr val="accent2">
              <a:lumMod val="20000"/>
              <a:lumOff val="80000"/>
            </a:schemeClr>
          </a:solidFill>
          <a:ln w="22225">
            <a:solidFill>
              <a:schemeClr val="accent2">
                <a:lumMod val="75000"/>
              </a:schemeClr>
            </a:solidFill>
            <a:prstDash val="dash"/>
            <a:miter lim="800000"/>
            <a:headEnd/>
            <a:tailEnd/>
          </a:ln>
        </p:spPr>
        <p:txBody>
          <a:bodyPr wrap="square">
            <a:spAutoFit/>
          </a:bodyPr>
          <a:lstStyle/>
          <a:p>
            <a:pPr marL="295366" indent="-295366">
              <a:lnSpc>
                <a:spcPct val="110000"/>
              </a:lnSpc>
              <a:spcBef>
                <a:spcPct val="30000"/>
              </a:spcBef>
            </a:pPr>
            <a:r>
              <a:rPr lang="en-US" sz="1400" b="1" dirty="0">
                <a:solidFill>
                  <a:srgbClr val="000000"/>
                </a:solidFill>
              </a:rPr>
              <a:t>	</a:t>
            </a:r>
            <a:r>
              <a:rPr lang="en-US" sz="1400" b="1" dirty="0" err="1">
                <a:solidFill>
                  <a:srgbClr val="000000"/>
                </a:solidFill>
              </a:rPr>
              <a:t>Menetapkan</a:t>
            </a:r>
            <a:r>
              <a:rPr lang="en-US" sz="1400" b="1" dirty="0">
                <a:solidFill>
                  <a:srgbClr val="000000"/>
                </a:solidFill>
              </a:rPr>
              <a:t> </a:t>
            </a:r>
            <a:r>
              <a:rPr lang="en-US" sz="1400" b="1" dirty="0" err="1">
                <a:solidFill>
                  <a:srgbClr val="000000"/>
                </a:solidFill>
              </a:rPr>
              <a:t>dan</a:t>
            </a:r>
            <a:r>
              <a:rPr lang="en-US" sz="1400" b="1" dirty="0">
                <a:solidFill>
                  <a:srgbClr val="000000"/>
                </a:solidFill>
              </a:rPr>
              <a:t> </a:t>
            </a:r>
            <a:r>
              <a:rPr lang="en-US" sz="1400" b="1" dirty="0" err="1">
                <a:solidFill>
                  <a:srgbClr val="000000"/>
                </a:solidFill>
              </a:rPr>
              <a:t>menyediakan</a:t>
            </a:r>
            <a:r>
              <a:rPr lang="en-US" sz="1400" b="1" dirty="0">
                <a:solidFill>
                  <a:srgbClr val="000000"/>
                </a:solidFill>
              </a:rPr>
              <a:t> </a:t>
            </a:r>
            <a:r>
              <a:rPr lang="en-US" sz="1400" b="1" dirty="0" err="1">
                <a:solidFill>
                  <a:srgbClr val="000000"/>
                </a:solidFill>
              </a:rPr>
              <a:t>sumberdaya</a:t>
            </a:r>
            <a:r>
              <a:rPr lang="en-US" sz="1400" b="1" dirty="0">
                <a:solidFill>
                  <a:srgbClr val="000000"/>
                </a:solidFill>
              </a:rPr>
              <a:t> yang </a:t>
            </a:r>
            <a:r>
              <a:rPr lang="en-US" sz="1400" b="1" dirty="0" err="1">
                <a:solidFill>
                  <a:srgbClr val="000000"/>
                </a:solidFill>
              </a:rPr>
              <a:t>dibutuhkan</a:t>
            </a:r>
            <a:r>
              <a:rPr lang="en-US" sz="1400" b="1" dirty="0">
                <a:solidFill>
                  <a:srgbClr val="000000"/>
                </a:solidFill>
              </a:rPr>
              <a:t>, </a:t>
            </a:r>
            <a:r>
              <a:rPr lang="en-US" sz="1400" b="1" dirty="0" err="1">
                <a:solidFill>
                  <a:srgbClr val="000000"/>
                </a:solidFill>
              </a:rPr>
              <a:t>dengan</a:t>
            </a:r>
            <a:r>
              <a:rPr lang="en-US" sz="1400" b="1" dirty="0">
                <a:solidFill>
                  <a:srgbClr val="000000"/>
                </a:solidFill>
              </a:rPr>
              <a:t> </a:t>
            </a:r>
            <a:r>
              <a:rPr lang="en-US" sz="1400" b="1" dirty="0" err="1">
                <a:solidFill>
                  <a:srgbClr val="000000"/>
                </a:solidFill>
              </a:rPr>
              <a:t>mempertimbangkan</a:t>
            </a:r>
            <a:r>
              <a:rPr lang="en-US" sz="1400" b="1" dirty="0">
                <a:solidFill>
                  <a:srgbClr val="000000"/>
                </a:solidFill>
              </a:rPr>
              <a:t> :</a:t>
            </a:r>
          </a:p>
          <a:p>
            <a:pPr marL="666830" lvl="1" indent="-295366">
              <a:lnSpc>
                <a:spcPct val="110000"/>
              </a:lnSpc>
              <a:spcBef>
                <a:spcPct val="30000"/>
              </a:spcBef>
              <a:buFont typeface="Wingdings" panose="05000000000000000000" pitchFamily="2" charset="2"/>
              <a:buChar char="Ø"/>
            </a:pPr>
            <a:r>
              <a:rPr lang="en-US" sz="1400" dirty="0" err="1">
                <a:solidFill>
                  <a:srgbClr val="000000"/>
                </a:solidFill>
              </a:rPr>
              <a:t>Kemampuan</a:t>
            </a:r>
            <a:r>
              <a:rPr lang="en-US" sz="1400" dirty="0">
                <a:solidFill>
                  <a:srgbClr val="000000"/>
                </a:solidFill>
              </a:rPr>
              <a:t> </a:t>
            </a:r>
            <a:r>
              <a:rPr lang="en-US" sz="1400" dirty="0" err="1">
                <a:solidFill>
                  <a:srgbClr val="000000"/>
                </a:solidFill>
              </a:rPr>
              <a:t>dan</a:t>
            </a:r>
            <a:r>
              <a:rPr lang="en-US" sz="1400" dirty="0">
                <a:solidFill>
                  <a:srgbClr val="000000"/>
                </a:solidFill>
              </a:rPr>
              <a:t> </a:t>
            </a:r>
            <a:r>
              <a:rPr lang="en-US" sz="1400" dirty="0" err="1">
                <a:solidFill>
                  <a:srgbClr val="000000"/>
                </a:solidFill>
              </a:rPr>
              <a:t>batasan</a:t>
            </a:r>
            <a:r>
              <a:rPr lang="en-US" sz="1400" dirty="0">
                <a:solidFill>
                  <a:srgbClr val="000000"/>
                </a:solidFill>
              </a:rPr>
              <a:t> </a:t>
            </a:r>
            <a:r>
              <a:rPr lang="en-US" sz="1400" dirty="0" err="1">
                <a:solidFill>
                  <a:srgbClr val="000000"/>
                </a:solidFill>
              </a:rPr>
              <a:t>sumberdaya</a:t>
            </a:r>
            <a:r>
              <a:rPr lang="en-US" sz="1400" dirty="0">
                <a:solidFill>
                  <a:srgbClr val="000000"/>
                </a:solidFill>
              </a:rPr>
              <a:t> yang </a:t>
            </a:r>
            <a:r>
              <a:rPr lang="en-US" sz="1400" dirty="0" err="1">
                <a:solidFill>
                  <a:srgbClr val="000000"/>
                </a:solidFill>
              </a:rPr>
              <a:t>ada</a:t>
            </a:r>
            <a:r>
              <a:rPr lang="en-US" sz="1400" dirty="0">
                <a:solidFill>
                  <a:srgbClr val="000000"/>
                </a:solidFill>
              </a:rPr>
              <a:t> di internal.</a:t>
            </a:r>
          </a:p>
          <a:p>
            <a:pPr marL="666830" lvl="1" indent="-295366">
              <a:lnSpc>
                <a:spcPct val="110000"/>
              </a:lnSpc>
              <a:spcBef>
                <a:spcPct val="30000"/>
              </a:spcBef>
              <a:buFont typeface="Wingdings" panose="05000000000000000000" pitchFamily="2" charset="2"/>
              <a:buChar char="Ø"/>
            </a:pPr>
            <a:r>
              <a:rPr lang="en-US" sz="1400" dirty="0" err="1">
                <a:solidFill>
                  <a:srgbClr val="000000"/>
                </a:solidFill>
              </a:rPr>
              <a:t>Apa</a:t>
            </a:r>
            <a:r>
              <a:rPr lang="en-US" sz="1400" dirty="0">
                <a:solidFill>
                  <a:srgbClr val="000000"/>
                </a:solidFill>
              </a:rPr>
              <a:t> yang </a:t>
            </a:r>
            <a:r>
              <a:rPr lang="en-US" sz="1400" dirty="0" err="1">
                <a:solidFill>
                  <a:srgbClr val="000000"/>
                </a:solidFill>
              </a:rPr>
              <a:t>perlu</a:t>
            </a:r>
            <a:r>
              <a:rPr lang="en-US" sz="1400" dirty="0">
                <a:solidFill>
                  <a:srgbClr val="000000"/>
                </a:solidFill>
              </a:rPr>
              <a:t> </a:t>
            </a:r>
            <a:r>
              <a:rPr lang="en-US" sz="1400" dirty="0" err="1">
                <a:solidFill>
                  <a:srgbClr val="000000"/>
                </a:solidFill>
              </a:rPr>
              <a:t>diperoleh</a:t>
            </a:r>
            <a:r>
              <a:rPr lang="en-US" sz="1400" dirty="0">
                <a:solidFill>
                  <a:srgbClr val="000000"/>
                </a:solidFill>
              </a:rPr>
              <a:t> </a:t>
            </a:r>
            <a:r>
              <a:rPr lang="en-US" sz="1400" dirty="0" err="1">
                <a:solidFill>
                  <a:srgbClr val="000000"/>
                </a:solidFill>
              </a:rPr>
              <a:t>oleh</a:t>
            </a:r>
            <a:r>
              <a:rPr lang="en-US" sz="1400" dirty="0">
                <a:solidFill>
                  <a:srgbClr val="000000"/>
                </a:solidFill>
              </a:rPr>
              <a:t> </a:t>
            </a:r>
            <a:r>
              <a:rPr lang="en-US" sz="1400" dirty="0" err="1">
                <a:solidFill>
                  <a:srgbClr val="000000"/>
                </a:solidFill>
              </a:rPr>
              <a:t>sumberdaya</a:t>
            </a:r>
            <a:r>
              <a:rPr lang="en-US" sz="1400" dirty="0">
                <a:solidFill>
                  <a:srgbClr val="000000"/>
                </a:solidFill>
              </a:rPr>
              <a:t> </a:t>
            </a:r>
            <a:r>
              <a:rPr lang="en-US" sz="1400" dirty="0" err="1">
                <a:solidFill>
                  <a:srgbClr val="000000"/>
                </a:solidFill>
              </a:rPr>
              <a:t>eksternal</a:t>
            </a:r>
            <a:endParaRPr lang="en-US" sz="1400" dirty="0">
              <a:solidFill>
                <a:srgbClr val="000000"/>
              </a:solidFill>
            </a:endParaRPr>
          </a:p>
        </p:txBody>
      </p:sp>
      <p:sp>
        <p:nvSpPr>
          <p:cNvPr id="10" name="TextBox 18"/>
          <p:cNvSpPr txBox="1">
            <a:spLocks noChangeArrowheads="1"/>
          </p:cNvSpPr>
          <p:nvPr/>
        </p:nvSpPr>
        <p:spPr bwMode="auto">
          <a:xfrm>
            <a:off x="424572" y="4396848"/>
            <a:ext cx="2485705" cy="752514"/>
          </a:xfrm>
          <a:prstGeom prst="rect">
            <a:avLst/>
          </a:prstGeom>
          <a:solidFill>
            <a:schemeClr val="tx2">
              <a:lumMod val="40000"/>
              <a:lumOff val="60000"/>
            </a:schemeClr>
          </a:solidFill>
          <a:ln w="25400">
            <a:solidFill>
              <a:schemeClr val="accent2">
                <a:lumMod val="75000"/>
              </a:schemeClr>
            </a:solidFill>
            <a:prstDash val="dash"/>
            <a:miter lim="800000"/>
            <a:headEnd/>
            <a:tailEnd/>
          </a:ln>
        </p:spPr>
        <p:txBody>
          <a:bodyPr wrap="square">
            <a:spAutoFit/>
          </a:bodyPr>
          <a:lstStyle/>
          <a:p>
            <a:pPr>
              <a:lnSpc>
                <a:spcPct val="110000"/>
              </a:lnSpc>
              <a:spcBef>
                <a:spcPct val="30000"/>
              </a:spcBef>
            </a:pPr>
            <a:r>
              <a:rPr lang="en-US" sz="1300" b="1" dirty="0" err="1">
                <a:solidFill>
                  <a:srgbClr val="000000"/>
                </a:solidFill>
              </a:rPr>
              <a:t>Menetapkan</a:t>
            </a:r>
            <a:r>
              <a:rPr lang="en-US" sz="1300" b="1" dirty="0">
                <a:solidFill>
                  <a:srgbClr val="000000"/>
                </a:solidFill>
              </a:rPr>
              <a:t> </a:t>
            </a:r>
            <a:r>
              <a:rPr lang="en-US" sz="1300" b="1" dirty="0" err="1">
                <a:solidFill>
                  <a:srgbClr val="000000"/>
                </a:solidFill>
              </a:rPr>
              <a:t>dan</a:t>
            </a:r>
            <a:r>
              <a:rPr lang="en-US" sz="1300" b="1" dirty="0">
                <a:solidFill>
                  <a:srgbClr val="000000"/>
                </a:solidFill>
              </a:rPr>
              <a:t> </a:t>
            </a:r>
            <a:r>
              <a:rPr lang="en-US" sz="1300" b="1" dirty="0" err="1">
                <a:solidFill>
                  <a:srgbClr val="000000"/>
                </a:solidFill>
              </a:rPr>
              <a:t>Menyediakan</a:t>
            </a:r>
            <a:r>
              <a:rPr lang="en-US" sz="1300" b="1" dirty="0">
                <a:solidFill>
                  <a:srgbClr val="000000"/>
                </a:solidFill>
              </a:rPr>
              <a:t> orang </a:t>
            </a:r>
            <a:r>
              <a:rPr lang="en-US" sz="1300" b="1" dirty="0" err="1">
                <a:solidFill>
                  <a:srgbClr val="000000"/>
                </a:solidFill>
              </a:rPr>
              <a:t>sesuai</a:t>
            </a:r>
            <a:r>
              <a:rPr lang="en-US" sz="1300" b="1" dirty="0">
                <a:solidFill>
                  <a:srgbClr val="000000"/>
                </a:solidFill>
              </a:rPr>
              <a:t> </a:t>
            </a:r>
            <a:r>
              <a:rPr lang="en-US" sz="1300" b="1" dirty="0" err="1">
                <a:solidFill>
                  <a:srgbClr val="000000"/>
                </a:solidFill>
              </a:rPr>
              <a:t>dengan</a:t>
            </a:r>
            <a:r>
              <a:rPr lang="en-US" sz="1300" b="1" dirty="0">
                <a:solidFill>
                  <a:srgbClr val="000000"/>
                </a:solidFill>
              </a:rPr>
              <a:t> </a:t>
            </a:r>
            <a:r>
              <a:rPr lang="en-US" sz="1300" b="1" dirty="0" err="1">
                <a:solidFill>
                  <a:srgbClr val="000000"/>
                </a:solidFill>
              </a:rPr>
              <a:t>kebutuhan</a:t>
            </a:r>
            <a:r>
              <a:rPr lang="en-US" sz="1300" b="1" dirty="0">
                <a:solidFill>
                  <a:srgbClr val="000000"/>
                </a:solidFill>
              </a:rPr>
              <a:t> </a:t>
            </a:r>
            <a:r>
              <a:rPr lang="en-US" sz="1300" b="1" dirty="0" err="1">
                <a:solidFill>
                  <a:srgbClr val="000000"/>
                </a:solidFill>
              </a:rPr>
              <a:t>organisasi</a:t>
            </a:r>
            <a:endParaRPr lang="en-US" sz="1300" dirty="0">
              <a:solidFill>
                <a:srgbClr val="000000"/>
              </a:solidFill>
            </a:endParaRPr>
          </a:p>
        </p:txBody>
      </p:sp>
      <p:sp>
        <p:nvSpPr>
          <p:cNvPr id="15" name="Freeform 14"/>
          <p:cNvSpPr>
            <a:spLocks/>
          </p:cNvSpPr>
          <p:nvPr/>
        </p:nvSpPr>
        <p:spPr bwMode="auto">
          <a:xfrm rot="5644996" flipH="1">
            <a:off x="2439395" y="3817679"/>
            <a:ext cx="1531800" cy="878105"/>
          </a:xfrm>
          <a:custGeom>
            <a:avLst/>
            <a:gdLst/>
            <a:ahLst/>
            <a:cxnLst>
              <a:cxn ang="0">
                <a:pos x="1883" y="0"/>
              </a:cxn>
              <a:cxn ang="0">
                <a:pos x="1235" y="204"/>
              </a:cxn>
              <a:cxn ang="0">
                <a:pos x="863" y="720"/>
              </a:cxn>
              <a:cxn ang="0">
                <a:pos x="813" y="1268"/>
              </a:cxn>
              <a:cxn ang="0">
                <a:pos x="1044" y="1317"/>
              </a:cxn>
              <a:cxn ang="0">
                <a:pos x="538" y="1825"/>
              </a:cxn>
              <a:cxn ang="0">
                <a:pos x="0" y="1198"/>
              </a:cxn>
              <a:cxn ang="0">
                <a:pos x="271" y="1211"/>
              </a:cxn>
              <a:cxn ang="0">
                <a:pos x="575" y="504"/>
              </a:cxn>
              <a:cxn ang="0">
                <a:pos x="1187" y="84"/>
              </a:cxn>
              <a:cxn ang="0">
                <a:pos x="1883" y="0"/>
              </a:cxn>
            </a:cxnLst>
            <a:rect l="0" t="0" r="r" b="b"/>
            <a:pathLst>
              <a:path w="1883" h="1825">
                <a:moveTo>
                  <a:pt x="1883" y="0"/>
                </a:moveTo>
                <a:cubicBezTo>
                  <a:pt x="1583" y="48"/>
                  <a:pt x="1405" y="84"/>
                  <a:pt x="1235" y="204"/>
                </a:cubicBezTo>
                <a:cubicBezTo>
                  <a:pt x="1065" y="324"/>
                  <a:pt x="933" y="543"/>
                  <a:pt x="863" y="720"/>
                </a:cubicBezTo>
                <a:cubicBezTo>
                  <a:pt x="793" y="897"/>
                  <a:pt x="783" y="1168"/>
                  <a:pt x="813" y="1268"/>
                </a:cubicBezTo>
                <a:cubicBezTo>
                  <a:pt x="962" y="1316"/>
                  <a:pt x="908" y="1288"/>
                  <a:pt x="1044" y="1317"/>
                </a:cubicBezTo>
                <a:cubicBezTo>
                  <a:pt x="969" y="1418"/>
                  <a:pt x="738" y="1640"/>
                  <a:pt x="538" y="1825"/>
                </a:cubicBezTo>
                <a:cubicBezTo>
                  <a:pt x="170" y="1419"/>
                  <a:pt x="164" y="1405"/>
                  <a:pt x="0" y="1198"/>
                </a:cubicBezTo>
                <a:cubicBezTo>
                  <a:pt x="224" y="1223"/>
                  <a:pt x="126" y="1220"/>
                  <a:pt x="271" y="1211"/>
                </a:cubicBezTo>
                <a:cubicBezTo>
                  <a:pt x="323" y="1026"/>
                  <a:pt x="422" y="692"/>
                  <a:pt x="575" y="504"/>
                </a:cubicBezTo>
                <a:cubicBezTo>
                  <a:pt x="728" y="316"/>
                  <a:pt x="969" y="168"/>
                  <a:pt x="1187" y="84"/>
                </a:cubicBezTo>
                <a:cubicBezTo>
                  <a:pt x="1405" y="0"/>
                  <a:pt x="1738" y="18"/>
                  <a:pt x="1883" y="0"/>
                </a:cubicBezTo>
                <a:close/>
              </a:path>
            </a:pathLst>
          </a:custGeom>
          <a:solidFill>
            <a:schemeClr val="accent4">
              <a:lumMod val="60000"/>
              <a:lumOff val="40000"/>
            </a:schemeClr>
          </a:solidFill>
          <a:ln w="9525">
            <a:solidFill>
              <a:srgbClr val="0000FF"/>
            </a:solidFill>
            <a:round/>
            <a:headEnd/>
            <a:tailEnd/>
          </a:ln>
          <a:effectLst>
            <a:outerShdw dist="107763" dir="2700000" algn="ctr" rotWithShape="0">
              <a:schemeClr val="bg2">
                <a:alpha val="50000"/>
              </a:schemeClr>
            </a:outerShdw>
          </a:effectLst>
        </p:spPr>
        <p:txBody>
          <a:bodyPr/>
          <a:lstStyle/>
          <a:p>
            <a:pPr>
              <a:defRPr/>
            </a:pPr>
            <a:endParaRPr lang="en-US" sz="1462"/>
          </a:p>
        </p:txBody>
      </p:sp>
      <p:sp>
        <p:nvSpPr>
          <p:cNvPr id="17" name="Freeform 16"/>
          <p:cNvSpPr>
            <a:spLocks/>
          </p:cNvSpPr>
          <p:nvPr/>
        </p:nvSpPr>
        <p:spPr bwMode="auto">
          <a:xfrm rot="11548515" flipH="1" flipV="1">
            <a:off x="2593532" y="1232590"/>
            <a:ext cx="1807278" cy="579978"/>
          </a:xfrm>
          <a:custGeom>
            <a:avLst/>
            <a:gdLst/>
            <a:ahLst/>
            <a:cxnLst>
              <a:cxn ang="0">
                <a:pos x="1883" y="0"/>
              </a:cxn>
              <a:cxn ang="0">
                <a:pos x="1235" y="204"/>
              </a:cxn>
              <a:cxn ang="0">
                <a:pos x="863" y="720"/>
              </a:cxn>
              <a:cxn ang="0">
                <a:pos x="813" y="1268"/>
              </a:cxn>
              <a:cxn ang="0">
                <a:pos x="1044" y="1317"/>
              </a:cxn>
              <a:cxn ang="0">
                <a:pos x="538" y="1825"/>
              </a:cxn>
              <a:cxn ang="0">
                <a:pos x="0" y="1198"/>
              </a:cxn>
              <a:cxn ang="0">
                <a:pos x="271" y="1211"/>
              </a:cxn>
              <a:cxn ang="0">
                <a:pos x="575" y="504"/>
              </a:cxn>
              <a:cxn ang="0">
                <a:pos x="1187" y="84"/>
              </a:cxn>
              <a:cxn ang="0">
                <a:pos x="1883" y="0"/>
              </a:cxn>
            </a:cxnLst>
            <a:rect l="0" t="0" r="r" b="b"/>
            <a:pathLst>
              <a:path w="1883" h="1825">
                <a:moveTo>
                  <a:pt x="1883" y="0"/>
                </a:moveTo>
                <a:cubicBezTo>
                  <a:pt x="1583" y="48"/>
                  <a:pt x="1405" y="84"/>
                  <a:pt x="1235" y="204"/>
                </a:cubicBezTo>
                <a:cubicBezTo>
                  <a:pt x="1065" y="324"/>
                  <a:pt x="933" y="543"/>
                  <a:pt x="863" y="720"/>
                </a:cubicBezTo>
                <a:cubicBezTo>
                  <a:pt x="793" y="897"/>
                  <a:pt x="783" y="1168"/>
                  <a:pt x="813" y="1268"/>
                </a:cubicBezTo>
                <a:cubicBezTo>
                  <a:pt x="962" y="1316"/>
                  <a:pt x="908" y="1288"/>
                  <a:pt x="1044" y="1317"/>
                </a:cubicBezTo>
                <a:cubicBezTo>
                  <a:pt x="969" y="1418"/>
                  <a:pt x="738" y="1640"/>
                  <a:pt x="538" y="1825"/>
                </a:cubicBezTo>
                <a:cubicBezTo>
                  <a:pt x="170" y="1419"/>
                  <a:pt x="164" y="1405"/>
                  <a:pt x="0" y="1198"/>
                </a:cubicBezTo>
                <a:cubicBezTo>
                  <a:pt x="224" y="1223"/>
                  <a:pt x="126" y="1220"/>
                  <a:pt x="271" y="1211"/>
                </a:cubicBezTo>
                <a:cubicBezTo>
                  <a:pt x="323" y="1026"/>
                  <a:pt x="422" y="692"/>
                  <a:pt x="575" y="504"/>
                </a:cubicBezTo>
                <a:cubicBezTo>
                  <a:pt x="728" y="316"/>
                  <a:pt x="969" y="168"/>
                  <a:pt x="1187" y="84"/>
                </a:cubicBezTo>
                <a:cubicBezTo>
                  <a:pt x="1405" y="0"/>
                  <a:pt x="1738" y="18"/>
                  <a:pt x="1883" y="0"/>
                </a:cubicBezTo>
                <a:close/>
              </a:path>
            </a:pathLst>
          </a:custGeom>
          <a:solidFill>
            <a:schemeClr val="accent4">
              <a:lumMod val="60000"/>
              <a:lumOff val="40000"/>
            </a:schemeClr>
          </a:solidFill>
          <a:ln w="9525">
            <a:solidFill>
              <a:srgbClr val="0000FF"/>
            </a:solidFill>
            <a:round/>
            <a:headEnd/>
            <a:tailEnd/>
          </a:ln>
          <a:effectLst>
            <a:outerShdw dist="107763" dir="2700000" algn="ctr" rotWithShape="0">
              <a:schemeClr val="bg2">
                <a:alpha val="50000"/>
              </a:schemeClr>
            </a:outerShdw>
          </a:effectLst>
        </p:spPr>
        <p:txBody>
          <a:bodyPr/>
          <a:lstStyle/>
          <a:p>
            <a:pPr>
              <a:defRPr/>
            </a:pPr>
            <a:endParaRPr lang="en-US" sz="1462"/>
          </a:p>
        </p:txBody>
      </p:sp>
      <p:sp>
        <p:nvSpPr>
          <p:cNvPr id="18" name="Rectangle 2"/>
          <p:cNvSpPr txBox="1">
            <a:spLocks noChangeArrowheads="1"/>
          </p:cNvSpPr>
          <p:nvPr/>
        </p:nvSpPr>
        <p:spPr bwMode="auto">
          <a:xfrm>
            <a:off x="11676" y="8203"/>
            <a:ext cx="9132325" cy="848013"/>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0000FF"/>
                </a:solidFill>
                <a:latin typeface="+mj-lt"/>
                <a:ea typeface="+mj-ea"/>
                <a:cs typeface="+mj-cs"/>
              </a:rPr>
              <a:t>SMM</a:t>
            </a:r>
            <a:r>
              <a:rPr lang="en-US" sz="3575" b="1" dirty="0">
                <a:solidFill>
                  <a:srgbClr val="385723"/>
                </a:solidFill>
                <a:latin typeface="+mj-lt"/>
                <a:ea typeface="+mj-ea"/>
                <a:cs typeface="+mj-cs"/>
              </a:rPr>
              <a:t> 7.1. </a:t>
            </a:r>
            <a:r>
              <a:rPr lang="en-US" sz="3575" b="1" dirty="0" err="1">
                <a:solidFill>
                  <a:srgbClr val="385723"/>
                </a:solidFill>
                <a:latin typeface="+mj-lt"/>
                <a:ea typeface="+mj-ea"/>
                <a:cs typeface="+mj-cs"/>
              </a:rPr>
              <a:t>Sumberdaya</a:t>
            </a:r>
            <a:endParaRPr lang="en-US" sz="3575" b="1" dirty="0">
              <a:solidFill>
                <a:srgbClr val="385723"/>
              </a:solidFill>
              <a:latin typeface="+mj-lt"/>
              <a:ea typeface="+mj-ea"/>
              <a:cs typeface="+mj-cs"/>
            </a:endParaRPr>
          </a:p>
        </p:txBody>
      </p:sp>
      <p:sp>
        <p:nvSpPr>
          <p:cNvPr id="3" name="Slide Number Placeholder 2"/>
          <p:cNvSpPr>
            <a:spLocks noGrp="1"/>
          </p:cNvSpPr>
          <p:nvPr>
            <p:ph type="sldNum" sz="quarter" idx="12"/>
          </p:nvPr>
        </p:nvSpPr>
        <p:spPr/>
        <p:txBody>
          <a:bodyPr/>
          <a:lstStyle/>
          <a:p>
            <a:fld id="{8646E38D-1E4E-4D64-8D25-29F399A3900B}" type="slidenum">
              <a:rPr lang="en-US" smtClean="0"/>
              <a:pPr/>
              <a:t>60</a:t>
            </a:fld>
            <a:endParaRPr lang="en-US"/>
          </a:p>
        </p:txBody>
      </p:sp>
      <p:sp>
        <p:nvSpPr>
          <p:cNvPr id="21" name="Oval 20"/>
          <p:cNvSpPr/>
          <p:nvPr/>
        </p:nvSpPr>
        <p:spPr>
          <a:xfrm>
            <a:off x="4409051" y="956769"/>
            <a:ext cx="2050356" cy="875663"/>
          </a:xfrm>
          <a:prstGeom prst="ellipse">
            <a:avLst/>
          </a:prstGeom>
          <a:solidFill>
            <a:schemeClr val="accent2">
              <a:lumMod val="20000"/>
              <a:lumOff val="80000"/>
            </a:schemeClr>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a:p>
        </p:txBody>
      </p:sp>
      <p:sp>
        <p:nvSpPr>
          <p:cNvPr id="19" name="Rectangle 3"/>
          <p:cNvSpPr txBox="1">
            <a:spLocks noChangeArrowheads="1"/>
          </p:cNvSpPr>
          <p:nvPr/>
        </p:nvSpPr>
        <p:spPr bwMode="auto">
          <a:xfrm>
            <a:off x="4097004" y="1016189"/>
            <a:ext cx="2688382" cy="527545"/>
          </a:xfrm>
          <a:prstGeom prst="rect">
            <a:avLst/>
          </a:prstGeom>
          <a:noFill/>
          <a:ln w="9525">
            <a:noFill/>
            <a:miter lim="800000"/>
            <a:headEnd/>
            <a:tailEnd/>
          </a:ln>
        </p:spPr>
        <p:txBody>
          <a:bodyPr/>
          <a:lstStyle/>
          <a:p>
            <a:pPr marL="278598" indent="-278598" algn="ctr">
              <a:spcBef>
                <a:spcPct val="20000"/>
              </a:spcBef>
              <a:defRPr/>
            </a:pPr>
            <a:r>
              <a:rPr lang="en-US" sz="1400" dirty="0"/>
              <a:t>7.1.1 </a:t>
            </a:r>
            <a:r>
              <a:rPr lang="en-US" sz="1400" dirty="0" err="1"/>
              <a:t>Menetapkan</a:t>
            </a:r>
            <a:endParaRPr lang="en-US" sz="1400" dirty="0"/>
          </a:p>
          <a:p>
            <a:pPr marL="278598" indent="-278598" algn="ctr">
              <a:spcBef>
                <a:spcPct val="20000"/>
              </a:spcBef>
              <a:defRPr/>
            </a:pPr>
            <a:r>
              <a:rPr lang="en-US" sz="1400" dirty="0"/>
              <a:t>Dan </a:t>
            </a:r>
            <a:r>
              <a:rPr lang="en-US" sz="1400" dirty="0" err="1"/>
              <a:t>Menyediakan</a:t>
            </a:r>
            <a:endParaRPr lang="en-US" sz="1400" dirty="0"/>
          </a:p>
          <a:p>
            <a:pPr marL="278598" indent="-278598" algn="ctr">
              <a:spcBef>
                <a:spcPct val="20000"/>
              </a:spcBef>
              <a:defRPr/>
            </a:pPr>
            <a:r>
              <a:rPr lang="en-US" sz="1400" dirty="0" err="1"/>
              <a:t>Sumberdaya</a:t>
            </a:r>
            <a:endParaRPr lang="en-US" sz="1400" dirty="0"/>
          </a:p>
        </p:txBody>
      </p:sp>
      <p:sp>
        <p:nvSpPr>
          <p:cNvPr id="25" name="Oval 24"/>
          <p:cNvSpPr/>
          <p:nvPr/>
        </p:nvSpPr>
        <p:spPr>
          <a:xfrm>
            <a:off x="3767541" y="1968228"/>
            <a:ext cx="333443" cy="360040"/>
          </a:xfrm>
          <a:prstGeom prst="ellipse">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6" name="Oval 25"/>
          <p:cNvSpPr/>
          <p:nvPr/>
        </p:nvSpPr>
        <p:spPr>
          <a:xfrm>
            <a:off x="5276882" y="2385150"/>
            <a:ext cx="333443" cy="3600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7" name="Oval 26"/>
          <p:cNvSpPr/>
          <p:nvPr/>
        </p:nvSpPr>
        <p:spPr>
          <a:xfrm>
            <a:off x="6950009" y="1968228"/>
            <a:ext cx="333443" cy="360040"/>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28" name="Picture 2" descr="C:\Users\MGR\AppData\Roaming\PixelMetrics\CaptureWiz\Tem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2091" y="2568889"/>
            <a:ext cx="1004346" cy="93753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abkldesigns.com/clipart2/ind3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373" y="2500958"/>
            <a:ext cx="1418033" cy="933332"/>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a:spLocks/>
          </p:cNvSpPr>
          <p:nvPr/>
        </p:nvSpPr>
        <p:spPr bwMode="auto">
          <a:xfrm rot="9265258" flipH="1" flipV="1">
            <a:off x="4755332" y="3735283"/>
            <a:ext cx="765705" cy="608076"/>
          </a:xfrm>
          <a:custGeom>
            <a:avLst/>
            <a:gdLst/>
            <a:ahLst/>
            <a:cxnLst>
              <a:cxn ang="0">
                <a:pos x="1883" y="0"/>
              </a:cxn>
              <a:cxn ang="0">
                <a:pos x="1235" y="204"/>
              </a:cxn>
              <a:cxn ang="0">
                <a:pos x="863" y="720"/>
              </a:cxn>
              <a:cxn ang="0">
                <a:pos x="813" y="1268"/>
              </a:cxn>
              <a:cxn ang="0">
                <a:pos x="1044" y="1317"/>
              </a:cxn>
              <a:cxn ang="0">
                <a:pos x="538" y="1825"/>
              </a:cxn>
              <a:cxn ang="0">
                <a:pos x="0" y="1198"/>
              </a:cxn>
              <a:cxn ang="0">
                <a:pos x="271" y="1211"/>
              </a:cxn>
              <a:cxn ang="0">
                <a:pos x="575" y="504"/>
              </a:cxn>
              <a:cxn ang="0">
                <a:pos x="1187" y="84"/>
              </a:cxn>
              <a:cxn ang="0">
                <a:pos x="1883" y="0"/>
              </a:cxn>
            </a:cxnLst>
            <a:rect l="0" t="0" r="r" b="b"/>
            <a:pathLst>
              <a:path w="1883" h="1825">
                <a:moveTo>
                  <a:pt x="1883" y="0"/>
                </a:moveTo>
                <a:cubicBezTo>
                  <a:pt x="1583" y="48"/>
                  <a:pt x="1405" y="84"/>
                  <a:pt x="1235" y="204"/>
                </a:cubicBezTo>
                <a:cubicBezTo>
                  <a:pt x="1065" y="324"/>
                  <a:pt x="933" y="543"/>
                  <a:pt x="863" y="720"/>
                </a:cubicBezTo>
                <a:cubicBezTo>
                  <a:pt x="793" y="897"/>
                  <a:pt x="783" y="1168"/>
                  <a:pt x="813" y="1268"/>
                </a:cubicBezTo>
                <a:cubicBezTo>
                  <a:pt x="962" y="1316"/>
                  <a:pt x="908" y="1288"/>
                  <a:pt x="1044" y="1317"/>
                </a:cubicBezTo>
                <a:cubicBezTo>
                  <a:pt x="969" y="1418"/>
                  <a:pt x="738" y="1640"/>
                  <a:pt x="538" y="1825"/>
                </a:cubicBezTo>
                <a:cubicBezTo>
                  <a:pt x="170" y="1419"/>
                  <a:pt x="164" y="1405"/>
                  <a:pt x="0" y="1198"/>
                </a:cubicBezTo>
                <a:cubicBezTo>
                  <a:pt x="224" y="1223"/>
                  <a:pt x="126" y="1220"/>
                  <a:pt x="271" y="1211"/>
                </a:cubicBezTo>
                <a:cubicBezTo>
                  <a:pt x="323" y="1026"/>
                  <a:pt x="422" y="692"/>
                  <a:pt x="575" y="504"/>
                </a:cubicBezTo>
                <a:cubicBezTo>
                  <a:pt x="728" y="316"/>
                  <a:pt x="969" y="168"/>
                  <a:pt x="1187" y="84"/>
                </a:cubicBezTo>
                <a:cubicBezTo>
                  <a:pt x="1405" y="0"/>
                  <a:pt x="1738" y="18"/>
                  <a:pt x="1883" y="0"/>
                </a:cubicBezTo>
                <a:close/>
              </a:path>
            </a:pathLst>
          </a:custGeom>
          <a:solidFill>
            <a:schemeClr val="accent4">
              <a:lumMod val="60000"/>
              <a:lumOff val="40000"/>
            </a:schemeClr>
          </a:solidFill>
          <a:ln w="9525">
            <a:solidFill>
              <a:srgbClr val="0000FF"/>
            </a:solidFill>
            <a:round/>
            <a:headEnd/>
            <a:tailEnd/>
          </a:ln>
          <a:effectLst>
            <a:outerShdw dist="107763" dir="2700000" algn="ctr" rotWithShape="0">
              <a:schemeClr val="bg2">
                <a:alpha val="50000"/>
              </a:schemeClr>
            </a:outerShdw>
          </a:effectLst>
        </p:spPr>
        <p:txBody>
          <a:bodyPr/>
          <a:lstStyle/>
          <a:p>
            <a:pPr>
              <a:defRPr/>
            </a:pPr>
            <a:endParaRPr lang="en-US" sz="1462"/>
          </a:p>
        </p:txBody>
      </p:sp>
      <p:sp>
        <p:nvSpPr>
          <p:cNvPr id="16" name="Freeform 15"/>
          <p:cNvSpPr>
            <a:spLocks/>
          </p:cNvSpPr>
          <p:nvPr/>
        </p:nvSpPr>
        <p:spPr bwMode="auto">
          <a:xfrm rot="1880198" flipH="1">
            <a:off x="7607314" y="3432554"/>
            <a:ext cx="1520977" cy="685766"/>
          </a:xfrm>
          <a:custGeom>
            <a:avLst/>
            <a:gdLst/>
            <a:ahLst/>
            <a:cxnLst>
              <a:cxn ang="0">
                <a:pos x="1883" y="0"/>
              </a:cxn>
              <a:cxn ang="0">
                <a:pos x="1235" y="204"/>
              </a:cxn>
              <a:cxn ang="0">
                <a:pos x="863" y="720"/>
              </a:cxn>
              <a:cxn ang="0">
                <a:pos x="813" y="1268"/>
              </a:cxn>
              <a:cxn ang="0">
                <a:pos x="1044" y="1317"/>
              </a:cxn>
              <a:cxn ang="0">
                <a:pos x="538" y="1825"/>
              </a:cxn>
              <a:cxn ang="0">
                <a:pos x="0" y="1198"/>
              </a:cxn>
              <a:cxn ang="0">
                <a:pos x="271" y="1211"/>
              </a:cxn>
              <a:cxn ang="0">
                <a:pos x="575" y="504"/>
              </a:cxn>
              <a:cxn ang="0">
                <a:pos x="1187" y="84"/>
              </a:cxn>
              <a:cxn ang="0">
                <a:pos x="1883" y="0"/>
              </a:cxn>
            </a:cxnLst>
            <a:rect l="0" t="0" r="r" b="b"/>
            <a:pathLst>
              <a:path w="1883" h="1825">
                <a:moveTo>
                  <a:pt x="1883" y="0"/>
                </a:moveTo>
                <a:cubicBezTo>
                  <a:pt x="1583" y="48"/>
                  <a:pt x="1405" y="84"/>
                  <a:pt x="1235" y="204"/>
                </a:cubicBezTo>
                <a:cubicBezTo>
                  <a:pt x="1065" y="324"/>
                  <a:pt x="933" y="543"/>
                  <a:pt x="863" y="720"/>
                </a:cubicBezTo>
                <a:cubicBezTo>
                  <a:pt x="793" y="897"/>
                  <a:pt x="783" y="1168"/>
                  <a:pt x="813" y="1268"/>
                </a:cubicBezTo>
                <a:cubicBezTo>
                  <a:pt x="962" y="1316"/>
                  <a:pt x="908" y="1288"/>
                  <a:pt x="1044" y="1317"/>
                </a:cubicBezTo>
                <a:cubicBezTo>
                  <a:pt x="969" y="1418"/>
                  <a:pt x="738" y="1640"/>
                  <a:pt x="538" y="1825"/>
                </a:cubicBezTo>
                <a:cubicBezTo>
                  <a:pt x="170" y="1419"/>
                  <a:pt x="164" y="1405"/>
                  <a:pt x="0" y="1198"/>
                </a:cubicBezTo>
                <a:cubicBezTo>
                  <a:pt x="224" y="1223"/>
                  <a:pt x="126" y="1220"/>
                  <a:pt x="271" y="1211"/>
                </a:cubicBezTo>
                <a:cubicBezTo>
                  <a:pt x="323" y="1026"/>
                  <a:pt x="422" y="692"/>
                  <a:pt x="575" y="504"/>
                </a:cubicBezTo>
                <a:cubicBezTo>
                  <a:pt x="728" y="316"/>
                  <a:pt x="969" y="168"/>
                  <a:pt x="1187" y="84"/>
                </a:cubicBezTo>
                <a:cubicBezTo>
                  <a:pt x="1405" y="0"/>
                  <a:pt x="1738" y="18"/>
                  <a:pt x="1883" y="0"/>
                </a:cubicBezTo>
                <a:close/>
              </a:path>
            </a:pathLst>
          </a:custGeom>
          <a:solidFill>
            <a:schemeClr val="accent4">
              <a:lumMod val="60000"/>
              <a:lumOff val="40000"/>
            </a:schemeClr>
          </a:solidFill>
          <a:ln w="9525">
            <a:solidFill>
              <a:srgbClr val="0000FF"/>
            </a:solidFill>
            <a:round/>
            <a:headEnd/>
            <a:tailEnd/>
          </a:ln>
          <a:effectLst>
            <a:outerShdw dist="107763" dir="2700000" algn="ctr" rotWithShape="0">
              <a:schemeClr val="bg2">
                <a:alpha val="50000"/>
              </a:schemeClr>
            </a:outerShdw>
          </a:effectLst>
        </p:spPr>
        <p:txBody>
          <a:bodyPr/>
          <a:lstStyle/>
          <a:p>
            <a:pPr>
              <a:defRPr/>
            </a:pPr>
            <a:endParaRPr lang="en-US" sz="1462"/>
          </a:p>
        </p:txBody>
      </p:sp>
      <p:cxnSp>
        <p:nvCxnSpPr>
          <p:cNvPr id="8" name="Straight Arrow Connector 7"/>
          <p:cNvCxnSpPr>
            <a:stCxn id="21" idx="3"/>
            <a:endCxn id="25" idx="6"/>
          </p:cNvCxnSpPr>
          <p:nvPr/>
        </p:nvCxnSpPr>
        <p:spPr>
          <a:xfrm flipH="1">
            <a:off x="4100984" y="1704194"/>
            <a:ext cx="608334" cy="444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1" idx="4"/>
            <a:endCxn id="26" idx="0"/>
          </p:cNvCxnSpPr>
          <p:nvPr/>
        </p:nvCxnSpPr>
        <p:spPr>
          <a:xfrm>
            <a:off x="5434229" y="1832432"/>
            <a:ext cx="9375" cy="552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21" idx="5"/>
            <a:endCxn id="27" idx="1"/>
          </p:cNvCxnSpPr>
          <p:nvPr/>
        </p:nvCxnSpPr>
        <p:spPr>
          <a:xfrm>
            <a:off x="6159139" y="1704193"/>
            <a:ext cx="839702" cy="316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9956960C-50DE-4C05-919B-FAAE1B773564}"/>
              </a:ext>
            </a:extLst>
          </p:cNvPr>
          <p:cNvSpPr>
            <a:spLocks noGrp="1"/>
          </p:cNvSpPr>
          <p:nvPr>
            <p:ph type="ftr" sz="quarter" idx="11"/>
          </p:nvPr>
        </p:nvSpPr>
        <p:spPr/>
        <p:txBody>
          <a:bodyPr/>
          <a:lstStyle/>
          <a:p>
            <a:r>
              <a:rPr lang="en-US"/>
              <a:t>Integrasi ISO 9001,ISO 45001 &amp; ISO 14001 1/rev.00 (c)Copyright, Sentral Sistem. May 2018</a:t>
            </a:r>
          </a:p>
        </p:txBody>
      </p:sp>
    </p:spTree>
    <p:extLst>
      <p:ext uri="{BB962C8B-B14F-4D97-AF65-F5344CB8AC3E}">
        <p14:creationId xmlns:p14="http://schemas.microsoft.com/office/powerpoint/2010/main" val="4055811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46E38D-1E4E-4D64-8D25-29F399A3900B}" type="slidenum">
              <a:rPr lang="en-US" smtClean="0"/>
              <a:pPr/>
              <a:t>61</a:t>
            </a:fld>
            <a:endParaRPr lang="en-US"/>
          </a:p>
        </p:txBody>
      </p:sp>
      <p:sp>
        <p:nvSpPr>
          <p:cNvPr id="7" name="Rectangle 2"/>
          <p:cNvSpPr txBox="1">
            <a:spLocks noChangeArrowheads="1"/>
          </p:cNvSpPr>
          <p:nvPr/>
        </p:nvSpPr>
        <p:spPr>
          <a:xfrm>
            <a:off x="5128534" y="393885"/>
            <a:ext cx="3686176" cy="928688"/>
          </a:xfrm>
          <a:prstGeom prst="rect">
            <a:avLst/>
          </a:prstGeom>
        </p:spPr>
        <p:txBody>
          <a:bodyPr vert="horz" lIns="74295" tIns="37148" rIns="74295" bIns="37148"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i="1" dirty="0">
                <a:solidFill>
                  <a:srgbClr val="0000FF"/>
                </a:solidFill>
              </a:rPr>
              <a:t>SMM</a:t>
            </a:r>
            <a:r>
              <a:rPr lang="en-US" sz="3575" b="1" i="1" dirty="0"/>
              <a:t> 7.1.5 </a:t>
            </a:r>
            <a:r>
              <a:rPr lang="en-US" sz="3575" b="1" i="1" dirty="0" err="1"/>
              <a:t>Pemantauan</a:t>
            </a:r>
            <a:r>
              <a:rPr lang="en-US" sz="3575" b="1" i="1" dirty="0"/>
              <a:t> </a:t>
            </a:r>
            <a:r>
              <a:rPr lang="en-US" sz="3575" b="1" i="1" dirty="0" err="1"/>
              <a:t>dan</a:t>
            </a:r>
            <a:r>
              <a:rPr lang="en-US" sz="3575" b="1" i="1" dirty="0"/>
              <a:t> </a:t>
            </a:r>
            <a:r>
              <a:rPr lang="en-US" sz="3575" b="1" i="1" dirty="0" err="1"/>
              <a:t>pengukuran</a:t>
            </a:r>
            <a:r>
              <a:rPr lang="en-US" sz="3575" b="1" i="1" dirty="0"/>
              <a:t> </a:t>
            </a:r>
            <a:r>
              <a:rPr lang="en-US" sz="3575" b="1" i="1" dirty="0" err="1"/>
              <a:t>sumberdaya</a:t>
            </a:r>
            <a:endParaRPr lang="en-US" sz="3575" dirty="0"/>
          </a:p>
        </p:txBody>
      </p:sp>
      <p:grpSp>
        <p:nvGrpSpPr>
          <p:cNvPr id="2" name="Group 14"/>
          <p:cNvGrpSpPr/>
          <p:nvPr/>
        </p:nvGrpSpPr>
        <p:grpSpPr>
          <a:xfrm>
            <a:off x="95241" y="548680"/>
            <a:ext cx="4942042" cy="2924742"/>
            <a:chOff x="1" y="656209"/>
            <a:chExt cx="5353878" cy="2924742"/>
          </a:xfrm>
        </p:grpSpPr>
        <p:pic>
          <p:nvPicPr>
            <p:cNvPr id="4" name="Picture 3"/>
            <p:cNvPicPr>
              <a:picLocks noChangeAspect="1"/>
            </p:cNvPicPr>
            <p:nvPr/>
          </p:nvPicPr>
          <p:blipFill>
            <a:blip r:embed="rId2"/>
            <a:stretch>
              <a:fillRect/>
            </a:stretch>
          </p:blipFill>
          <p:spPr>
            <a:xfrm>
              <a:off x="1" y="656209"/>
              <a:ext cx="5353878" cy="2924742"/>
            </a:xfrm>
            <a:prstGeom prst="rect">
              <a:avLst/>
            </a:prstGeom>
          </p:spPr>
        </p:pic>
        <p:sp>
          <p:nvSpPr>
            <p:cNvPr id="8" name="Oval 7"/>
            <p:cNvSpPr/>
            <p:nvPr/>
          </p:nvSpPr>
          <p:spPr>
            <a:xfrm>
              <a:off x="3077345" y="2801746"/>
              <a:ext cx="1291590" cy="5112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a:p>
          </p:txBody>
        </p:sp>
      </p:grpSp>
      <p:sp>
        <p:nvSpPr>
          <p:cNvPr id="11" name="TextBox 10"/>
          <p:cNvSpPr txBox="1">
            <a:spLocks noChangeArrowheads="1"/>
          </p:cNvSpPr>
          <p:nvPr/>
        </p:nvSpPr>
        <p:spPr bwMode="auto">
          <a:xfrm>
            <a:off x="403683" y="3382149"/>
            <a:ext cx="4431724" cy="2862322"/>
          </a:xfrm>
          <a:prstGeom prst="rect">
            <a:avLst/>
          </a:prstGeom>
          <a:noFill/>
          <a:ln w="9525">
            <a:noFill/>
            <a:miter lim="800000"/>
            <a:headEnd/>
            <a:tailEnd/>
          </a:ln>
        </p:spPr>
        <p:txBody>
          <a:bodyPr wrap="square">
            <a:spAutoFit/>
          </a:bodyPr>
          <a:lstStyle/>
          <a:p>
            <a:pPr marL="285750" indent="-285750" algn="just">
              <a:lnSpc>
                <a:spcPct val="200000"/>
              </a:lnSpc>
              <a:buFont typeface="Wingdings" panose="05000000000000000000" pitchFamily="2" charset="2"/>
              <a:buChar char="Ø"/>
            </a:pPr>
            <a:r>
              <a:rPr lang="en-US" i="1" dirty="0" err="1">
                <a:latin typeface="Arial Narrow" panose="020B0606020202030204" pitchFamily="34" charset="0"/>
              </a:rPr>
              <a:t>Dikalibrasi</a:t>
            </a:r>
            <a:r>
              <a:rPr lang="en-US" i="1" dirty="0">
                <a:latin typeface="Arial Narrow" panose="020B0606020202030204" pitchFamily="34" charset="0"/>
              </a:rPr>
              <a:t> </a:t>
            </a:r>
            <a:r>
              <a:rPr lang="en-US" i="1" dirty="0" err="1">
                <a:latin typeface="Arial Narrow" panose="020B0606020202030204" pitchFamily="34" charset="0"/>
              </a:rPr>
              <a:t>atau</a:t>
            </a:r>
            <a:r>
              <a:rPr lang="en-US" i="1" dirty="0">
                <a:latin typeface="Arial Narrow" panose="020B0606020202030204" pitchFamily="34" charset="0"/>
              </a:rPr>
              <a:t> </a:t>
            </a:r>
            <a:r>
              <a:rPr lang="en-US" i="1" dirty="0" err="1">
                <a:latin typeface="Arial Narrow" panose="020B0606020202030204" pitchFamily="34" charset="0"/>
              </a:rPr>
              <a:t>verifikasi</a:t>
            </a:r>
            <a:r>
              <a:rPr lang="en-US" i="1" dirty="0">
                <a:latin typeface="Arial Narrow" panose="020B0606020202030204" pitchFamily="34" charset="0"/>
              </a:rPr>
              <a:t>, </a:t>
            </a:r>
            <a:r>
              <a:rPr lang="en-US" i="1" dirty="0" err="1">
                <a:latin typeface="Arial Narrow" panose="020B0606020202030204" pitchFamily="34" charset="0"/>
              </a:rPr>
              <a:t>atau</a:t>
            </a:r>
            <a:r>
              <a:rPr lang="en-US" i="1" dirty="0">
                <a:latin typeface="Arial Narrow" panose="020B0606020202030204" pitchFamily="34" charset="0"/>
              </a:rPr>
              <a:t> </a:t>
            </a:r>
            <a:r>
              <a:rPr lang="en-US" i="1" dirty="0" err="1">
                <a:latin typeface="Arial Narrow" panose="020B0606020202030204" pitchFamily="34" charset="0"/>
              </a:rPr>
              <a:t>keduanya</a:t>
            </a:r>
            <a:r>
              <a:rPr lang="en-US" i="1" dirty="0">
                <a:latin typeface="Arial Narrow" panose="020B0606020202030204" pitchFamily="34" charset="0"/>
              </a:rPr>
              <a:t> </a:t>
            </a:r>
            <a:r>
              <a:rPr lang="en-US" i="1" dirty="0" err="1">
                <a:latin typeface="Arial Narrow" panose="020B0606020202030204" pitchFamily="34" charset="0"/>
              </a:rPr>
              <a:t>pada</a:t>
            </a:r>
            <a:r>
              <a:rPr lang="en-US" i="1" dirty="0">
                <a:latin typeface="Arial Narrow" panose="020B0606020202030204" pitchFamily="34" charset="0"/>
              </a:rPr>
              <a:t> </a:t>
            </a:r>
            <a:r>
              <a:rPr lang="en-US" i="1" dirty="0" err="1">
                <a:latin typeface="Arial Narrow" panose="020B0606020202030204" pitchFamily="34" charset="0"/>
              </a:rPr>
              <a:t>selang</a:t>
            </a:r>
            <a:r>
              <a:rPr lang="en-US" i="1" dirty="0">
                <a:latin typeface="Arial Narrow" panose="020B0606020202030204" pitchFamily="34" charset="0"/>
              </a:rPr>
              <a:t> </a:t>
            </a:r>
            <a:r>
              <a:rPr lang="en-US" i="1" dirty="0" err="1">
                <a:latin typeface="Arial Narrow" panose="020B0606020202030204" pitchFamily="34" charset="0"/>
              </a:rPr>
              <a:t>waktu</a:t>
            </a:r>
            <a:r>
              <a:rPr lang="en-US" i="1" dirty="0">
                <a:latin typeface="Arial Narrow" panose="020B0606020202030204" pitchFamily="34" charset="0"/>
              </a:rPr>
              <a:t> </a:t>
            </a:r>
            <a:r>
              <a:rPr lang="en-US" i="1" dirty="0" err="1">
                <a:latin typeface="Arial Narrow" panose="020B0606020202030204" pitchFamily="34" charset="0"/>
              </a:rPr>
              <a:t>tertentu</a:t>
            </a:r>
            <a:r>
              <a:rPr lang="en-US" i="1" dirty="0">
                <a:latin typeface="Arial Narrow" panose="020B0606020202030204" pitchFamily="34" charset="0"/>
              </a:rPr>
              <a:t> </a:t>
            </a:r>
            <a:r>
              <a:rPr lang="en-US" i="1" dirty="0" err="1">
                <a:latin typeface="Arial Narrow" panose="020B0606020202030204" pitchFamily="34" charset="0"/>
              </a:rPr>
              <a:t>atau</a:t>
            </a:r>
            <a:r>
              <a:rPr lang="en-US" i="1" dirty="0">
                <a:latin typeface="Arial Narrow" panose="020B0606020202030204" pitchFamily="34" charset="0"/>
              </a:rPr>
              <a:t> </a:t>
            </a:r>
            <a:r>
              <a:rPr lang="en-US" i="1" dirty="0" err="1">
                <a:latin typeface="Arial Narrow" panose="020B0606020202030204" pitchFamily="34" charset="0"/>
              </a:rPr>
              <a:t>sebelum</a:t>
            </a:r>
            <a:r>
              <a:rPr lang="en-US" i="1" dirty="0">
                <a:latin typeface="Arial Narrow" panose="020B0606020202030204" pitchFamily="34" charset="0"/>
              </a:rPr>
              <a:t> </a:t>
            </a:r>
            <a:r>
              <a:rPr lang="en-US" i="1" dirty="0" err="1">
                <a:latin typeface="Arial Narrow" panose="020B0606020202030204" pitchFamily="34" charset="0"/>
              </a:rPr>
              <a:t>digunakan</a:t>
            </a:r>
            <a:r>
              <a:rPr lang="en-US" i="1" dirty="0">
                <a:latin typeface="Arial Narrow" panose="020B0606020202030204" pitchFamily="34" charset="0"/>
              </a:rPr>
              <a:t>.</a:t>
            </a:r>
          </a:p>
          <a:p>
            <a:pPr marL="285750" indent="-285750" algn="just">
              <a:lnSpc>
                <a:spcPct val="200000"/>
              </a:lnSpc>
              <a:buFont typeface="Wingdings" panose="05000000000000000000" pitchFamily="2" charset="2"/>
              <a:buChar char="Ø"/>
            </a:pPr>
            <a:r>
              <a:rPr lang="en-US" i="1" dirty="0" err="1">
                <a:latin typeface="Arial Narrow" panose="020B0606020202030204" pitchFamily="34" charset="0"/>
              </a:rPr>
              <a:t>Identifikasi</a:t>
            </a:r>
            <a:r>
              <a:rPr lang="en-US" i="1" dirty="0">
                <a:latin typeface="Arial Narrow" panose="020B0606020202030204" pitchFamily="34" charset="0"/>
              </a:rPr>
              <a:t> status </a:t>
            </a:r>
            <a:r>
              <a:rPr lang="en-US" i="1" dirty="0" err="1">
                <a:latin typeface="Arial Narrow" panose="020B0606020202030204" pitchFamily="34" charset="0"/>
              </a:rPr>
              <a:t>harus</a:t>
            </a:r>
            <a:r>
              <a:rPr lang="en-US" i="1" dirty="0">
                <a:latin typeface="Arial Narrow" panose="020B0606020202030204" pitchFamily="34" charset="0"/>
              </a:rPr>
              <a:t> </a:t>
            </a:r>
            <a:r>
              <a:rPr lang="en-US" i="1" dirty="0" err="1">
                <a:latin typeface="Arial Narrow" panose="020B0606020202030204" pitchFamily="34" charset="0"/>
              </a:rPr>
              <a:t>jelas</a:t>
            </a:r>
            <a:endParaRPr lang="en-US" i="1" dirty="0">
              <a:latin typeface="Arial Narrow" panose="020B0606020202030204" pitchFamily="34" charset="0"/>
            </a:endParaRPr>
          </a:p>
          <a:p>
            <a:pPr marL="285750" indent="-285750" algn="just">
              <a:lnSpc>
                <a:spcPct val="200000"/>
              </a:lnSpc>
              <a:buFont typeface="Wingdings" panose="05000000000000000000" pitchFamily="2" charset="2"/>
              <a:buChar char="Ø"/>
            </a:pPr>
            <a:r>
              <a:rPr lang="en-US" i="1" dirty="0" err="1">
                <a:latin typeface="Arial Narrow" panose="020B0606020202030204" pitchFamily="34" charset="0"/>
              </a:rPr>
              <a:t>Dijaga</a:t>
            </a:r>
            <a:r>
              <a:rPr lang="en-US" i="1" dirty="0">
                <a:latin typeface="Arial Narrow" panose="020B0606020202030204" pitchFamily="34" charset="0"/>
              </a:rPr>
              <a:t> </a:t>
            </a:r>
            <a:r>
              <a:rPr lang="en-US" i="1" dirty="0" err="1">
                <a:latin typeface="Arial Narrow" panose="020B0606020202030204" pitchFamily="34" charset="0"/>
              </a:rPr>
              <a:t>dari</a:t>
            </a:r>
            <a:r>
              <a:rPr lang="en-US" i="1" dirty="0">
                <a:latin typeface="Arial Narrow" panose="020B0606020202030204" pitchFamily="34" charset="0"/>
              </a:rPr>
              <a:t> </a:t>
            </a:r>
            <a:r>
              <a:rPr lang="en-US" i="1" dirty="0" err="1">
                <a:latin typeface="Arial Narrow" panose="020B0606020202030204" pitchFamily="34" charset="0"/>
              </a:rPr>
              <a:t>kerusakan</a:t>
            </a:r>
            <a:endParaRPr lang="en-US" i="1" dirty="0">
              <a:latin typeface="Arial Narrow" panose="020B0606020202030204" pitchFamily="34" charset="0"/>
            </a:endParaRPr>
          </a:p>
          <a:p>
            <a:pPr marL="285750" indent="-285750" algn="just">
              <a:lnSpc>
                <a:spcPct val="200000"/>
              </a:lnSpc>
              <a:buFont typeface="Wingdings" panose="05000000000000000000" pitchFamily="2" charset="2"/>
              <a:buChar char="Ø"/>
            </a:pPr>
            <a:r>
              <a:rPr lang="en-US" i="1" dirty="0" err="1">
                <a:latin typeface="Arial Narrow" panose="020B0606020202030204" pitchFamily="34" charset="0"/>
              </a:rPr>
              <a:t>Lakukan</a:t>
            </a:r>
            <a:r>
              <a:rPr lang="en-US" i="1" dirty="0">
                <a:latin typeface="Arial Narrow" panose="020B0606020202030204" pitchFamily="34" charset="0"/>
              </a:rPr>
              <a:t> </a:t>
            </a:r>
            <a:r>
              <a:rPr lang="en-US" i="1" dirty="0" err="1">
                <a:latin typeface="Arial Narrow" panose="020B0606020202030204" pitchFamily="34" charset="0"/>
              </a:rPr>
              <a:t>tindakan</a:t>
            </a:r>
            <a:r>
              <a:rPr lang="en-US" i="1" dirty="0">
                <a:latin typeface="Arial Narrow" panose="020B0606020202030204" pitchFamily="34" charset="0"/>
              </a:rPr>
              <a:t> </a:t>
            </a:r>
            <a:r>
              <a:rPr lang="en-US" i="1" dirty="0" err="1">
                <a:latin typeface="Arial Narrow" panose="020B0606020202030204" pitchFamily="34" charset="0"/>
              </a:rPr>
              <a:t>bila</a:t>
            </a:r>
            <a:r>
              <a:rPr lang="en-US" i="1" dirty="0">
                <a:latin typeface="Arial Narrow" panose="020B0606020202030204" pitchFamily="34" charset="0"/>
              </a:rPr>
              <a:t> </a:t>
            </a:r>
            <a:r>
              <a:rPr lang="en-US" i="1" dirty="0" err="1">
                <a:latin typeface="Arial Narrow" panose="020B0606020202030204" pitchFamily="34" charset="0"/>
              </a:rPr>
              <a:t>terjadi</a:t>
            </a:r>
            <a:r>
              <a:rPr lang="en-US" i="1" dirty="0">
                <a:latin typeface="Arial Narrow" panose="020B0606020202030204" pitchFamily="34" charset="0"/>
              </a:rPr>
              <a:t> </a:t>
            </a:r>
            <a:r>
              <a:rPr lang="en-US" i="1" dirty="0" err="1">
                <a:latin typeface="Arial Narrow" panose="020B0606020202030204" pitchFamily="34" charset="0"/>
              </a:rPr>
              <a:t>penyimpangan</a:t>
            </a:r>
            <a:endParaRPr lang="en-US" i="1" dirty="0">
              <a:latin typeface="Arial Narrow" panose="020B0606020202030204" pitchFamily="34" charset="0"/>
            </a:endParaRPr>
          </a:p>
        </p:txBody>
      </p:sp>
      <p:sp>
        <p:nvSpPr>
          <p:cNvPr id="13" name="Rectangle 12"/>
          <p:cNvSpPr/>
          <p:nvPr/>
        </p:nvSpPr>
        <p:spPr>
          <a:xfrm>
            <a:off x="5092422" y="1729489"/>
            <a:ext cx="3908779" cy="2169825"/>
          </a:xfrm>
          <a:prstGeom prst="rect">
            <a:avLst/>
          </a:prstGeom>
        </p:spPr>
        <p:txBody>
          <a:bodyPr wrap="square">
            <a:spAutoFit/>
          </a:bodyPr>
          <a:lstStyle/>
          <a:p>
            <a:pPr algn="just">
              <a:lnSpc>
                <a:spcPct val="150000"/>
              </a:lnSpc>
            </a:pPr>
            <a:r>
              <a:rPr lang="en-US" b="1" i="1" u="sng" dirty="0" err="1">
                <a:latin typeface="Arial Narrow" panose="020B0606020202030204" pitchFamily="34" charset="0"/>
                <a:ea typeface="Times New Roman" panose="02020603050405020304" pitchFamily="18" charset="0"/>
              </a:rPr>
              <a:t>Organisasi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harus</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memastikan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bahwa</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sumberdaya</a:t>
            </a:r>
            <a:r>
              <a:rPr lang="en-US" b="1" i="1" u="sng" dirty="0">
                <a:latin typeface="Arial Narrow" panose="020B0606020202030204" pitchFamily="34" charset="0"/>
                <a:ea typeface="Times New Roman" panose="02020603050405020304" pitchFamily="18" charset="0"/>
              </a:rPr>
              <a:t> yang </a:t>
            </a:r>
            <a:r>
              <a:rPr lang="en-US" b="1" i="1" u="sng" dirty="0" err="1">
                <a:latin typeface="Arial Narrow" panose="020B0606020202030204" pitchFamily="34" charset="0"/>
                <a:ea typeface="Times New Roman" panose="02020603050405020304" pitchFamily="18" charset="0"/>
              </a:rPr>
              <a:t>disediakan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sesuai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dengan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kegiatan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pemantauan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dan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pengukuran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organisasi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serta</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harus</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terpelihara</a:t>
            </a:r>
            <a:r>
              <a:rPr lang="en-US" b="1" i="1" u="sng" dirty="0">
                <a:latin typeface="Arial Narrow" panose="020B0606020202030204" pitchFamily="34" charset="0"/>
                <a:ea typeface="Times New Roman" panose="02020603050405020304" pitchFamily="18" charset="0"/>
              </a:rPr>
              <a:t> </a:t>
            </a:r>
            <a:r>
              <a:rPr lang="en-US" b="1" u="sng" dirty="0">
                <a:latin typeface="Arial Narrow" panose="020B0606020202030204" pitchFamily="34" charset="0"/>
              </a:rPr>
              <a:t>*</a:t>
            </a:r>
            <a:endParaRPr lang="en-US" b="1" u="sng" dirty="0">
              <a:latin typeface="Arial Narrow" panose="020B0606020202030204" pitchFamily="34" charset="0"/>
              <a:ea typeface="Times New Roman" panose="02020603050405020304" pitchFamily="18" charset="0"/>
            </a:endParaRPr>
          </a:p>
        </p:txBody>
      </p:sp>
      <p:cxnSp>
        <p:nvCxnSpPr>
          <p:cNvPr id="5" name="Straight Connector 4"/>
          <p:cNvCxnSpPr/>
          <p:nvPr/>
        </p:nvCxnSpPr>
        <p:spPr>
          <a:xfrm>
            <a:off x="5128534" y="1484784"/>
            <a:ext cx="4015466" cy="0"/>
          </a:xfrm>
          <a:prstGeom prst="line">
            <a:avLst/>
          </a:prstGeom>
        </p:spPr>
        <p:style>
          <a:lnRef idx="1">
            <a:schemeClr val="accent1"/>
          </a:lnRef>
          <a:fillRef idx="0">
            <a:schemeClr val="accent1"/>
          </a:fillRef>
          <a:effectRef idx="0">
            <a:schemeClr val="accent1"/>
          </a:effectRef>
          <a:fontRef idx="minor">
            <a:schemeClr val="tx1"/>
          </a:fontRef>
        </p:style>
      </p:cxnSp>
      <p:pic>
        <p:nvPicPr>
          <p:cNvPr id="20482" name="Picture 2" descr="http://cdn.grid.fotosearch.com/CSP/CSP624/k173453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423" y="3916072"/>
            <a:ext cx="3722287" cy="24541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AF71C5CF-C291-4864-A62C-08B3EB8F9DA1}"/>
              </a:ext>
            </a:extLst>
          </p:cNvPr>
          <p:cNvSpPr>
            <a:spLocks noGrp="1"/>
          </p:cNvSpPr>
          <p:nvPr>
            <p:ph type="ftr" sz="quarter" idx="11"/>
          </p:nvPr>
        </p:nvSpPr>
        <p:spPr/>
        <p:txBody>
          <a:bodyPr/>
          <a:lstStyle/>
          <a:p>
            <a:r>
              <a:rPr lang="en-US"/>
              <a:t>Integrasi ISO 9001,ISO 45001 &amp; ISO 14001 1/rev.00 (c)Copyright, Sentral Sistem. May 2018</a:t>
            </a:r>
          </a:p>
        </p:txBody>
      </p:sp>
    </p:spTree>
    <p:extLst>
      <p:ext uri="{BB962C8B-B14F-4D97-AF65-F5344CB8AC3E}">
        <p14:creationId xmlns:p14="http://schemas.microsoft.com/office/powerpoint/2010/main" val="3105325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46E38D-1E4E-4D64-8D25-29F399A3900B}" type="slidenum">
              <a:rPr lang="en-US" smtClean="0"/>
              <a:pPr/>
              <a:t>62</a:t>
            </a:fld>
            <a:endParaRPr lang="en-US"/>
          </a:p>
        </p:txBody>
      </p:sp>
      <p:grpSp>
        <p:nvGrpSpPr>
          <p:cNvPr id="2" name="Group 6"/>
          <p:cNvGrpSpPr/>
          <p:nvPr/>
        </p:nvGrpSpPr>
        <p:grpSpPr>
          <a:xfrm>
            <a:off x="3649951" y="852011"/>
            <a:ext cx="4942041" cy="2924742"/>
            <a:chOff x="1" y="656209"/>
            <a:chExt cx="5353878" cy="2924742"/>
          </a:xfrm>
        </p:grpSpPr>
        <p:pic>
          <p:nvPicPr>
            <p:cNvPr id="5" name="Picture 4"/>
            <p:cNvPicPr>
              <a:picLocks noChangeAspect="1"/>
            </p:cNvPicPr>
            <p:nvPr/>
          </p:nvPicPr>
          <p:blipFill>
            <a:blip r:embed="rId2"/>
            <a:stretch>
              <a:fillRect/>
            </a:stretch>
          </p:blipFill>
          <p:spPr>
            <a:xfrm>
              <a:off x="1" y="656209"/>
              <a:ext cx="5353878" cy="2924742"/>
            </a:xfrm>
            <a:prstGeom prst="rect">
              <a:avLst/>
            </a:prstGeom>
          </p:spPr>
        </p:pic>
        <p:sp>
          <p:nvSpPr>
            <p:cNvPr id="6" name="Oval 5"/>
            <p:cNvSpPr/>
            <p:nvPr/>
          </p:nvSpPr>
          <p:spPr>
            <a:xfrm>
              <a:off x="665450" y="2695728"/>
              <a:ext cx="1291590" cy="5112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a:p>
          </p:txBody>
        </p:sp>
      </p:grpSp>
      <p:pic>
        <p:nvPicPr>
          <p:cNvPr id="8" name="Picture 6" descr="C:\Users\Agus Wahyudi\Pictures\3D man\3d-man-gantt-chart-presentation-28615363.jpg"/>
          <p:cNvPicPr>
            <a:picLocks noChangeAspect="1" noChangeArrowheads="1"/>
          </p:cNvPicPr>
          <p:nvPr/>
        </p:nvPicPr>
        <p:blipFill>
          <a:blip r:embed="rId3" cstate="print"/>
          <a:srcRect/>
          <a:stretch>
            <a:fillRect/>
          </a:stretch>
        </p:blipFill>
        <p:spPr bwMode="auto">
          <a:xfrm>
            <a:off x="465870" y="297113"/>
            <a:ext cx="2201184" cy="1398146"/>
          </a:xfrm>
          <a:prstGeom prst="rect">
            <a:avLst/>
          </a:prstGeom>
          <a:noFill/>
          <a:ln w="9525">
            <a:noFill/>
            <a:miter lim="800000"/>
            <a:headEnd/>
            <a:tailEnd/>
          </a:ln>
        </p:spPr>
      </p:pic>
      <p:sp>
        <p:nvSpPr>
          <p:cNvPr id="11" name="Rectangle 10"/>
          <p:cNvSpPr/>
          <p:nvPr/>
        </p:nvSpPr>
        <p:spPr>
          <a:xfrm>
            <a:off x="38369" y="5169887"/>
            <a:ext cx="3191399" cy="1200329"/>
          </a:xfrm>
          <a:prstGeom prst="rect">
            <a:avLst/>
          </a:prstGeom>
        </p:spPr>
        <p:txBody>
          <a:bodyPr wrap="square">
            <a:spAutoFit/>
          </a:bodyPr>
          <a:lstStyle/>
          <a:p>
            <a:pPr algn="ctr"/>
            <a:r>
              <a:rPr lang="en-US" b="1" i="1" u="sng" dirty="0" err="1">
                <a:latin typeface="Arial Narrow" panose="020B0606020202030204" pitchFamily="34" charset="0"/>
                <a:ea typeface="Times New Roman" panose="02020603050405020304" pitchFamily="18" charset="0"/>
              </a:rPr>
              <a:t>Tetapkan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pengetahuan</a:t>
            </a:r>
            <a:r>
              <a:rPr lang="en-US" b="1" i="1" u="sng" dirty="0">
                <a:latin typeface="Arial Narrow" panose="020B0606020202030204" pitchFamily="34" charset="0"/>
                <a:ea typeface="Times New Roman" panose="02020603050405020304" pitchFamily="18" charset="0"/>
              </a:rPr>
              <a:t> yang </a:t>
            </a:r>
            <a:r>
              <a:rPr lang="en-US" b="1" i="1" u="sng" dirty="0" err="1">
                <a:latin typeface="Arial Narrow" panose="020B0606020202030204" pitchFamily="34" charset="0"/>
                <a:ea typeface="Times New Roman" panose="02020603050405020304" pitchFamily="18" charset="0"/>
              </a:rPr>
              <a:t>diperlukan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untuk</a:t>
            </a:r>
            <a:r>
              <a:rPr lang="en-US" b="1" i="1" u="sng" dirty="0">
                <a:latin typeface="Arial Narrow" panose="020B0606020202030204" pitchFamily="34" charset="0"/>
                <a:ea typeface="Times New Roman" panose="02020603050405020304" pitchFamily="18" charset="0"/>
              </a:rPr>
              <a:t> proses </a:t>
            </a:r>
            <a:r>
              <a:rPr lang="en-US" b="1" i="1" u="sng" dirty="0" err="1">
                <a:latin typeface="Arial Narrow" panose="020B0606020202030204" pitchFamily="34" charset="0"/>
                <a:ea typeface="Times New Roman" panose="02020603050405020304" pitchFamily="18" charset="0"/>
              </a:rPr>
              <a:t>operasi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dan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untuk</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mencapai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kesesuaian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produk</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dan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jasa</a:t>
            </a:r>
            <a:r>
              <a:rPr lang="en-US" b="1" i="1" u="sng" dirty="0">
                <a:latin typeface="Arial Narrow" panose="020B0606020202030204" pitchFamily="34" charset="0"/>
                <a:ea typeface="Times New Roman" panose="02020603050405020304" pitchFamily="18" charset="0"/>
              </a:rPr>
              <a:t>.</a:t>
            </a:r>
            <a:r>
              <a:rPr lang="en-US" b="1" u="sng" dirty="0"/>
              <a:t> *</a:t>
            </a:r>
            <a:endParaRPr lang="en-US" b="1" u="sng" dirty="0">
              <a:latin typeface="Times New Roman" panose="02020603050405020304" pitchFamily="18" charset="0"/>
              <a:ea typeface="Times New Roman" panose="02020603050405020304" pitchFamily="18" charset="0"/>
            </a:endParaRPr>
          </a:p>
        </p:txBody>
      </p:sp>
      <p:sp>
        <p:nvSpPr>
          <p:cNvPr id="12" name="Rectangle 2"/>
          <p:cNvSpPr txBox="1">
            <a:spLocks noChangeArrowheads="1"/>
          </p:cNvSpPr>
          <p:nvPr/>
        </p:nvSpPr>
        <p:spPr>
          <a:xfrm>
            <a:off x="1" y="1695259"/>
            <a:ext cx="3132923" cy="928688"/>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i="1" u="sng" dirty="0" err="1"/>
              <a:t>Terdapat</a:t>
            </a:r>
            <a:r>
              <a:rPr lang="en-US" sz="1800" b="1" i="1" u="sng" dirty="0"/>
              <a:t> </a:t>
            </a:r>
            <a:r>
              <a:rPr lang="en-US" sz="1800" b="1" i="1" u="sng" dirty="0" err="1"/>
              <a:t>kebutuhan</a:t>
            </a:r>
            <a:r>
              <a:rPr lang="en-US" sz="1800" b="1" i="1" u="sng" dirty="0"/>
              <a:t> </a:t>
            </a:r>
            <a:r>
              <a:rPr lang="en-US" sz="1800" b="1" i="1" u="sng" dirty="0" err="1"/>
              <a:t>atau</a:t>
            </a:r>
            <a:r>
              <a:rPr lang="en-US" sz="1800" b="1" i="1" u="sng" dirty="0"/>
              <a:t> </a:t>
            </a:r>
            <a:r>
              <a:rPr lang="en-US" sz="1800" b="1" i="1" u="sng" dirty="0" err="1"/>
              <a:t>perubahan</a:t>
            </a:r>
            <a:r>
              <a:rPr lang="en-US" sz="1800" b="1" i="1" u="sng" dirty="0"/>
              <a:t> </a:t>
            </a:r>
            <a:r>
              <a:rPr lang="en-US" sz="1800" b="1" i="1" u="sng" dirty="0" err="1"/>
              <a:t>tren</a:t>
            </a:r>
            <a:r>
              <a:rPr lang="en-US" sz="1800" b="1" i="1" u="sng" dirty="0"/>
              <a:t>? </a:t>
            </a:r>
            <a:r>
              <a:rPr lang="en-US" sz="1800" b="1" u="sng" dirty="0"/>
              <a:t>*</a:t>
            </a:r>
            <a:endParaRPr lang="en-US" sz="1800" b="1" u="sng" dirty="0">
              <a:latin typeface="Times New Roman" panose="02020603050405020304" pitchFamily="18" charset="0"/>
              <a:ea typeface="Times New Roman" panose="02020603050405020304" pitchFamily="18" charset="0"/>
            </a:endParaRPr>
          </a:p>
        </p:txBody>
      </p:sp>
      <p:sp>
        <p:nvSpPr>
          <p:cNvPr id="13" name="Notched Right Arrow 12"/>
          <p:cNvSpPr/>
          <p:nvPr/>
        </p:nvSpPr>
        <p:spPr>
          <a:xfrm rot="5400000">
            <a:off x="1185462" y="2727168"/>
            <a:ext cx="762000" cy="555558"/>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p:cNvSpPr txBox="1">
            <a:spLocks noChangeArrowheads="1"/>
          </p:cNvSpPr>
          <p:nvPr/>
        </p:nvSpPr>
        <p:spPr>
          <a:xfrm>
            <a:off x="153467" y="3338129"/>
            <a:ext cx="3132923" cy="928688"/>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i="1" u="sng" dirty="0" err="1"/>
              <a:t>Bagaimana</a:t>
            </a:r>
            <a:r>
              <a:rPr lang="en-US" sz="1800" b="1" i="1" u="sng" dirty="0"/>
              <a:t> </a:t>
            </a:r>
            <a:r>
              <a:rPr lang="en-US" sz="1800" b="1" i="1" u="sng" dirty="0" err="1"/>
              <a:t>pengetahuan</a:t>
            </a:r>
            <a:r>
              <a:rPr lang="en-US" sz="1800" b="1" i="1" u="sng" dirty="0"/>
              <a:t> </a:t>
            </a:r>
            <a:r>
              <a:rPr lang="en-US" sz="1800" b="1" i="1" u="sng" dirty="0" err="1"/>
              <a:t>saat</a:t>
            </a:r>
            <a:r>
              <a:rPr lang="en-US" sz="1800" b="1" i="1" u="sng" dirty="0"/>
              <a:t> </a:t>
            </a:r>
            <a:r>
              <a:rPr lang="en-US" sz="1800" b="1" i="1" u="sng" dirty="0" err="1"/>
              <a:t>ini</a:t>
            </a:r>
            <a:r>
              <a:rPr lang="en-US" sz="1800" b="1" i="1" u="sng" dirty="0"/>
              <a:t>? </a:t>
            </a:r>
            <a:r>
              <a:rPr lang="en-US" sz="1800" b="1" i="1" u="sng" dirty="0" err="1"/>
              <a:t>Perlu</a:t>
            </a:r>
            <a:r>
              <a:rPr lang="en-US" sz="1800" b="1" i="1" u="sng" dirty="0"/>
              <a:t> </a:t>
            </a:r>
            <a:r>
              <a:rPr lang="en-US" sz="1800" b="1" i="1" u="sng" dirty="0" err="1"/>
              <a:t>ada</a:t>
            </a:r>
            <a:r>
              <a:rPr lang="en-US" sz="1800" b="1" i="1" u="sng" dirty="0"/>
              <a:t> </a:t>
            </a:r>
            <a:r>
              <a:rPr lang="en-US" sz="1800" b="1" i="1" u="sng" dirty="0" err="1"/>
              <a:t>penambahan</a:t>
            </a:r>
            <a:r>
              <a:rPr lang="en-US" sz="1800" b="1" i="1" u="sng" dirty="0"/>
              <a:t>?</a:t>
            </a:r>
            <a:r>
              <a:rPr lang="en-US" sz="1800" b="1" u="sng" dirty="0"/>
              <a:t> *</a:t>
            </a:r>
            <a:endParaRPr lang="en-US" sz="1800" b="1" u="sng" dirty="0">
              <a:latin typeface="Times New Roman" panose="02020603050405020304" pitchFamily="18" charset="0"/>
              <a:ea typeface="Times New Roman" panose="02020603050405020304" pitchFamily="18" charset="0"/>
            </a:endParaRPr>
          </a:p>
        </p:txBody>
      </p:sp>
      <p:sp>
        <p:nvSpPr>
          <p:cNvPr id="15" name="Notched Right Arrow 14"/>
          <p:cNvSpPr/>
          <p:nvPr/>
        </p:nvSpPr>
        <p:spPr>
          <a:xfrm rot="5400000">
            <a:off x="1185462" y="4370038"/>
            <a:ext cx="762000" cy="555558"/>
          </a:xfrm>
          <a:prstGeom prst="notched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
          <p:cNvSpPr>
            <a:spLocks noChangeArrowheads="1"/>
          </p:cNvSpPr>
          <p:nvPr/>
        </p:nvSpPr>
        <p:spPr bwMode="auto">
          <a:xfrm>
            <a:off x="3863548" y="3938491"/>
            <a:ext cx="4904361" cy="2462213"/>
          </a:xfrm>
          <a:prstGeom prst="rect">
            <a:avLst/>
          </a:prstGeom>
          <a:noFill/>
          <a:ln w="19050">
            <a:noFill/>
            <a:prstDash val="dash"/>
            <a:miter lim="800000"/>
            <a:headEnd/>
            <a:tailEnd/>
          </a:ln>
          <a:effectLst/>
        </p:spPr>
        <p:txBody>
          <a:bodyPr vert="horz" wrap="square" lIns="0" tIns="0" rIns="0" bIns="0" numCol="1" anchor="ctr" anchorCtr="0" compatLnSpc="1">
            <a:prstTxWarp prst="textNoShape">
              <a:avLst/>
            </a:prstTxWarp>
            <a:spAutoFit/>
          </a:bodyPr>
          <a:lstStyle/>
          <a:p>
            <a:pPr algn="just" eaLnBrk="0" hangingPunct="0"/>
            <a:r>
              <a:rPr lang="en-US" altLang="en-US" sz="1600" dirty="0" err="1">
                <a:solidFill>
                  <a:srgbClr val="212121"/>
                </a:solidFill>
                <a:latin typeface="Arial Narrow" panose="020B0606020202030204" pitchFamily="34" charset="0"/>
              </a:rPr>
              <a:t>Persyaratan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mengenai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pengetahuan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organisasi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diperkenalkan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dengan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tujuan</a:t>
            </a:r>
            <a:r>
              <a:rPr lang="en-US" altLang="en-US" sz="1600" dirty="0">
                <a:solidFill>
                  <a:srgbClr val="212121"/>
                </a:solidFill>
                <a:latin typeface="Arial Narrow" panose="020B0606020202030204" pitchFamily="34" charset="0"/>
              </a:rPr>
              <a:t> :</a:t>
            </a:r>
          </a:p>
          <a:p>
            <a:pPr marL="228600" indent="-228600" algn="just" eaLnBrk="0" hangingPunct="0">
              <a:buFontTx/>
              <a:buAutoNum type="arabicPeriod"/>
            </a:pPr>
            <a:r>
              <a:rPr lang="en-US" altLang="en-US" sz="1600" dirty="0" err="1">
                <a:solidFill>
                  <a:srgbClr val="212121"/>
                </a:solidFill>
                <a:latin typeface="Arial Narrow" panose="020B0606020202030204" pitchFamily="34" charset="0"/>
              </a:rPr>
              <a:t>Menjaga</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organisasi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dari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hilangnya</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pengetahuan</a:t>
            </a:r>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misalnya</a:t>
            </a:r>
            <a:r>
              <a:rPr lang="en-US" altLang="en-US" sz="1600" dirty="0">
                <a:solidFill>
                  <a:srgbClr val="212121"/>
                </a:solidFill>
                <a:latin typeface="Arial Narrow" panose="020B0606020202030204" pitchFamily="34" charset="0"/>
              </a:rPr>
              <a:t> :</a:t>
            </a:r>
          </a:p>
          <a:p>
            <a:pPr algn="just" eaLnBrk="0" hangingPunct="0"/>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Melalui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pergantian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staf</a:t>
            </a:r>
            <a:r>
              <a:rPr lang="en-US" altLang="en-US" sz="1600" dirty="0">
                <a:solidFill>
                  <a:srgbClr val="212121"/>
                </a:solidFill>
                <a:latin typeface="Arial Narrow" panose="020B0606020202030204" pitchFamily="34" charset="0"/>
              </a:rPr>
              <a:t> </a:t>
            </a:r>
          </a:p>
          <a:p>
            <a:pPr algn="just" eaLnBrk="0" hangingPunct="0"/>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Kegagalan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untuk</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menangkap</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berbagi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informasi</a:t>
            </a:r>
            <a:r>
              <a:rPr lang="en-US" altLang="en-US" sz="1600" dirty="0">
                <a:solidFill>
                  <a:srgbClr val="212121"/>
                </a:solidFill>
                <a:latin typeface="Arial Narrow" panose="020B0606020202030204" pitchFamily="34" charset="0"/>
              </a:rPr>
              <a:t> </a:t>
            </a:r>
          </a:p>
          <a:p>
            <a:pPr algn="just" eaLnBrk="0" hangingPunct="0"/>
            <a:r>
              <a:rPr lang="en-US" altLang="en-US" sz="1600" dirty="0">
                <a:solidFill>
                  <a:srgbClr val="212121"/>
                </a:solidFill>
                <a:latin typeface="Arial Narrow" panose="020B0606020202030204" pitchFamily="34" charset="0"/>
              </a:rPr>
              <a:t>2.  </a:t>
            </a:r>
            <a:r>
              <a:rPr lang="en-US" altLang="en-US" sz="1600" dirty="0" err="1">
                <a:solidFill>
                  <a:srgbClr val="212121"/>
                </a:solidFill>
                <a:latin typeface="Arial Narrow" panose="020B0606020202030204" pitchFamily="34" charset="0"/>
              </a:rPr>
              <a:t>Mendorong</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organisasi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untuk</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memperoleh</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pengetahuan</a:t>
            </a:r>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misalnya</a:t>
            </a:r>
            <a:r>
              <a:rPr lang="en-US" altLang="en-US" sz="1600" dirty="0">
                <a:solidFill>
                  <a:srgbClr val="212121"/>
                </a:solidFill>
                <a:latin typeface="Arial Narrow" panose="020B0606020202030204" pitchFamily="34" charset="0"/>
              </a:rPr>
              <a:t> : </a:t>
            </a:r>
          </a:p>
          <a:p>
            <a:pPr algn="just" eaLnBrk="0" hangingPunct="0"/>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Belajar</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dari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pengalaman</a:t>
            </a:r>
            <a:r>
              <a:rPr lang="en-US" altLang="en-US" sz="1600" dirty="0">
                <a:solidFill>
                  <a:srgbClr val="212121"/>
                </a:solidFill>
                <a:latin typeface="Arial Narrow" panose="020B0606020202030204" pitchFamily="34" charset="0"/>
              </a:rPr>
              <a:t> </a:t>
            </a:r>
          </a:p>
          <a:p>
            <a:pPr algn="just" eaLnBrk="0" hangingPunct="0"/>
            <a:r>
              <a:rPr lang="en-US" altLang="en-US" sz="1600" dirty="0">
                <a:solidFill>
                  <a:srgbClr val="212121"/>
                </a:solidFill>
                <a:latin typeface="Arial Narrow" panose="020B0606020202030204" pitchFamily="34" charset="0"/>
              </a:rPr>
              <a:t>     - Mentoring </a:t>
            </a:r>
          </a:p>
          <a:p>
            <a:pPr algn="just" eaLnBrk="0" hangingPunct="0"/>
            <a:r>
              <a:rPr lang="en-US" altLang="en-US" sz="1600" dirty="0">
                <a:latin typeface="Arial Narrow" panose="020B0606020202030204" pitchFamily="34" charset="0"/>
              </a:rPr>
              <a:t>     - Benchmarking </a:t>
            </a:r>
          </a:p>
        </p:txBody>
      </p:sp>
      <p:sp>
        <p:nvSpPr>
          <p:cNvPr id="19" name="Rectangle 2"/>
          <p:cNvSpPr txBox="1">
            <a:spLocks noChangeArrowheads="1"/>
          </p:cNvSpPr>
          <p:nvPr/>
        </p:nvSpPr>
        <p:spPr>
          <a:xfrm>
            <a:off x="3462201" y="-12767"/>
            <a:ext cx="5305709" cy="928688"/>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i="1" u="sng" dirty="0">
                <a:solidFill>
                  <a:srgbClr val="0000FF"/>
                </a:solidFill>
              </a:rPr>
              <a:t>SMM</a:t>
            </a:r>
            <a:r>
              <a:rPr lang="en-US" sz="2800" b="1" i="1" u="sng" dirty="0"/>
              <a:t> 7.1.6 </a:t>
            </a:r>
            <a:r>
              <a:rPr lang="en-US" sz="2800" b="1" i="1" u="sng" dirty="0" err="1"/>
              <a:t>Pengetahuan</a:t>
            </a:r>
            <a:r>
              <a:rPr lang="en-US" sz="2800" b="1" i="1" u="sng" dirty="0"/>
              <a:t> </a:t>
            </a:r>
            <a:r>
              <a:rPr lang="en-US" sz="2800" b="1" i="1" u="sng" dirty="0" err="1"/>
              <a:t>Organisasi</a:t>
            </a:r>
            <a:endParaRPr lang="en-US" sz="2800" i="1" u="sng" dirty="0"/>
          </a:p>
        </p:txBody>
      </p:sp>
      <p:sp>
        <p:nvSpPr>
          <p:cNvPr id="20" name="Rounded Rectangle 19"/>
          <p:cNvSpPr/>
          <p:nvPr/>
        </p:nvSpPr>
        <p:spPr>
          <a:xfrm>
            <a:off x="3589930" y="3865418"/>
            <a:ext cx="5451601" cy="266150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D9435F1-D9A4-4CFD-8F61-C4CF034A2AC9}"/>
              </a:ext>
            </a:extLst>
          </p:cNvPr>
          <p:cNvSpPr>
            <a:spLocks noGrp="1"/>
          </p:cNvSpPr>
          <p:nvPr>
            <p:ph type="ftr" sz="quarter" idx="11"/>
          </p:nvPr>
        </p:nvSpPr>
        <p:spPr/>
        <p:txBody>
          <a:bodyPr/>
          <a:lstStyle/>
          <a:p>
            <a:r>
              <a:rPr lang="en-US"/>
              <a:t>Integrasi ISO 9001,ISO 45001 &amp; ISO 14001 1/rev.00 (c)Copyright, Sentral Sistem. May 2018</a:t>
            </a:r>
          </a:p>
        </p:txBody>
      </p:sp>
    </p:spTree>
    <p:extLst>
      <p:ext uri="{BB962C8B-B14F-4D97-AF65-F5344CB8AC3E}">
        <p14:creationId xmlns:p14="http://schemas.microsoft.com/office/powerpoint/2010/main" val="2188245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392" y="3923429"/>
            <a:ext cx="1617744" cy="1213308"/>
          </a:xfrm>
          <a:prstGeom prst="rect">
            <a:avLst/>
          </a:prstGeom>
        </p:spPr>
      </p:pic>
      <p:pic>
        <p:nvPicPr>
          <p:cNvPr id="30" name="Picture 6" descr="http://abkldesigns.com/clipart2/ind3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0447" y="3607575"/>
            <a:ext cx="1699465" cy="111856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241029" y="2031191"/>
            <a:ext cx="7763736" cy="766343"/>
          </a:xfrm>
          <a:prstGeom prst="roundRect">
            <a:avLst>
              <a:gd name="adj" fmla="val 50000"/>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Narrow" pitchFamily="34" charset="0"/>
              </a:rPr>
              <a:t>Organisasi</a:t>
            </a:r>
            <a:r>
              <a:rPr lang="en-US" dirty="0">
                <a:solidFill>
                  <a:schemeClr val="tx1"/>
                </a:solidFill>
                <a:latin typeface="Arial Narrow" pitchFamily="34" charset="0"/>
              </a:rPr>
              <a:t> </a:t>
            </a:r>
            <a:r>
              <a:rPr lang="en-US" dirty="0" err="1">
                <a:solidFill>
                  <a:schemeClr val="tx1"/>
                </a:solidFill>
                <a:latin typeface="Arial Narrow" pitchFamily="34" charset="0"/>
              </a:rPr>
              <a:t>harus</a:t>
            </a:r>
            <a:r>
              <a:rPr lang="en-US" dirty="0">
                <a:solidFill>
                  <a:schemeClr val="tx1"/>
                </a:solidFill>
                <a:latin typeface="Arial Narrow" pitchFamily="34" charset="0"/>
              </a:rPr>
              <a:t> </a:t>
            </a:r>
            <a:r>
              <a:rPr lang="en-US" dirty="0" err="1">
                <a:solidFill>
                  <a:schemeClr val="tx1"/>
                </a:solidFill>
                <a:latin typeface="Arial Narrow" pitchFamily="34" charset="0"/>
              </a:rPr>
              <a:t>menentukan</a:t>
            </a:r>
            <a:r>
              <a:rPr lang="en-US" dirty="0">
                <a:solidFill>
                  <a:schemeClr val="tx1"/>
                </a:solidFill>
                <a:latin typeface="Arial Narrow" pitchFamily="34" charset="0"/>
              </a:rPr>
              <a:t> </a:t>
            </a:r>
            <a:r>
              <a:rPr lang="en-US" dirty="0" err="1">
                <a:solidFill>
                  <a:schemeClr val="tx1"/>
                </a:solidFill>
                <a:latin typeface="Arial Narrow" pitchFamily="34" charset="0"/>
              </a:rPr>
              <a:t>dan</a:t>
            </a:r>
            <a:r>
              <a:rPr lang="en-US" dirty="0">
                <a:solidFill>
                  <a:schemeClr val="tx1"/>
                </a:solidFill>
                <a:latin typeface="Arial Narrow" pitchFamily="34" charset="0"/>
              </a:rPr>
              <a:t> </a:t>
            </a:r>
            <a:r>
              <a:rPr lang="en-US" dirty="0" err="1">
                <a:solidFill>
                  <a:schemeClr val="tx1"/>
                </a:solidFill>
                <a:latin typeface="Arial Narrow" pitchFamily="34" charset="0"/>
              </a:rPr>
              <a:t>menyediakan</a:t>
            </a:r>
            <a:r>
              <a:rPr lang="en-US" dirty="0">
                <a:solidFill>
                  <a:schemeClr val="tx1"/>
                </a:solidFill>
                <a:latin typeface="Arial Narrow" pitchFamily="34" charset="0"/>
              </a:rPr>
              <a:t> </a:t>
            </a:r>
            <a:r>
              <a:rPr lang="en-US" dirty="0" err="1">
                <a:solidFill>
                  <a:schemeClr val="tx1"/>
                </a:solidFill>
                <a:latin typeface="Arial Narrow" pitchFamily="34" charset="0"/>
              </a:rPr>
              <a:t>sumberdaya</a:t>
            </a:r>
            <a:r>
              <a:rPr lang="en-US" dirty="0">
                <a:solidFill>
                  <a:schemeClr val="tx1"/>
                </a:solidFill>
                <a:latin typeface="Arial Narrow" pitchFamily="34" charset="0"/>
              </a:rPr>
              <a:t> </a:t>
            </a:r>
            <a:r>
              <a:rPr lang="en-US" dirty="0" err="1">
                <a:solidFill>
                  <a:schemeClr val="tx1"/>
                </a:solidFill>
                <a:latin typeface="Arial Narrow" pitchFamily="34" charset="0"/>
              </a:rPr>
              <a:t>untuk</a:t>
            </a:r>
            <a:r>
              <a:rPr lang="en-US" dirty="0">
                <a:solidFill>
                  <a:schemeClr val="tx1"/>
                </a:solidFill>
                <a:latin typeface="Arial Narrow" pitchFamily="34" charset="0"/>
              </a:rPr>
              <a:t> </a:t>
            </a:r>
            <a:r>
              <a:rPr lang="en-US" dirty="0" err="1">
                <a:solidFill>
                  <a:schemeClr val="tx1"/>
                </a:solidFill>
                <a:latin typeface="Arial Narrow" pitchFamily="34" charset="0"/>
              </a:rPr>
              <a:t>menetapkan</a:t>
            </a:r>
            <a:r>
              <a:rPr lang="en-US" dirty="0">
                <a:solidFill>
                  <a:schemeClr val="tx1"/>
                </a:solidFill>
                <a:latin typeface="Arial Narrow" pitchFamily="34" charset="0"/>
              </a:rPr>
              <a:t>, </a:t>
            </a:r>
            <a:r>
              <a:rPr lang="en-US" dirty="0" err="1">
                <a:solidFill>
                  <a:schemeClr val="tx1"/>
                </a:solidFill>
                <a:latin typeface="Arial Narrow" pitchFamily="34" charset="0"/>
              </a:rPr>
              <a:t>menerapkan</a:t>
            </a:r>
            <a:r>
              <a:rPr lang="en-US" dirty="0">
                <a:solidFill>
                  <a:schemeClr val="tx1"/>
                </a:solidFill>
                <a:latin typeface="Arial Narrow" pitchFamily="34" charset="0"/>
              </a:rPr>
              <a:t>, </a:t>
            </a:r>
            <a:r>
              <a:rPr lang="en-US" dirty="0" err="1">
                <a:solidFill>
                  <a:schemeClr val="tx1"/>
                </a:solidFill>
                <a:latin typeface="Arial Narrow" pitchFamily="34" charset="0"/>
              </a:rPr>
              <a:t>memelihara</a:t>
            </a:r>
            <a:r>
              <a:rPr lang="en-US" dirty="0">
                <a:solidFill>
                  <a:schemeClr val="tx1"/>
                </a:solidFill>
                <a:latin typeface="Arial Narrow" pitchFamily="34" charset="0"/>
              </a:rPr>
              <a:t> </a:t>
            </a:r>
            <a:r>
              <a:rPr lang="en-US" dirty="0" err="1">
                <a:solidFill>
                  <a:schemeClr val="tx1"/>
                </a:solidFill>
                <a:latin typeface="Arial Narrow" pitchFamily="34" charset="0"/>
              </a:rPr>
              <a:t>dan</a:t>
            </a:r>
            <a:r>
              <a:rPr lang="en-US" dirty="0">
                <a:solidFill>
                  <a:schemeClr val="tx1"/>
                </a:solidFill>
                <a:latin typeface="Arial Narrow" pitchFamily="34" charset="0"/>
              </a:rPr>
              <a:t> </a:t>
            </a:r>
            <a:r>
              <a:rPr lang="en-US" dirty="0" err="1">
                <a:solidFill>
                  <a:schemeClr val="tx1"/>
                </a:solidFill>
                <a:latin typeface="Arial Narrow" pitchFamily="34" charset="0"/>
              </a:rPr>
              <a:t>memperbaiki</a:t>
            </a:r>
            <a:r>
              <a:rPr lang="en-US" dirty="0">
                <a:solidFill>
                  <a:schemeClr val="tx1"/>
                </a:solidFill>
                <a:latin typeface="Arial Narrow" pitchFamily="34" charset="0"/>
              </a:rPr>
              <a:t> </a:t>
            </a:r>
            <a:r>
              <a:rPr lang="en-US" dirty="0" err="1">
                <a:solidFill>
                  <a:schemeClr val="tx1"/>
                </a:solidFill>
                <a:latin typeface="Arial Narrow" pitchFamily="34" charset="0"/>
              </a:rPr>
              <a:t>terus</a:t>
            </a:r>
            <a:r>
              <a:rPr lang="en-US" dirty="0">
                <a:solidFill>
                  <a:schemeClr val="tx1"/>
                </a:solidFill>
                <a:latin typeface="Arial Narrow" pitchFamily="34" charset="0"/>
              </a:rPr>
              <a:t> </a:t>
            </a:r>
            <a:r>
              <a:rPr lang="en-US" dirty="0" err="1">
                <a:solidFill>
                  <a:schemeClr val="tx1"/>
                </a:solidFill>
                <a:latin typeface="Arial Narrow" pitchFamily="34" charset="0"/>
              </a:rPr>
              <a:t>menerus</a:t>
            </a:r>
            <a:r>
              <a:rPr lang="en-US" dirty="0">
                <a:solidFill>
                  <a:schemeClr val="tx1"/>
                </a:solidFill>
                <a:latin typeface="Arial Narrow" pitchFamily="34" charset="0"/>
              </a:rPr>
              <a:t> </a:t>
            </a:r>
            <a:r>
              <a:rPr lang="en-US" dirty="0" err="1">
                <a:solidFill>
                  <a:schemeClr val="tx1"/>
                </a:solidFill>
                <a:latin typeface="Arial Narrow" pitchFamily="34" charset="0"/>
              </a:rPr>
              <a:t>sistem</a:t>
            </a:r>
            <a:r>
              <a:rPr lang="en-US" dirty="0">
                <a:solidFill>
                  <a:schemeClr val="tx1"/>
                </a:solidFill>
                <a:latin typeface="Arial Narrow" pitchFamily="34" charset="0"/>
              </a:rPr>
              <a:t> </a:t>
            </a:r>
            <a:r>
              <a:rPr lang="en-US" dirty="0" err="1">
                <a:solidFill>
                  <a:schemeClr val="tx1"/>
                </a:solidFill>
                <a:latin typeface="Arial Narrow" pitchFamily="34" charset="0"/>
              </a:rPr>
              <a:t>manajemen</a:t>
            </a:r>
            <a:r>
              <a:rPr lang="en-US" dirty="0">
                <a:solidFill>
                  <a:schemeClr val="tx1"/>
                </a:solidFill>
                <a:latin typeface="Arial Narrow" pitchFamily="34" charset="0"/>
              </a:rPr>
              <a:t> K3L</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flipV="1">
            <a:off x="1666824" y="2861256"/>
            <a:ext cx="1165979" cy="1102589"/>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396347" flipH="1">
            <a:off x="3266806" y="3107847"/>
            <a:ext cx="1504601" cy="766629"/>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441696" flipH="1">
            <a:off x="6371483" y="2913747"/>
            <a:ext cx="1504601" cy="766629"/>
          </a:xfrm>
          <a:prstGeom prst="rect">
            <a:avLst/>
          </a:prstGeom>
        </p:spPr>
      </p:pic>
      <p:pic>
        <p:nvPicPr>
          <p:cNvPr id="29" name="Picture 2" descr="C:\Users\MGR\AppData\Roaming\PixelMetrics\CaptureWiz\Temp\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732" y="3664667"/>
            <a:ext cx="927089" cy="865416"/>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241029" y="4626976"/>
            <a:ext cx="1663923" cy="1326472"/>
          </a:xfrm>
          <a:prstGeom prst="roundRect">
            <a:avLst>
              <a:gd name="adj" fmla="val 0"/>
            </a:avLst>
          </a:prstGeom>
          <a:solidFill>
            <a:srgbClr val="FFCC00"/>
          </a:solid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Sumberdaya</a:t>
            </a:r>
            <a:r>
              <a:rPr lang="en-US" sz="1477" b="1" dirty="0">
                <a:solidFill>
                  <a:schemeClr val="tx1"/>
                </a:solidFill>
                <a:latin typeface="Arial Narrow" pitchFamily="34" charset="0"/>
              </a:rPr>
              <a:t> </a:t>
            </a:r>
            <a:r>
              <a:rPr lang="en-US" sz="1477" b="1" dirty="0" err="1">
                <a:solidFill>
                  <a:schemeClr val="tx1"/>
                </a:solidFill>
                <a:latin typeface="Arial Narrow" pitchFamily="34" charset="0"/>
              </a:rPr>
              <a:t>manusia</a:t>
            </a:r>
            <a:r>
              <a:rPr lang="en-US" sz="1477" dirty="0">
                <a:solidFill>
                  <a:schemeClr val="tx1"/>
                </a:solidFill>
                <a:latin typeface="Arial Narrow" pitchFamily="34" charset="0"/>
              </a:rPr>
              <a:t>, </a:t>
            </a:r>
            <a:r>
              <a:rPr lang="en-US" sz="1477" dirty="0" err="1">
                <a:solidFill>
                  <a:schemeClr val="tx1"/>
                </a:solidFill>
                <a:latin typeface="Arial Narrow" pitchFamily="34" charset="0"/>
              </a:rPr>
              <a:t>termasuk</a:t>
            </a:r>
            <a:r>
              <a:rPr lang="en-US" sz="1477" dirty="0">
                <a:solidFill>
                  <a:schemeClr val="tx1"/>
                </a:solidFill>
                <a:latin typeface="Arial Narrow" pitchFamily="34" charset="0"/>
              </a:rPr>
              <a:t> </a:t>
            </a:r>
            <a:r>
              <a:rPr lang="en-US" sz="1477" dirty="0" err="1">
                <a:solidFill>
                  <a:schemeClr val="tx1"/>
                </a:solidFill>
                <a:latin typeface="Arial Narrow" pitchFamily="34" charset="0"/>
              </a:rPr>
              <a:t>keahlian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khusus</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pengetahuan</a:t>
            </a:r>
            <a:r>
              <a:rPr lang="en-US" sz="1477" dirty="0">
                <a:solidFill>
                  <a:schemeClr val="tx1"/>
                </a:solidFill>
                <a:latin typeface="Arial Narrow" pitchFamily="34" charset="0"/>
              </a:rPr>
              <a:t> </a:t>
            </a:r>
            <a:r>
              <a:rPr lang="en-US" sz="1477" dirty="0" err="1">
                <a:solidFill>
                  <a:schemeClr val="tx1"/>
                </a:solidFill>
                <a:latin typeface="Arial Narrow" pitchFamily="34" charset="0"/>
              </a:rPr>
              <a:t>tertentu</a:t>
            </a:r>
            <a:endParaRPr lang="en-US" sz="1477" dirty="0">
              <a:solidFill>
                <a:schemeClr val="tx1"/>
              </a:solidFill>
              <a:latin typeface="Arial Narrow" pitchFamily="34" charset="0"/>
            </a:endParaRPr>
          </a:p>
        </p:txBody>
      </p:sp>
      <p:sp>
        <p:nvSpPr>
          <p:cNvPr id="37" name="Rounded Rectangle 36"/>
          <p:cNvSpPr/>
          <p:nvPr/>
        </p:nvSpPr>
        <p:spPr>
          <a:xfrm>
            <a:off x="3475094" y="4842556"/>
            <a:ext cx="2050170" cy="1276357"/>
          </a:xfrm>
          <a:prstGeom prst="roundRect">
            <a:avLst>
              <a:gd name="adj" fmla="val 0"/>
            </a:avLst>
          </a:prstGeom>
          <a:solidFill>
            <a:srgbClr val="00B0F0"/>
          </a:solid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Infrastruktur</a:t>
            </a:r>
            <a:r>
              <a:rPr lang="en-US" sz="1477" b="1" dirty="0">
                <a:solidFill>
                  <a:schemeClr val="tx1"/>
                </a:solidFill>
                <a:latin typeface="Arial Narrow" pitchFamily="34" charset="0"/>
              </a:rPr>
              <a:t> &amp; </a:t>
            </a:r>
            <a:r>
              <a:rPr lang="en-US" sz="1477" b="1" dirty="0" err="1">
                <a:solidFill>
                  <a:schemeClr val="tx1"/>
                </a:solidFill>
                <a:latin typeface="Arial Narrow" pitchFamily="34" charset="0"/>
              </a:rPr>
              <a:t>Teknologi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termasuk</a:t>
            </a:r>
            <a:r>
              <a:rPr lang="en-US" sz="1477" dirty="0">
                <a:solidFill>
                  <a:schemeClr val="tx1"/>
                </a:solidFill>
                <a:latin typeface="Arial Narrow" pitchFamily="34" charset="0"/>
              </a:rPr>
              <a:t> </a:t>
            </a:r>
            <a:r>
              <a:rPr lang="en-US" sz="1477" dirty="0" err="1">
                <a:solidFill>
                  <a:schemeClr val="tx1"/>
                </a:solidFill>
                <a:latin typeface="Arial Narrow" pitchFamily="34" charset="0"/>
              </a:rPr>
              <a:t>bangunan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K3L,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tanggap</a:t>
            </a:r>
            <a:r>
              <a:rPr lang="en-US" sz="1477" dirty="0">
                <a:solidFill>
                  <a:schemeClr val="tx1"/>
                </a:solidFill>
                <a:latin typeface="Arial Narrow" pitchFamily="34" charset="0"/>
              </a:rPr>
              <a:t> </a:t>
            </a:r>
            <a:r>
              <a:rPr lang="en-US" sz="1477" dirty="0" err="1">
                <a:solidFill>
                  <a:schemeClr val="tx1"/>
                </a:solidFill>
                <a:latin typeface="Arial Narrow" pitchFamily="34" charset="0"/>
              </a:rPr>
              <a:t>darurat</a:t>
            </a:r>
            <a:endParaRPr lang="en-US" sz="1477" dirty="0">
              <a:solidFill>
                <a:schemeClr val="tx1"/>
              </a:solidFill>
              <a:latin typeface="Arial Narrow" pitchFamily="34" charset="0"/>
            </a:endParaRPr>
          </a:p>
        </p:txBody>
      </p:sp>
      <p:sp>
        <p:nvSpPr>
          <p:cNvPr id="38" name="Rounded Rectangle 37"/>
          <p:cNvSpPr/>
          <p:nvPr/>
        </p:nvSpPr>
        <p:spPr>
          <a:xfrm>
            <a:off x="6668659" y="5097064"/>
            <a:ext cx="2383532" cy="1021849"/>
          </a:xfrm>
          <a:prstGeom prst="roundRect">
            <a:avLst>
              <a:gd name="adj" fmla="val 0"/>
            </a:avLst>
          </a:prstGeom>
          <a:solidFill>
            <a:srgbClr val="FF6600"/>
          </a:solidFill>
          <a:ln w="19050">
            <a:solidFill>
              <a:schemeClr val="tx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Sumberdaya</a:t>
            </a:r>
            <a:r>
              <a:rPr lang="en-US" sz="1477" b="1" dirty="0">
                <a:solidFill>
                  <a:schemeClr val="tx1"/>
                </a:solidFill>
                <a:latin typeface="Arial Narrow" pitchFamily="34" charset="0"/>
              </a:rPr>
              <a:t> </a:t>
            </a:r>
            <a:r>
              <a:rPr lang="en-US" sz="1477" b="1" dirty="0" err="1">
                <a:solidFill>
                  <a:schemeClr val="tx1"/>
                </a:solidFill>
                <a:latin typeface="Arial Narrow" pitchFamily="34" charset="0"/>
              </a:rPr>
              <a:t>keuangan</a:t>
            </a:r>
            <a:r>
              <a:rPr lang="en-US" sz="1477" dirty="0">
                <a:solidFill>
                  <a:schemeClr val="tx1"/>
                </a:solidFill>
                <a:latin typeface="Arial Narrow" pitchFamily="34" charset="0"/>
              </a:rPr>
              <a:t>, </a:t>
            </a:r>
            <a:r>
              <a:rPr lang="en-US" sz="1477" dirty="0" err="1">
                <a:solidFill>
                  <a:schemeClr val="tx1"/>
                </a:solidFill>
                <a:latin typeface="Arial Narrow" pitchFamily="34" charset="0"/>
              </a:rPr>
              <a:t>untuk</a:t>
            </a:r>
            <a:r>
              <a:rPr lang="en-US" sz="1477" dirty="0">
                <a:solidFill>
                  <a:schemeClr val="tx1"/>
                </a:solidFill>
                <a:latin typeface="Arial Narrow" pitchFamily="34" charset="0"/>
              </a:rPr>
              <a:t> </a:t>
            </a:r>
            <a:r>
              <a:rPr lang="en-US" sz="1477" dirty="0" err="1">
                <a:solidFill>
                  <a:schemeClr val="tx1"/>
                </a:solidFill>
                <a:latin typeface="Arial Narrow" pitchFamily="34" charset="0"/>
              </a:rPr>
              <a:t>mendukung</a:t>
            </a:r>
            <a:r>
              <a:rPr lang="en-US" sz="1477" dirty="0">
                <a:solidFill>
                  <a:schemeClr val="tx1"/>
                </a:solidFill>
                <a:latin typeface="Arial Narrow" pitchFamily="34" charset="0"/>
              </a:rPr>
              <a:t> </a:t>
            </a:r>
            <a:r>
              <a:rPr lang="en-US" sz="1477" dirty="0" err="1">
                <a:solidFill>
                  <a:schemeClr val="tx1"/>
                </a:solidFill>
                <a:latin typeface="Arial Narrow" pitchFamily="34" charset="0"/>
              </a:rPr>
              <a:t>penerapan</a:t>
            </a:r>
            <a:r>
              <a:rPr lang="en-US" sz="1477" dirty="0">
                <a:solidFill>
                  <a:schemeClr val="tx1"/>
                </a:solidFill>
                <a:latin typeface="Arial Narrow" pitchFamily="34" charset="0"/>
              </a:rPr>
              <a:t>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 K3L</a:t>
            </a:r>
          </a:p>
        </p:txBody>
      </p:sp>
      <p:sp>
        <p:nvSpPr>
          <p:cNvPr id="23" name="Rectangle 22"/>
          <p:cNvSpPr/>
          <p:nvPr/>
        </p:nvSpPr>
        <p:spPr>
          <a:xfrm>
            <a:off x="241029" y="784576"/>
            <a:ext cx="7236168" cy="64633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000" b="1" i="1" u="sng" dirty="0">
                <a:solidFill>
                  <a:srgbClr val="FF0000"/>
                </a:solidFill>
                <a:latin typeface="Arial" panose="020B0604020202020204" pitchFamily="34" charset="0"/>
                <a:cs typeface="Arial" panose="020B0604020202020204" pitchFamily="34" charset="0"/>
              </a:rPr>
              <a:t>SMK3</a:t>
            </a:r>
            <a:r>
              <a:rPr lang="en-US" sz="2000" b="1" u="sng" dirty="0">
                <a:solidFill>
                  <a:srgbClr val="00B050"/>
                </a:solidFill>
                <a:latin typeface="Arial" panose="020B0604020202020204" pitchFamily="34" charset="0"/>
                <a:cs typeface="Arial" panose="020B0604020202020204" pitchFamily="34" charset="0"/>
              </a:rPr>
              <a:t>L</a:t>
            </a:r>
            <a:r>
              <a:rPr lang="en-US" sz="3600" b="1" dirty="0">
                <a:solidFill>
                  <a:schemeClr val="tx1"/>
                </a:solidFill>
                <a:latin typeface="Arial" panose="020B0604020202020204" pitchFamily="34" charset="0"/>
                <a:cs typeface="Arial" panose="020B0604020202020204" pitchFamily="34" charset="0"/>
              </a:rPr>
              <a:t> 7.1 </a:t>
            </a:r>
            <a:r>
              <a:rPr lang="en-US" sz="3600" b="1" dirty="0" err="1">
                <a:solidFill>
                  <a:schemeClr val="tx1"/>
                </a:solidFill>
                <a:latin typeface="Arial" panose="020B0604020202020204" pitchFamily="34" charset="0"/>
                <a:cs typeface="Arial" panose="020B0604020202020204" pitchFamily="34" charset="0"/>
              </a:rPr>
              <a:t>Sumberdaya</a:t>
            </a:r>
            <a:endParaRPr lang="en-US" sz="3600" b="1" dirty="0">
              <a:solidFill>
                <a:schemeClr val="tx1"/>
              </a:solidFill>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67FC747D-4B72-498F-93D7-16C124FA0B25}"/>
              </a:ext>
            </a:extLst>
          </p:cNvPr>
          <p:cNvSpPr>
            <a:spLocks noGrp="1"/>
          </p:cNvSpPr>
          <p:nvPr>
            <p:ph type="sldNum" sz="quarter" idx="12"/>
          </p:nvPr>
        </p:nvSpPr>
        <p:spPr/>
        <p:txBody>
          <a:bodyPr/>
          <a:lstStyle/>
          <a:p>
            <a:pPr>
              <a:defRPr/>
            </a:pPr>
            <a:fld id="{2E3D3CF9-A8F0-446F-8AA4-23D2A19D86A0}" type="slidenum">
              <a:rPr lang="en-US" smtClean="0"/>
              <a:pPr>
                <a:defRPr/>
              </a:pPr>
              <a:t>63</a:t>
            </a:fld>
            <a:endParaRPr lang="en-US"/>
          </a:p>
        </p:txBody>
      </p:sp>
      <p:sp>
        <p:nvSpPr>
          <p:cNvPr id="2" name="Footer Placeholder 1">
            <a:extLst>
              <a:ext uri="{FF2B5EF4-FFF2-40B4-BE49-F238E27FC236}">
                <a16:creationId xmlns:a16="http://schemas.microsoft.com/office/drawing/2014/main" id="{02BA5B9F-0B6D-42F2-B1F4-DBE9198F7C45}"/>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108949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3249" y="857395"/>
            <a:ext cx="6675210" cy="940777"/>
            <a:chOff x="176853" y="643094"/>
            <a:chExt cx="7231477" cy="1019175"/>
          </a:xfrm>
        </p:grpSpPr>
        <p:sp>
          <p:nvSpPr>
            <p:cNvPr id="6" name="Freeform 5"/>
            <p:cNvSpPr/>
            <p:nvPr/>
          </p:nvSpPr>
          <p:spPr>
            <a:xfrm>
              <a:off x="176853"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529473" tIns="19695" rIns="490083" bIns="19695" numCol="1" spcCol="1270" anchor="ctr" anchorCtr="0">
              <a:noAutofit/>
            </a:bodyPr>
            <a:lstStyle/>
            <a:p>
              <a:pPr algn="ctr" defTabSz="656509">
                <a:lnSpc>
                  <a:spcPct val="90000"/>
                </a:lnSpc>
                <a:spcBef>
                  <a:spcPct val="0"/>
                </a:spcBef>
                <a:spcAft>
                  <a:spcPct val="35000"/>
                </a:spcAft>
              </a:pPr>
              <a:r>
                <a:rPr lang="en-US" sz="1477" dirty="0" err="1">
                  <a:solidFill>
                    <a:schemeClr val="bg1"/>
                  </a:solidFill>
                </a:rPr>
                <a:t>Identifikasi</a:t>
              </a:r>
              <a:r>
                <a:rPr lang="en-US" sz="1477" dirty="0">
                  <a:solidFill>
                    <a:schemeClr val="bg1"/>
                  </a:solidFill>
                </a:rPr>
                <a:t> </a:t>
              </a:r>
              <a:r>
                <a:rPr lang="en-US" sz="1477" dirty="0" err="1">
                  <a:solidFill>
                    <a:schemeClr val="bg1"/>
                  </a:solidFill>
                </a:rPr>
                <a:t>fungsi</a:t>
              </a:r>
              <a:r>
                <a:rPr lang="en-US" sz="1477" dirty="0">
                  <a:solidFill>
                    <a:schemeClr val="bg1"/>
                  </a:solidFill>
                </a:rPr>
                <a:t> </a:t>
              </a:r>
              <a:r>
                <a:rPr lang="en-US" sz="1477" dirty="0" err="1">
                  <a:solidFill>
                    <a:schemeClr val="bg1"/>
                  </a:solidFill>
                </a:rPr>
                <a:t>kerja</a:t>
              </a:r>
              <a:r>
                <a:rPr lang="en-US" sz="1477" dirty="0">
                  <a:solidFill>
                    <a:schemeClr val="bg1"/>
                  </a:solidFill>
                </a:rPr>
                <a:t> &amp; </a:t>
              </a:r>
              <a:r>
                <a:rPr lang="en-US" sz="1477" dirty="0" err="1">
                  <a:solidFill>
                    <a:schemeClr val="bg1"/>
                  </a:solidFill>
                </a:rPr>
                <a:t>Persyaratan</a:t>
              </a:r>
              <a:r>
                <a:rPr lang="en-US" sz="1477" dirty="0">
                  <a:solidFill>
                    <a:schemeClr val="bg1"/>
                  </a:solidFill>
                </a:rPr>
                <a:t> </a:t>
              </a:r>
              <a:r>
                <a:rPr lang="en-US" sz="1477" dirty="0" err="1">
                  <a:solidFill>
                    <a:schemeClr val="bg1"/>
                  </a:solidFill>
                </a:rPr>
                <a:t>Kompetensi</a:t>
              </a:r>
              <a:endParaRPr lang="en-US" sz="1477" dirty="0">
                <a:solidFill>
                  <a:schemeClr val="bg1"/>
                </a:solidFill>
              </a:endParaRPr>
            </a:p>
          </p:txBody>
        </p:sp>
        <p:sp>
          <p:nvSpPr>
            <p:cNvPr id="7" name="Freeform 6"/>
            <p:cNvSpPr/>
            <p:nvPr/>
          </p:nvSpPr>
          <p:spPr>
            <a:xfrm>
              <a:off x="2461321"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529473" tIns="19695" rIns="490083" bIns="19695" numCol="1" spcCol="1270" anchor="ctr" anchorCtr="0">
              <a:noAutofit/>
            </a:bodyPr>
            <a:lstStyle/>
            <a:p>
              <a:pPr algn="ctr" defTabSz="656509">
                <a:lnSpc>
                  <a:spcPct val="90000"/>
                </a:lnSpc>
                <a:spcBef>
                  <a:spcPct val="0"/>
                </a:spcBef>
                <a:spcAft>
                  <a:spcPct val="35000"/>
                </a:spcAft>
              </a:pPr>
              <a:r>
                <a:rPr lang="en-US" sz="1477" dirty="0" err="1">
                  <a:solidFill>
                    <a:schemeClr val="bg1"/>
                  </a:solidFill>
                </a:rPr>
                <a:t>Tetapkan</a:t>
              </a:r>
              <a:r>
                <a:rPr lang="en-US" sz="1477" dirty="0">
                  <a:solidFill>
                    <a:schemeClr val="bg1"/>
                  </a:solidFill>
                </a:rPr>
                <a:t> </a:t>
              </a:r>
              <a:r>
                <a:rPr lang="en-US" sz="1477" dirty="0" err="1">
                  <a:solidFill>
                    <a:schemeClr val="bg1"/>
                  </a:solidFill>
                </a:rPr>
                <a:t>Standar</a:t>
              </a:r>
              <a:r>
                <a:rPr lang="en-US" sz="1477" dirty="0">
                  <a:solidFill>
                    <a:schemeClr val="bg1"/>
                  </a:solidFill>
                </a:rPr>
                <a:t> </a:t>
              </a:r>
              <a:r>
                <a:rPr lang="en-US" sz="1477" dirty="0" err="1">
                  <a:solidFill>
                    <a:schemeClr val="bg1"/>
                  </a:solidFill>
                </a:rPr>
                <a:t>Kompetensi</a:t>
              </a:r>
              <a:endParaRPr lang="en-US" sz="1477" dirty="0">
                <a:solidFill>
                  <a:schemeClr val="bg1"/>
                </a:solidFill>
              </a:endParaRPr>
            </a:p>
          </p:txBody>
        </p:sp>
        <p:sp>
          <p:nvSpPr>
            <p:cNvPr id="9" name="Freeform 8"/>
            <p:cNvSpPr/>
            <p:nvPr/>
          </p:nvSpPr>
          <p:spPr>
            <a:xfrm>
              <a:off x="4825660"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529473" tIns="19695" rIns="490083" bIns="19695" numCol="1" spcCol="1270" anchor="ctr" anchorCtr="0">
              <a:noAutofit/>
            </a:bodyPr>
            <a:lstStyle/>
            <a:p>
              <a:pPr algn="ctr" defTabSz="656509">
                <a:lnSpc>
                  <a:spcPct val="90000"/>
                </a:lnSpc>
                <a:spcBef>
                  <a:spcPct val="0"/>
                </a:spcBef>
                <a:spcAft>
                  <a:spcPct val="35000"/>
                </a:spcAft>
              </a:pPr>
              <a:r>
                <a:rPr lang="en-US" sz="1477" dirty="0" err="1">
                  <a:solidFill>
                    <a:schemeClr val="bg1"/>
                  </a:solidFill>
                </a:rPr>
                <a:t>Evaluasi</a:t>
              </a:r>
              <a:r>
                <a:rPr lang="en-US" sz="1477" dirty="0">
                  <a:solidFill>
                    <a:schemeClr val="bg1"/>
                  </a:solidFill>
                </a:rPr>
                <a:t> </a:t>
              </a:r>
              <a:r>
                <a:rPr lang="en-US" sz="1477" dirty="0" err="1">
                  <a:solidFill>
                    <a:schemeClr val="bg1"/>
                  </a:solidFill>
                </a:rPr>
                <a:t>Standar</a:t>
              </a:r>
              <a:r>
                <a:rPr lang="en-US" sz="1477" dirty="0">
                  <a:solidFill>
                    <a:schemeClr val="bg1"/>
                  </a:solidFill>
                </a:rPr>
                <a:t> </a:t>
              </a:r>
              <a:r>
                <a:rPr lang="en-US" sz="1477" dirty="0" err="1">
                  <a:solidFill>
                    <a:schemeClr val="bg1"/>
                  </a:solidFill>
                </a:rPr>
                <a:t>vs</a:t>
              </a:r>
              <a:r>
                <a:rPr lang="en-US" sz="1477" dirty="0">
                  <a:solidFill>
                    <a:schemeClr val="bg1"/>
                  </a:solidFill>
                </a:rPr>
                <a:t> </a:t>
              </a:r>
              <a:r>
                <a:rPr lang="en-US" sz="1477" dirty="0" err="1">
                  <a:solidFill>
                    <a:schemeClr val="bg1"/>
                  </a:solidFill>
                </a:rPr>
                <a:t>Aktual</a:t>
              </a:r>
              <a:r>
                <a:rPr lang="en-US" sz="1477" dirty="0">
                  <a:solidFill>
                    <a:schemeClr val="bg1"/>
                  </a:solidFill>
                </a:rPr>
                <a:t> </a:t>
              </a:r>
              <a:r>
                <a:rPr lang="en-US" sz="1477" dirty="0" err="1">
                  <a:solidFill>
                    <a:schemeClr val="bg1"/>
                  </a:solidFill>
                </a:rPr>
                <a:t>Kompetensi</a:t>
              </a:r>
              <a:endParaRPr lang="en-US" sz="1477" dirty="0">
                <a:solidFill>
                  <a:schemeClr val="bg1"/>
                </a:solidFill>
              </a:endParaRPr>
            </a:p>
          </p:txBody>
        </p:sp>
      </p:grpSp>
      <p:sp>
        <p:nvSpPr>
          <p:cNvPr id="25" name="Rounded Rectangle 24"/>
          <p:cNvSpPr/>
          <p:nvPr/>
        </p:nvSpPr>
        <p:spPr>
          <a:xfrm>
            <a:off x="254977" y="2020727"/>
            <a:ext cx="8504460" cy="2578541"/>
          </a:xfrm>
          <a:prstGeom prst="roundRect">
            <a:avLst>
              <a:gd name="adj" fmla="val 9217"/>
            </a:avLst>
          </a:prstGeom>
          <a:solidFill>
            <a:schemeClr val="accent1">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err="1">
                <a:solidFill>
                  <a:schemeClr val="tx1"/>
                </a:solidFill>
                <a:latin typeface="Arial Narrow" pitchFamily="34" charset="0"/>
              </a:rPr>
              <a:t>Organisasi</a:t>
            </a:r>
            <a:r>
              <a:rPr lang="en-US" sz="2000" dirty="0">
                <a:solidFill>
                  <a:schemeClr val="tx1"/>
                </a:solidFill>
                <a:latin typeface="Arial Narrow" pitchFamily="34" charset="0"/>
              </a:rPr>
              <a:t> </a:t>
            </a:r>
            <a:r>
              <a:rPr lang="en-US" sz="2000" dirty="0" err="1">
                <a:solidFill>
                  <a:schemeClr val="tx1"/>
                </a:solidFill>
                <a:latin typeface="Arial Narrow" pitchFamily="34" charset="0"/>
              </a:rPr>
              <a:t>harus</a:t>
            </a:r>
            <a:r>
              <a:rPr lang="en-US" sz="2000" dirty="0">
                <a:solidFill>
                  <a:schemeClr val="tx1"/>
                </a:solidFill>
                <a:latin typeface="Arial Narrow" pitchFamily="34" charset="0"/>
              </a:rPr>
              <a:t> :</a:t>
            </a:r>
          </a:p>
          <a:p>
            <a:pPr marL="316531" indent="-316531">
              <a:buFont typeface="+mj-lt"/>
              <a:buAutoNum type="arabicParenR"/>
            </a:pPr>
            <a:r>
              <a:rPr lang="en-US" sz="2000" dirty="0" err="1">
                <a:solidFill>
                  <a:schemeClr val="tx1"/>
                </a:solidFill>
                <a:latin typeface="Arial Narrow" pitchFamily="34" charset="0"/>
              </a:rPr>
              <a:t>Menentukan</a:t>
            </a:r>
            <a:r>
              <a:rPr lang="en-US" sz="2000" dirty="0">
                <a:solidFill>
                  <a:schemeClr val="tx1"/>
                </a:solidFill>
                <a:latin typeface="Arial Narrow" pitchFamily="34" charset="0"/>
              </a:rPr>
              <a:t> </a:t>
            </a:r>
            <a:r>
              <a:rPr lang="en-US" sz="2000" u="sng" dirty="0" err="1">
                <a:solidFill>
                  <a:schemeClr val="tx1"/>
                </a:solidFill>
                <a:latin typeface="Arial Narrow" pitchFamily="34" charset="0"/>
              </a:rPr>
              <a:t>kecukupan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kompetensi</a:t>
            </a:r>
            <a:r>
              <a:rPr lang="en-US" sz="2000" u="sng" dirty="0">
                <a:solidFill>
                  <a:schemeClr val="tx1"/>
                </a:solidFill>
                <a:latin typeface="Arial Narrow" pitchFamily="34" charset="0"/>
              </a:rPr>
              <a:t> </a:t>
            </a:r>
            <a:r>
              <a:rPr lang="en-US" sz="2000" dirty="0">
                <a:solidFill>
                  <a:schemeClr val="tx1"/>
                </a:solidFill>
                <a:latin typeface="Arial Narrow" pitchFamily="34" charset="0"/>
              </a:rPr>
              <a:t>yang </a:t>
            </a:r>
            <a:r>
              <a:rPr lang="en-US" sz="2000" dirty="0" err="1">
                <a:solidFill>
                  <a:schemeClr val="tx1"/>
                </a:solidFill>
                <a:latin typeface="Arial Narrow" pitchFamily="34" charset="0"/>
              </a:rPr>
              <a:t>dibutuhkan</a:t>
            </a:r>
            <a:r>
              <a:rPr lang="en-US" sz="2000" dirty="0">
                <a:solidFill>
                  <a:schemeClr val="tx1"/>
                </a:solidFill>
                <a:latin typeface="Arial Narrow" pitchFamily="34" charset="0"/>
              </a:rPr>
              <a:t> </a:t>
            </a:r>
            <a:r>
              <a:rPr lang="en-US" sz="2000" dirty="0" err="1">
                <a:solidFill>
                  <a:schemeClr val="tx1"/>
                </a:solidFill>
                <a:latin typeface="Arial Narrow" pitchFamily="34" charset="0"/>
              </a:rPr>
              <a:t>bagi</a:t>
            </a:r>
            <a:r>
              <a:rPr lang="en-US" sz="2000" dirty="0">
                <a:solidFill>
                  <a:schemeClr val="tx1"/>
                </a:solidFill>
                <a:latin typeface="Arial Narrow" pitchFamily="34" charset="0"/>
              </a:rPr>
              <a:t> </a:t>
            </a:r>
            <a:r>
              <a:rPr lang="en-US" sz="2000" dirty="0" err="1">
                <a:solidFill>
                  <a:schemeClr val="tx1"/>
                </a:solidFill>
                <a:latin typeface="Arial Narrow" pitchFamily="34" charset="0"/>
              </a:rPr>
              <a:t>pekerja</a:t>
            </a:r>
            <a:r>
              <a:rPr lang="en-US" sz="2000" dirty="0">
                <a:solidFill>
                  <a:schemeClr val="tx1"/>
                </a:solidFill>
                <a:latin typeface="Arial Narrow" pitchFamily="34" charset="0"/>
              </a:rPr>
              <a:t> / orang yang </a:t>
            </a:r>
            <a:r>
              <a:rPr lang="en-US" sz="2000" dirty="0" err="1">
                <a:solidFill>
                  <a:schemeClr val="tx1"/>
                </a:solidFill>
                <a:latin typeface="Arial Narrow" pitchFamily="34" charset="0"/>
              </a:rPr>
              <a:t>dibawah</a:t>
            </a:r>
            <a:r>
              <a:rPr lang="en-US" sz="2000" dirty="0">
                <a:solidFill>
                  <a:schemeClr val="tx1"/>
                </a:solidFill>
                <a:latin typeface="Arial Narrow" pitchFamily="34" charset="0"/>
              </a:rPr>
              <a:t> </a:t>
            </a:r>
            <a:r>
              <a:rPr lang="en-US" sz="2000" dirty="0" err="1">
                <a:solidFill>
                  <a:schemeClr val="tx1"/>
                </a:solidFill>
                <a:latin typeface="Arial Narrow" pitchFamily="34" charset="0"/>
              </a:rPr>
              <a:t>kendali</a:t>
            </a:r>
            <a:r>
              <a:rPr lang="en-US" sz="2000" dirty="0">
                <a:solidFill>
                  <a:schemeClr val="tx1"/>
                </a:solidFill>
                <a:latin typeface="Arial Narrow" pitchFamily="34" charset="0"/>
              </a:rPr>
              <a:t> </a:t>
            </a:r>
            <a:r>
              <a:rPr lang="en-US" sz="2000" dirty="0" err="1">
                <a:solidFill>
                  <a:schemeClr val="tx1"/>
                </a:solidFill>
                <a:latin typeface="Arial Narrow" pitchFamily="34" charset="0"/>
              </a:rPr>
              <a:t>organisasi</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berdampak</a:t>
            </a:r>
            <a:r>
              <a:rPr lang="en-US" sz="2000" dirty="0">
                <a:solidFill>
                  <a:schemeClr val="tx1"/>
                </a:solidFill>
                <a:latin typeface="Arial Narrow" pitchFamily="34" charset="0"/>
              </a:rPr>
              <a:t> </a:t>
            </a:r>
            <a:r>
              <a:rPr lang="en-US" sz="2000" dirty="0" err="1">
                <a:solidFill>
                  <a:schemeClr val="tx1"/>
                </a:solidFill>
                <a:latin typeface="Arial Narrow" pitchFamily="34" charset="0"/>
              </a:rPr>
              <a:t>atau</a:t>
            </a:r>
            <a:r>
              <a:rPr lang="en-US" sz="2000" dirty="0">
                <a:solidFill>
                  <a:schemeClr val="tx1"/>
                </a:solidFill>
                <a:latin typeface="Arial Narrow" pitchFamily="34" charset="0"/>
              </a:rPr>
              <a:t> </a:t>
            </a:r>
            <a:r>
              <a:rPr lang="en-US" sz="2000" dirty="0" err="1">
                <a:solidFill>
                  <a:schemeClr val="tx1"/>
                </a:solidFill>
                <a:latin typeface="Arial Narrow" pitchFamily="34" charset="0"/>
              </a:rPr>
              <a:t>memberikan</a:t>
            </a:r>
            <a:r>
              <a:rPr lang="en-US" sz="2000" dirty="0">
                <a:solidFill>
                  <a:schemeClr val="tx1"/>
                </a:solidFill>
                <a:latin typeface="Arial Narrow" pitchFamily="34" charset="0"/>
              </a:rPr>
              <a:t> </a:t>
            </a:r>
            <a:r>
              <a:rPr lang="en-US" sz="2000" dirty="0" err="1">
                <a:solidFill>
                  <a:schemeClr val="tx1"/>
                </a:solidFill>
                <a:latin typeface="Arial Narrow" pitchFamily="34" charset="0"/>
              </a:rPr>
              <a:t>dampak</a:t>
            </a:r>
            <a:r>
              <a:rPr lang="en-US" sz="2000" dirty="0">
                <a:solidFill>
                  <a:schemeClr val="tx1"/>
                </a:solidFill>
                <a:latin typeface="Arial Narrow" pitchFamily="34" charset="0"/>
              </a:rPr>
              <a:t> </a:t>
            </a:r>
            <a:r>
              <a:rPr lang="en-US" sz="2000" dirty="0" err="1">
                <a:solidFill>
                  <a:schemeClr val="tx1"/>
                </a:solidFill>
                <a:latin typeface="Arial Narrow" pitchFamily="34" charset="0"/>
              </a:rPr>
              <a:t>kinerja</a:t>
            </a:r>
            <a:r>
              <a:rPr lang="en-US" sz="2000" dirty="0">
                <a:solidFill>
                  <a:schemeClr val="tx1"/>
                </a:solidFill>
                <a:latin typeface="Arial Narrow" pitchFamily="34" charset="0"/>
              </a:rPr>
              <a:t> K3L</a:t>
            </a:r>
          </a:p>
          <a:p>
            <a:pPr marL="316531" indent="-316531">
              <a:buFont typeface="+mj-lt"/>
              <a:buAutoNum type="arabicParenR"/>
            </a:pPr>
            <a:r>
              <a:rPr lang="en-US" sz="2000" dirty="0" err="1">
                <a:solidFill>
                  <a:schemeClr val="tx1"/>
                </a:solidFill>
                <a:latin typeface="Arial Narrow" pitchFamily="34" charset="0"/>
              </a:rPr>
              <a:t>Memastikan</a:t>
            </a:r>
            <a:r>
              <a:rPr lang="en-US" sz="2000" dirty="0">
                <a:solidFill>
                  <a:schemeClr val="tx1"/>
                </a:solidFill>
                <a:latin typeface="Arial Narrow" pitchFamily="34" charset="0"/>
              </a:rPr>
              <a:t> </a:t>
            </a:r>
            <a:r>
              <a:rPr lang="en-US" sz="2000" dirty="0" err="1">
                <a:solidFill>
                  <a:schemeClr val="tx1"/>
                </a:solidFill>
                <a:latin typeface="Arial Narrow" pitchFamily="34" charset="0"/>
              </a:rPr>
              <a:t>bahwa</a:t>
            </a:r>
            <a:r>
              <a:rPr lang="en-US" sz="2000" dirty="0">
                <a:solidFill>
                  <a:schemeClr val="tx1"/>
                </a:solidFill>
                <a:latin typeface="Arial Narrow" pitchFamily="34" charset="0"/>
              </a:rPr>
              <a:t> </a:t>
            </a:r>
            <a:r>
              <a:rPr lang="en-US" sz="2000" dirty="0" err="1">
                <a:solidFill>
                  <a:schemeClr val="tx1"/>
                </a:solidFill>
                <a:latin typeface="Arial Narrow" pitchFamily="34" charset="0"/>
              </a:rPr>
              <a:t>pekerja</a:t>
            </a:r>
            <a:r>
              <a:rPr lang="en-US" sz="2000" dirty="0">
                <a:solidFill>
                  <a:schemeClr val="tx1"/>
                </a:solidFill>
                <a:latin typeface="Arial Narrow" pitchFamily="34" charset="0"/>
              </a:rPr>
              <a:t> </a:t>
            </a:r>
            <a:r>
              <a:rPr lang="en-US" sz="2000" dirty="0" err="1">
                <a:solidFill>
                  <a:schemeClr val="tx1"/>
                </a:solidFill>
                <a:latin typeface="Arial Narrow" pitchFamily="34" charset="0"/>
              </a:rPr>
              <a:t>berkompeten</a:t>
            </a:r>
            <a:r>
              <a:rPr lang="en-US" sz="2000" dirty="0">
                <a:solidFill>
                  <a:schemeClr val="tx1"/>
                </a:solidFill>
                <a:latin typeface="Arial Narrow" pitchFamily="34" charset="0"/>
              </a:rPr>
              <a:t> (</a:t>
            </a:r>
            <a:r>
              <a:rPr lang="en-US" sz="2000" dirty="0" err="1">
                <a:solidFill>
                  <a:schemeClr val="tx1"/>
                </a:solidFill>
                <a:latin typeface="Arial Narrow" pitchFamily="34" charset="0"/>
              </a:rPr>
              <a:t>termasuk</a:t>
            </a:r>
            <a:r>
              <a:rPr lang="en-US" sz="2000" dirty="0">
                <a:solidFill>
                  <a:schemeClr val="tx1"/>
                </a:solidFill>
                <a:latin typeface="Arial Narrow" pitchFamily="34" charset="0"/>
              </a:rPr>
              <a:t> </a:t>
            </a:r>
            <a:r>
              <a:rPr lang="en-US" sz="2000" dirty="0" err="1">
                <a:solidFill>
                  <a:schemeClr val="tx1"/>
                </a:solidFill>
                <a:latin typeface="Arial Narrow" pitchFamily="34" charset="0"/>
              </a:rPr>
              <a:t>kemampuan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mengidentifikasi</a:t>
            </a:r>
            <a:r>
              <a:rPr lang="en-US" sz="2000" dirty="0">
                <a:solidFill>
                  <a:schemeClr val="tx1"/>
                </a:solidFill>
                <a:latin typeface="Arial Narrow" pitchFamily="34" charset="0"/>
              </a:rPr>
              <a:t> </a:t>
            </a:r>
            <a:r>
              <a:rPr lang="en-US" sz="2000" dirty="0" err="1">
                <a:solidFill>
                  <a:schemeClr val="tx1"/>
                </a:solidFill>
                <a:latin typeface="Arial Narrow" pitchFamily="34" charset="0"/>
              </a:rPr>
              <a:t>bahaya</a:t>
            </a:r>
            <a:r>
              <a:rPr lang="en-US" sz="2000" dirty="0">
                <a:solidFill>
                  <a:schemeClr val="tx1"/>
                </a:solidFill>
                <a:latin typeface="Arial Narrow" pitchFamily="34" charset="0"/>
              </a:rPr>
              <a:t>) </a:t>
            </a:r>
            <a:r>
              <a:rPr lang="en-US" sz="2000" u="sng" dirty="0" err="1">
                <a:solidFill>
                  <a:schemeClr val="tx1"/>
                </a:solidFill>
                <a:latin typeface="Arial Narrow" pitchFamily="34" charset="0"/>
              </a:rPr>
              <a:t>berdasarkan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pengalaman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pendidikan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dan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pelatihan</a:t>
            </a:r>
            <a:endParaRPr lang="en-US" sz="2000" u="sng" dirty="0">
              <a:solidFill>
                <a:schemeClr val="tx1"/>
              </a:solidFill>
              <a:latin typeface="Arial Narrow" pitchFamily="34" charset="0"/>
            </a:endParaRPr>
          </a:p>
          <a:p>
            <a:pPr marL="316531" indent="-316531">
              <a:buFont typeface="+mj-lt"/>
              <a:buAutoNum type="arabicParenR"/>
            </a:pPr>
            <a:r>
              <a:rPr lang="en-US" sz="2000" dirty="0" err="1">
                <a:solidFill>
                  <a:schemeClr val="tx1"/>
                </a:solidFill>
                <a:latin typeface="Arial Narrow" pitchFamily="34" charset="0"/>
              </a:rPr>
              <a:t>Jika</a:t>
            </a:r>
            <a:r>
              <a:rPr lang="en-US" sz="2000" dirty="0">
                <a:solidFill>
                  <a:schemeClr val="tx1"/>
                </a:solidFill>
                <a:latin typeface="Arial Narrow" pitchFamily="34" charset="0"/>
              </a:rPr>
              <a:t> </a:t>
            </a:r>
            <a:r>
              <a:rPr lang="en-US" sz="2000" dirty="0" err="1">
                <a:solidFill>
                  <a:schemeClr val="tx1"/>
                </a:solidFill>
                <a:latin typeface="Arial Narrow" pitchFamily="34" charset="0"/>
              </a:rPr>
              <a:t>dapat</a:t>
            </a:r>
            <a:r>
              <a:rPr lang="en-US" sz="2000" dirty="0">
                <a:solidFill>
                  <a:schemeClr val="tx1"/>
                </a:solidFill>
                <a:latin typeface="Arial Narrow" pitchFamily="34" charset="0"/>
              </a:rPr>
              <a:t> </a:t>
            </a:r>
            <a:r>
              <a:rPr lang="en-US" sz="2000" dirty="0" err="1">
                <a:solidFill>
                  <a:schemeClr val="tx1"/>
                </a:solidFill>
                <a:latin typeface="Arial Narrow" pitchFamily="34" charset="0"/>
              </a:rPr>
              <a:t>dilakukan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mengambil</a:t>
            </a:r>
            <a:r>
              <a:rPr lang="en-US" sz="2000" dirty="0">
                <a:solidFill>
                  <a:schemeClr val="tx1"/>
                </a:solidFill>
                <a:latin typeface="Arial Narrow" pitchFamily="34" charset="0"/>
              </a:rPr>
              <a:t> </a:t>
            </a:r>
            <a:r>
              <a:rPr lang="en-US" sz="2000" dirty="0" err="1">
                <a:solidFill>
                  <a:schemeClr val="tx1"/>
                </a:solidFill>
                <a:latin typeface="Arial Narrow" pitchFamily="34" charset="0"/>
              </a:rPr>
              <a:t>tindakan</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dilakukan</a:t>
            </a:r>
            <a:r>
              <a:rPr lang="en-US" sz="2000" dirty="0">
                <a:solidFill>
                  <a:schemeClr val="tx1"/>
                </a:solidFill>
                <a:latin typeface="Arial Narrow" pitchFamily="34" charset="0"/>
              </a:rPr>
              <a:t> </a:t>
            </a:r>
            <a:r>
              <a:rPr lang="en-US" sz="2000" dirty="0" err="1">
                <a:solidFill>
                  <a:schemeClr val="tx1"/>
                </a:solidFill>
                <a:latin typeface="Arial Narrow" pitchFamily="34" charset="0"/>
              </a:rPr>
              <a:t>dan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memelihara</a:t>
            </a:r>
            <a:r>
              <a:rPr lang="en-US" sz="2000" dirty="0">
                <a:solidFill>
                  <a:schemeClr val="tx1"/>
                </a:solidFill>
                <a:latin typeface="Arial Narrow" pitchFamily="34" charset="0"/>
              </a:rPr>
              <a:t> </a:t>
            </a:r>
            <a:r>
              <a:rPr lang="en-US" sz="2000" dirty="0" err="1">
                <a:solidFill>
                  <a:schemeClr val="tx1"/>
                </a:solidFill>
                <a:latin typeface="Arial Narrow" pitchFamily="34" charset="0"/>
              </a:rPr>
              <a:t>kecukupan</a:t>
            </a:r>
            <a:r>
              <a:rPr lang="en-US" sz="2000" dirty="0">
                <a:solidFill>
                  <a:schemeClr val="tx1"/>
                </a:solidFill>
                <a:latin typeface="Arial Narrow" pitchFamily="34" charset="0"/>
              </a:rPr>
              <a:t> </a:t>
            </a:r>
            <a:r>
              <a:rPr lang="en-US" sz="2000" dirty="0" err="1">
                <a:solidFill>
                  <a:schemeClr val="tx1"/>
                </a:solidFill>
                <a:latin typeface="Arial Narrow" pitchFamily="34" charset="0"/>
              </a:rPr>
              <a:t>kompetensi</a:t>
            </a:r>
            <a:r>
              <a:rPr lang="en-US" sz="2000" dirty="0">
                <a:solidFill>
                  <a:schemeClr val="tx1"/>
                </a:solidFill>
                <a:latin typeface="Arial Narrow" pitchFamily="34" charset="0"/>
              </a:rPr>
              <a:t> </a:t>
            </a:r>
            <a:r>
              <a:rPr lang="en-US" sz="2000" dirty="0" err="1">
                <a:solidFill>
                  <a:schemeClr val="tx1"/>
                </a:solidFill>
                <a:latin typeface="Arial Narrow" pitchFamily="34" charset="0"/>
              </a:rPr>
              <a:t>dan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mengevaluasi</a:t>
            </a:r>
            <a:r>
              <a:rPr lang="en-US" sz="2000" dirty="0">
                <a:solidFill>
                  <a:schemeClr val="tx1"/>
                </a:solidFill>
                <a:latin typeface="Arial Narrow" pitchFamily="34" charset="0"/>
              </a:rPr>
              <a:t> </a:t>
            </a:r>
            <a:r>
              <a:rPr lang="en-US" sz="2000" dirty="0" err="1">
                <a:solidFill>
                  <a:schemeClr val="tx1"/>
                </a:solidFill>
                <a:latin typeface="Arial Narrow" pitchFamily="34" charset="0"/>
              </a:rPr>
              <a:t>keefektiftan</a:t>
            </a:r>
            <a:r>
              <a:rPr lang="en-US" sz="2000" dirty="0">
                <a:solidFill>
                  <a:schemeClr val="tx1"/>
                </a:solidFill>
                <a:latin typeface="Arial Narrow" pitchFamily="34" charset="0"/>
              </a:rPr>
              <a:t> </a:t>
            </a:r>
            <a:r>
              <a:rPr lang="en-US" sz="2000" dirty="0" err="1">
                <a:solidFill>
                  <a:schemeClr val="tx1"/>
                </a:solidFill>
                <a:latin typeface="Arial Narrow" pitchFamily="34" charset="0"/>
              </a:rPr>
              <a:t>tindakan</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dilakukan</a:t>
            </a:r>
            <a:endParaRPr lang="en-US" sz="2000" dirty="0">
              <a:solidFill>
                <a:schemeClr val="tx1"/>
              </a:solidFill>
              <a:latin typeface="Arial Narrow" pitchFamily="34" charset="0"/>
            </a:endParaRPr>
          </a:p>
        </p:txBody>
      </p:sp>
      <p:sp>
        <p:nvSpPr>
          <p:cNvPr id="26" name="Text Box 11"/>
          <p:cNvSpPr txBox="1">
            <a:spLocks noChangeArrowheads="1"/>
          </p:cNvSpPr>
          <p:nvPr/>
        </p:nvSpPr>
        <p:spPr bwMode="auto">
          <a:xfrm>
            <a:off x="3102033" y="4895160"/>
            <a:ext cx="5584767" cy="1200329"/>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en-US" i="1" dirty="0" err="1"/>
              <a:t>Tindakan</a:t>
            </a:r>
            <a:r>
              <a:rPr lang="en-US" i="1" dirty="0"/>
              <a:t> yang </a:t>
            </a:r>
            <a:r>
              <a:rPr lang="en-US" i="1" dirty="0" err="1"/>
              <a:t>diberlakukan</a:t>
            </a:r>
            <a:r>
              <a:rPr lang="en-US" i="1" dirty="0"/>
              <a:t> </a:t>
            </a:r>
            <a:r>
              <a:rPr lang="en-US" i="1" dirty="0" err="1"/>
              <a:t>dapat</a:t>
            </a:r>
            <a:r>
              <a:rPr lang="en-US" i="1" dirty="0"/>
              <a:t> </a:t>
            </a:r>
            <a:r>
              <a:rPr lang="en-US" i="1" dirty="0" err="1"/>
              <a:t>mencakup</a:t>
            </a:r>
            <a:r>
              <a:rPr lang="en-US" i="1" dirty="0"/>
              <a:t>, </a:t>
            </a:r>
            <a:r>
              <a:rPr lang="en-US" i="1" dirty="0" err="1"/>
              <a:t>seperti</a:t>
            </a:r>
            <a:r>
              <a:rPr lang="en-US" i="1" dirty="0"/>
              <a:t> </a:t>
            </a:r>
            <a:r>
              <a:rPr lang="en-US" i="1" dirty="0" err="1"/>
              <a:t>contoh</a:t>
            </a:r>
            <a:r>
              <a:rPr lang="en-US" i="1" dirty="0"/>
              <a:t>, </a:t>
            </a:r>
            <a:r>
              <a:rPr lang="en-US" i="1" u="sng" dirty="0" err="1"/>
              <a:t>penyediaan</a:t>
            </a:r>
            <a:r>
              <a:rPr lang="en-US" i="1" u="sng" dirty="0"/>
              <a:t> </a:t>
            </a:r>
            <a:r>
              <a:rPr lang="en-US" i="1" u="sng" dirty="0" err="1"/>
              <a:t>pelatihan</a:t>
            </a:r>
            <a:r>
              <a:rPr lang="en-US" i="1" dirty="0"/>
              <a:t>, </a:t>
            </a:r>
            <a:r>
              <a:rPr lang="en-US" i="1" u="sng" dirty="0" err="1"/>
              <a:t>pembimbingan</a:t>
            </a:r>
            <a:r>
              <a:rPr lang="en-US" i="1" dirty="0"/>
              <a:t>, </a:t>
            </a:r>
            <a:r>
              <a:rPr lang="en-US" i="1" dirty="0" err="1"/>
              <a:t>atau</a:t>
            </a:r>
            <a:r>
              <a:rPr lang="en-US" i="1" dirty="0"/>
              <a:t> </a:t>
            </a:r>
            <a:r>
              <a:rPr lang="en-US" i="1" dirty="0" err="1"/>
              <a:t>penugasan</a:t>
            </a:r>
            <a:r>
              <a:rPr lang="en-US" i="1" dirty="0"/>
              <a:t> </a:t>
            </a:r>
            <a:r>
              <a:rPr lang="en-US" i="1" dirty="0" err="1"/>
              <a:t>kembali</a:t>
            </a:r>
            <a:r>
              <a:rPr lang="en-US" i="1" dirty="0"/>
              <a:t> </a:t>
            </a:r>
            <a:r>
              <a:rPr lang="en-US" i="1" dirty="0" err="1"/>
              <a:t>personil</a:t>
            </a:r>
            <a:r>
              <a:rPr lang="en-US" i="1" dirty="0"/>
              <a:t> yang </a:t>
            </a:r>
            <a:r>
              <a:rPr lang="en-US" i="1" dirty="0" err="1"/>
              <a:t>dipekerjakan</a:t>
            </a:r>
            <a:r>
              <a:rPr lang="en-US" i="1" dirty="0"/>
              <a:t> </a:t>
            </a:r>
            <a:r>
              <a:rPr lang="en-US" i="1" dirty="0" err="1"/>
              <a:t>saat</a:t>
            </a:r>
            <a:r>
              <a:rPr lang="en-US" i="1" dirty="0"/>
              <a:t> </a:t>
            </a:r>
            <a:r>
              <a:rPr lang="en-US" i="1" dirty="0" err="1"/>
              <a:t>ini</a:t>
            </a:r>
            <a:r>
              <a:rPr lang="en-US" i="1" dirty="0"/>
              <a:t>, </a:t>
            </a:r>
            <a:r>
              <a:rPr lang="en-US" i="1" dirty="0" err="1"/>
              <a:t>atau</a:t>
            </a:r>
            <a:r>
              <a:rPr lang="en-US" i="1" dirty="0"/>
              <a:t> </a:t>
            </a:r>
            <a:r>
              <a:rPr lang="en-US" i="1" dirty="0" err="1"/>
              <a:t>menyewa</a:t>
            </a:r>
            <a:r>
              <a:rPr lang="en-US" i="1" dirty="0"/>
              <a:t> </a:t>
            </a:r>
            <a:r>
              <a:rPr lang="en-US" i="1" dirty="0" err="1"/>
              <a:t>atau</a:t>
            </a:r>
            <a:r>
              <a:rPr lang="en-US" i="1" dirty="0"/>
              <a:t> </a:t>
            </a:r>
            <a:r>
              <a:rPr lang="en-US" i="1" dirty="0" err="1"/>
              <a:t>mengontrak</a:t>
            </a:r>
            <a:r>
              <a:rPr lang="en-US" i="1" dirty="0"/>
              <a:t> </a:t>
            </a:r>
            <a:r>
              <a:rPr lang="en-US" i="1" dirty="0" err="1"/>
              <a:t>personil</a:t>
            </a:r>
            <a:r>
              <a:rPr lang="en-US" i="1" dirty="0"/>
              <a:t> yang </a:t>
            </a:r>
            <a:r>
              <a:rPr lang="en-US" i="1" dirty="0" err="1"/>
              <a:t>kompeten</a:t>
            </a:r>
            <a:r>
              <a:rPr lang="en-US" i="1" dirty="0"/>
              <a:t>.</a:t>
            </a:r>
            <a:endParaRPr lang="en-US" i="1" u="sng" dirty="0">
              <a:latin typeface="Tahoma" pitchFamily="34" charset="0"/>
            </a:endParaRPr>
          </a:p>
        </p:txBody>
      </p:sp>
      <p:sp>
        <p:nvSpPr>
          <p:cNvPr id="17" name="Text Box 11"/>
          <p:cNvSpPr txBox="1">
            <a:spLocks noChangeArrowheads="1"/>
          </p:cNvSpPr>
          <p:nvPr/>
        </p:nvSpPr>
        <p:spPr bwMode="auto">
          <a:xfrm>
            <a:off x="254977" y="4895160"/>
            <a:ext cx="2612535" cy="1077218"/>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nb-NO" sz="1600" dirty="0"/>
              <a:t>Organisasi harus menyimpan informasi terdokumentasi yang sesuai sebagai bukti kompetensi. </a:t>
            </a:r>
            <a:endParaRPr lang="en-US" sz="1600" i="1" u="sng" dirty="0">
              <a:latin typeface="Tahoma" pitchFamily="34" charset="0"/>
            </a:endParaRPr>
          </a:p>
        </p:txBody>
      </p:sp>
      <p:sp>
        <p:nvSpPr>
          <p:cNvPr id="18" name="Rectangle 17"/>
          <p:cNvSpPr/>
          <p:nvPr/>
        </p:nvSpPr>
        <p:spPr>
          <a:xfrm>
            <a:off x="240397" y="111620"/>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7.2.  </a:t>
            </a:r>
            <a:r>
              <a:rPr lang="en-US" sz="2800" dirty="0" err="1">
                <a:solidFill>
                  <a:schemeClr val="tx1"/>
                </a:solidFill>
                <a:latin typeface="Impact" panose="020B0806030902050204" pitchFamily="34" charset="0"/>
                <a:cs typeface="Arial" panose="020B0604020202020204" pitchFamily="34" charset="0"/>
              </a:rPr>
              <a:t>Kompetensi</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F9B624A3-F0A8-4AC8-9C18-92B3412A3C49}"/>
              </a:ext>
            </a:extLst>
          </p:cNvPr>
          <p:cNvSpPr>
            <a:spLocks noGrp="1"/>
          </p:cNvSpPr>
          <p:nvPr>
            <p:ph type="sldNum" sz="quarter" idx="12"/>
          </p:nvPr>
        </p:nvSpPr>
        <p:spPr/>
        <p:txBody>
          <a:bodyPr/>
          <a:lstStyle/>
          <a:p>
            <a:pPr>
              <a:defRPr/>
            </a:pPr>
            <a:fld id="{2E3D3CF9-A8F0-446F-8AA4-23D2A19D86A0}" type="slidenum">
              <a:rPr lang="en-US" smtClean="0"/>
              <a:pPr>
                <a:defRPr/>
              </a:pPr>
              <a:t>64</a:t>
            </a:fld>
            <a:endParaRPr lang="en-US"/>
          </a:p>
        </p:txBody>
      </p:sp>
      <p:sp>
        <p:nvSpPr>
          <p:cNvPr id="2" name="Footer Placeholder 1">
            <a:extLst>
              <a:ext uri="{FF2B5EF4-FFF2-40B4-BE49-F238E27FC236}">
                <a16:creationId xmlns:a16="http://schemas.microsoft.com/office/drawing/2014/main" id="{16B85326-561F-40EB-8449-8140B2FF117C}"/>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2" name="Title 1">
            <a:extLst>
              <a:ext uri="{FF2B5EF4-FFF2-40B4-BE49-F238E27FC236}">
                <a16:creationId xmlns:a16="http://schemas.microsoft.com/office/drawing/2014/main" id="{46915E20-4C88-4FFB-8B21-7B03766C3919}"/>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024688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922" y="301758"/>
            <a:ext cx="4935510" cy="76944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4400" b="1" dirty="0">
                <a:solidFill>
                  <a:schemeClr val="tx1"/>
                </a:solidFill>
                <a:latin typeface="Arial" panose="020B0604020202020204" pitchFamily="34" charset="0"/>
                <a:cs typeface="Arial" panose="020B0604020202020204" pitchFamily="34" charset="0"/>
              </a:rPr>
              <a:t>7.3. </a:t>
            </a:r>
            <a:r>
              <a:rPr lang="en-US" sz="4400" b="1" dirty="0" err="1">
                <a:solidFill>
                  <a:schemeClr val="tx1"/>
                </a:solidFill>
                <a:latin typeface="Arial" panose="020B0604020202020204" pitchFamily="34" charset="0"/>
                <a:cs typeface="Arial" panose="020B0604020202020204" pitchFamily="34" charset="0"/>
              </a:rPr>
              <a:t>Kepedulian</a:t>
            </a:r>
            <a:endParaRPr lang="en-US" sz="4400" b="1" dirty="0">
              <a:solidFill>
                <a:schemeClr val="tx1"/>
              </a:solidFill>
              <a:latin typeface="Arial" panose="020B0604020202020204" pitchFamily="34" charset="0"/>
              <a:cs typeface="Arial" panose="020B0604020202020204" pitchFamily="34" charset="0"/>
            </a:endParaRPr>
          </a:p>
        </p:txBody>
      </p:sp>
      <p:sp>
        <p:nvSpPr>
          <p:cNvPr id="4" name="TextBox 3"/>
          <p:cNvSpPr txBox="1"/>
          <p:nvPr/>
        </p:nvSpPr>
        <p:spPr>
          <a:xfrm>
            <a:off x="3900961" y="1460810"/>
            <a:ext cx="4785839" cy="5205271"/>
          </a:xfrm>
          <a:prstGeom prst="rect">
            <a:avLst/>
          </a:prstGeom>
          <a:noFill/>
        </p:spPr>
        <p:txBody>
          <a:bodyPr wrap="square" rtlCol="0">
            <a:spAutoFit/>
          </a:bodyPr>
          <a:lstStyle/>
          <a:p>
            <a:r>
              <a:rPr lang="en-US" sz="1846" b="1" dirty="0" err="1">
                <a:solidFill>
                  <a:srgbClr val="002060"/>
                </a:solidFill>
                <a:latin typeface="Arial Narrow" pitchFamily="34" charset="0"/>
              </a:rPr>
              <a:t>Pekerja</a:t>
            </a:r>
            <a:r>
              <a:rPr lang="en-US" sz="1846" b="1" dirty="0">
                <a:solidFill>
                  <a:srgbClr val="002060"/>
                </a:solidFill>
                <a:latin typeface="Arial Narrow" pitchFamily="34" charset="0"/>
              </a:rPr>
              <a:t> / Orang yang </a:t>
            </a:r>
            <a:r>
              <a:rPr lang="en-US" sz="1846" b="1" dirty="0" err="1">
                <a:solidFill>
                  <a:srgbClr val="002060"/>
                </a:solidFill>
                <a:latin typeface="Arial Narrow" pitchFamily="34" charset="0"/>
              </a:rPr>
              <a:t>dibawah</a:t>
            </a:r>
            <a:r>
              <a:rPr lang="en-US" sz="1846" b="1" dirty="0">
                <a:solidFill>
                  <a:srgbClr val="002060"/>
                </a:solidFill>
                <a:latin typeface="Arial Narrow" pitchFamily="34" charset="0"/>
              </a:rPr>
              <a:t> </a:t>
            </a:r>
            <a:r>
              <a:rPr lang="en-US" sz="1846" b="1" dirty="0" err="1">
                <a:solidFill>
                  <a:srgbClr val="002060"/>
                </a:solidFill>
                <a:latin typeface="Arial Narrow" pitchFamily="34" charset="0"/>
              </a:rPr>
              <a:t>kendali</a:t>
            </a:r>
            <a:r>
              <a:rPr lang="en-US" sz="1846" b="1" dirty="0">
                <a:solidFill>
                  <a:srgbClr val="002060"/>
                </a:solidFill>
                <a:latin typeface="Arial Narrow" pitchFamily="34" charset="0"/>
              </a:rPr>
              <a:t> </a:t>
            </a:r>
            <a:r>
              <a:rPr lang="en-US" sz="1846" b="1" dirty="0" err="1">
                <a:solidFill>
                  <a:srgbClr val="002060"/>
                </a:solidFill>
                <a:latin typeface="Arial Narrow" pitchFamily="34" charset="0"/>
              </a:rPr>
              <a:t>organisasi</a:t>
            </a:r>
            <a:r>
              <a:rPr lang="en-US" sz="1846" b="1" dirty="0">
                <a:solidFill>
                  <a:srgbClr val="002060"/>
                </a:solidFill>
                <a:latin typeface="Arial Narrow" pitchFamily="34" charset="0"/>
              </a:rPr>
              <a:t> </a:t>
            </a:r>
            <a:r>
              <a:rPr lang="en-US" sz="1846" b="1" dirty="0" err="1">
                <a:solidFill>
                  <a:srgbClr val="002060"/>
                </a:solidFill>
                <a:latin typeface="Arial Narrow" pitchFamily="34" charset="0"/>
              </a:rPr>
              <a:t>harus</a:t>
            </a:r>
            <a:r>
              <a:rPr lang="en-US" sz="1846" b="1" dirty="0">
                <a:solidFill>
                  <a:srgbClr val="002060"/>
                </a:solidFill>
                <a:latin typeface="Arial Narrow" pitchFamily="34" charset="0"/>
              </a:rPr>
              <a:t> PEDULI </a:t>
            </a:r>
            <a:r>
              <a:rPr lang="en-US" sz="1846" b="1" dirty="0" err="1">
                <a:solidFill>
                  <a:srgbClr val="002060"/>
                </a:solidFill>
                <a:latin typeface="Arial Narrow" pitchFamily="34" charset="0"/>
              </a:rPr>
              <a:t>terhadap</a:t>
            </a:r>
            <a:r>
              <a:rPr lang="en-US" sz="1846" b="1" dirty="0">
                <a:solidFill>
                  <a:srgbClr val="002060"/>
                </a:solidFill>
                <a:latin typeface="Arial Narrow" pitchFamily="34" charset="0"/>
              </a:rPr>
              <a:t> :</a:t>
            </a:r>
          </a:p>
          <a:p>
            <a:pPr marL="422041" indent="-422041">
              <a:buFont typeface="+mj-lt"/>
              <a:buAutoNum type="alphaLcParenR"/>
            </a:pPr>
            <a:r>
              <a:rPr lang="en-US" sz="1846" dirty="0" err="1">
                <a:solidFill>
                  <a:srgbClr val="002060"/>
                </a:solidFill>
              </a:rPr>
              <a:t>Kebijakan</a:t>
            </a:r>
            <a:r>
              <a:rPr lang="en-US" sz="1846" dirty="0">
                <a:solidFill>
                  <a:srgbClr val="002060"/>
                </a:solidFill>
              </a:rPr>
              <a:t> </a:t>
            </a:r>
            <a:r>
              <a:rPr lang="en-US" sz="1846" dirty="0" err="1">
                <a:solidFill>
                  <a:srgbClr val="002060"/>
                </a:solidFill>
              </a:rPr>
              <a:t>dan</a:t>
            </a:r>
            <a:r>
              <a:rPr lang="en-US" sz="1846" dirty="0">
                <a:solidFill>
                  <a:srgbClr val="002060"/>
                </a:solidFill>
              </a:rPr>
              <a:t> </a:t>
            </a:r>
            <a:r>
              <a:rPr lang="en-US" sz="1846" dirty="0" err="1">
                <a:solidFill>
                  <a:srgbClr val="002060"/>
                </a:solidFill>
              </a:rPr>
              <a:t>Sasaran</a:t>
            </a:r>
            <a:r>
              <a:rPr lang="en-US" sz="1846" dirty="0">
                <a:solidFill>
                  <a:srgbClr val="002060"/>
                </a:solidFill>
              </a:rPr>
              <a:t> K3L</a:t>
            </a:r>
          </a:p>
          <a:p>
            <a:pPr marL="422041" indent="-422041">
              <a:buFont typeface="+mj-lt"/>
              <a:buAutoNum type="alphaLcParenR"/>
            </a:pPr>
            <a:r>
              <a:rPr lang="en-US" sz="1846" dirty="0" err="1">
                <a:solidFill>
                  <a:srgbClr val="002060"/>
                </a:solidFill>
              </a:rPr>
              <a:t>Kontribusi</a:t>
            </a:r>
            <a:r>
              <a:rPr lang="en-US" sz="1846" dirty="0">
                <a:solidFill>
                  <a:srgbClr val="002060"/>
                </a:solidFill>
              </a:rPr>
              <a:t> </a:t>
            </a:r>
            <a:r>
              <a:rPr lang="en-US" sz="1846" dirty="0" err="1">
                <a:solidFill>
                  <a:srgbClr val="002060"/>
                </a:solidFill>
              </a:rPr>
              <a:t>mereka</a:t>
            </a:r>
            <a:r>
              <a:rPr lang="en-US" sz="1846" dirty="0">
                <a:solidFill>
                  <a:srgbClr val="002060"/>
                </a:solidFill>
              </a:rPr>
              <a:t> </a:t>
            </a:r>
            <a:r>
              <a:rPr lang="en-US" sz="1846" dirty="0" err="1">
                <a:solidFill>
                  <a:srgbClr val="002060"/>
                </a:solidFill>
              </a:rPr>
              <a:t>terhadap</a:t>
            </a:r>
            <a:r>
              <a:rPr lang="en-US" sz="1846" dirty="0">
                <a:solidFill>
                  <a:srgbClr val="002060"/>
                </a:solidFill>
              </a:rPr>
              <a:t> </a:t>
            </a:r>
            <a:r>
              <a:rPr lang="en-US" sz="1846" dirty="0" err="1">
                <a:solidFill>
                  <a:srgbClr val="002060"/>
                </a:solidFill>
              </a:rPr>
              <a:t>efektivitas</a:t>
            </a:r>
            <a:r>
              <a:rPr lang="en-US" sz="1846" dirty="0">
                <a:solidFill>
                  <a:srgbClr val="002060"/>
                </a:solidFill>
              </a:rPr>
              <a:t> </a:t>
            </a:r>
            <a:r>
              <a:rPr lang="en-US" sz="1846" dirty="0" err="1">
                <a:solidFill>
                  <a:srgbClr val="002060"/>
                </a:solidFill>
              </a:rPr>
              <a:t>sistem</a:t>
            </a:r>
            <a:r>
              <a:rPr lang="en-US" sz="1846" dirty="0">
                <a:solidFill>
                  <a:srgbClr val="002060"/>
                </a:solidFill>
              </a:rPr>
              <a:t> </a:t>
            </a:r>
            <a:r>
              <a:rPr lang="en-US" sz="1846" dirty="0" err="1">
                <a:solidFill>
                  <a:srgbClr val="002060"/>
                </a:solidFill>
              </a:rPr>
              <a:t>manajemen</a:t>
            </a:r>
            <a:r>
              <a:rPr lang="en-US" sz="1846" dirty="0">
                <a:solidFill>
                  <a:srgbClr val="002060"/>
                </a:solidFill>
              </a:rPr>
              <a:t> K3L </a:t>
            </a:r>
            <a:r>
              <a:rPr lang="en-US" sz="1846" dirty="0" err="1">
                <a:solidFill>
                  <a:srgbClr val="002060"/>
                </a:solidFill>
              </a:rPr>
              <a:t>termasuk</a:t>
            </a:r>
            <a:r>
              <a:rPr lang="en-US" sz="1846" dirty="0">
                <a:solidFill>
                  <a:srgbClr val="002060"/>
                </a:solidFill>
              </a:rPr>
              <a:t> </a:t>
            </a:r>
            <a:r>
              <a:rPr lang="en-US" sz="1846" dirty="0" err="1">
                <a:solidFill>
                  <a:srgbClr val="002060"/>
                </a:solidFill>
              </a:rPr>
              <a:t>manfaatnya</a:t>
            </a:r>
            <a:endParaRPr lang="en-US" sz="1846" dirty="0">
              <a:solidFill>
                <a:srgbClr val="002060"/>
              </a:solidFill>
            </a:endParaRPr>
          </a:p>
          <a:p>
            <a:pPr marL="422041" indent="-422041">
              <a:buFont typeface="+mj-lt"/>
              <a:buAutoNum type="alphaLcParenR"/>
            </a:pPr>
            <a:r>
              <a:rPr lang="en-US" sz="1846" dirty="0" err="1">
                <a:solidFill>
                  <a:srgbClr val="002060"/>
                </a:solidFill>
              </a:rPr>
              <a:t>Implikasi</a:t>
            </a:r>
            <a:r>
              <a:rPr lang="en-US" sz="1846" dirty="0">
                <a:solidFill>
                  <a:srgbClr val="002060"/>
                </a:solidFill>
              </a:rPr>
              <a:t> </a:t>
            </a:r>
            <a:r>
              <a:rPr lang="en-US" sz="1846" dirty="0" err="1">
                <a:solidFill>
                  <a:srgbClr val="002060"/>
                </a:solidFill>
              </a:rPr>
              <a:t>dan</a:t>
            </a:r>
            <a:r>
              <a:rPr lang="en-US" sz="1846" dirty="0">
                <a:solidFill>
                  <a:srgbClr val="002060"/>
                </a:solidFill>
              </a:rPr>
              <a:t> </a:t>
            </a:r>
            <a:r>
              <a:rPr lang="en-US" sz="1846" dirty="0" err="1">
                <a:solidFill>
                  <a:srgbClr val="002060"/>
                </a:solidFill>
              </a:rPr>
              <a:t>potensi</a:t>
            </a:r>
            <a:r>
              <a:rPr lang="en-US" sz="1846" dirty="0">
                <a:solidFill>
                  <a:srgbClr val="002060"/>
                </a:solidFill>
              </a:rPr>
              <a:t> </a:t>
            </a:r>
            <a:r>
              <a:rPr lang="en-US" sz="1846" dirty="0" err="1">
                <a:solidFill>
                  <a:srgbClr val="002060"/>
                </a:solidFill>
              </a:rPr>
              <a:t>dampaknya</a:t>
            </a:r>
            <a:r>
              <a:rPr lang="en-US" sz="1846" dirty="0">
                <a:solidFill>
                  <a:srgbClr val="002060"/>
                </a:solidFill>
              </a:rPr>
              <a:t> </a:t>
            </a:r>
            <a:r>
              <a:rPr lang="en-US" sz="1846" dirty="0" err="1">
                <a:solidFill>
                  <a:srgbClr val="002060"/>
                </a:solidFill>
              </a:rPr>
              <a:t>dari</a:t>
            </a:r>
            <a:r>
              <a:rPr lang="en-US" sz="1846" dirty="0">
                <a:solidFill>
                  <a:srgbClr val="002060"/>
                </a:solidFill>
              </a:rPr>
              <a:t> </a:t>
            </a:r>
            <a:r>
              <a:rPr lang="en-US" sz="1846" dirty="0" err="1">
                <a:solidFill>
                  <a:srgbClr val="002060"/>
                </a:solidFill>
              </a:rPr>
              <a:t>ketidaksesuaian</a:t>
            </a:r>
            <a:r>
              <a:rPr lang="en-US" sz="1846" dirty="0">
                <a:solidFill>
                  <a:srgbClr val="002060"/>
                </a:solidFill>
              </a:rPr>
              <a:t> </a:t>
            </a:r>
            <a:r>
              <a:rPr lang="en-US" sz="1846" dirty="0" err="1">
                <a:solidFill>
                  <a:srgbClr val="002060"/>
                </a:solidFill>
              </a:rPr>
              <a:t>persyaratan</a:t>
            </a:r>
            <a:r>
              <a:rPr lang="en-US" sz="1846" dirty="0">
                <a:solidFill>
                  <a:srgbClr val="002060"/>
                </a:solidFill>
              </a:rPr>
              <a:t> </a:t>
            </a:r>
            <a:r>
              <a:rPr lang="en-US" sz="1846" dirty="0" err="1">
                <a:solidFill>
                  <a:srgbClr val="002060"/>
                </a:solidFill>
              </a:rPr>
              <a:t>sistem</a:t>
            </a:r>
            <a:r>
              <a:rPr lang="en-US" sz="1846" dirty="0">
                <a:solidFill>
                  <a:srgbClr val="002060"/>
                </a:solidFill>
              </a:rPr>
              <a:t> </a:t>
            </a:r>
            <a:r>
              <a:rPr lang="en-US" sz="1846" dirty="0" err="1">
                <a:solidFill>
                  <a:srgbClr val="002060"/>
                </a:solidFill>
              </a:rPr>
              <a:t>manajemen</a:t>
            </a:r>
            <a:r>
              <a:rPr lang="en-US" sz="1846" dirty="0">
                <a:solidFill>
                  <a:srgbClr val="002060"/>
                </a:solidFill>
              </a:rPr>
              <a:t> K3L</a:t>
            </a:r>
          </a:p>
          <a:p>
            <a:pPr marL="422041" indent="-422041">
              <a:buFont typeface="+mj-lt"/>
              <a:buAutoNum type="alphaLcParenR"/>
            </a:pPr>
            <a:r>
              <a:rPr lang="en-US" sz="1846" u="sng" dirty="0" err="1">
                <a:solidFill>
                  <a:srgbClr val="FF0000"/>
                </a:solidFill>
              </a:rPr>
              <a:t>Insiden</a:t>
            </a:r>
            <a:r>
              <a:rPr lang="en-US" sz="1846" u="sng" dirty="0">
                <a:solidFill>
                  <a:srgbClr val="FF0000"/>
                </a:solidFill>
              </a:rPr>
              <a:t> </a:t>
            </a:r>
            <a:r>
              <a:rPr lang="en-US" sz="1846" u="sng" dirty="0" err="1">
                <a:solidFill>
                  <a:srgbClr val="FF0000"/>
                </a:solidFill>
              </a:rPr>
              <a:t>dan</a:t>
            </a:r>
            <a:r>
              <a:rPr lang="en-US" sz="1846" u="sng" dirty="0">
                <a:solidFill>
                  <a:srgbClr val="FF0000"/>
                </a:solidFill>
              </a:rPr>
              <a:t> </a:t>
            </a:r>
            <a:r>
              <a:rPr lang="en-US" sz="1846" u="sng" dirty="0" err="1">
                <a:solidFill>
                  <a:srgbClr val="FF0000"/>
                </a:solidFill>
              </a:rPr>
              <a:t>hasil</a:t>
            </a:r>
            <a:r>
              <a:rPr lang="en-US" sz="1846" u="sng" dirty="0">
                <a:solidFill>
                  <a:srgbClr val="FF0000"/>
                </a:solidFill>
              </a:rPr>
              <a:t> </a:t>
            </a:r>
            <a:r>
              <a:rPr lang="en-US" sz="1846" u="sng" dirty="0" err="1">
                <a:solidFill>
                  <a:srgbClr val="FF0000"/>
                </a:solidFill>
              </a:rPr>
              <a:t>investigasi</a:t>
            </a:r>
            <a:r>
              <a:rPr lang="en-US" sz="1846" u="sng" dirty="0">
                <a:solidFill>
                  <a:srgbClr val="FF0000"/>
                </a:solidFill>
              </a:rPr>
              <a:t> yang </a:t>
            </a:r>
            <a:r>
              <a:rPr lang="en-US" sz="1846" u="sng" dirty="0" err="1">
                <a:solidFill>
                  <a:srgbClr val="FF0000"/>
                </a:solidFill>
              </a:rPr>
              <a:t>relevan</a:t>
            </a:r>
            <a:r>
              <a:rPr lang="en-US" sz="1846" u="sng" dirty="0">
                <a:solidFill>
                  <a:srgbClr val="FF0000"/>
                </a:solidFill>
              </a:rPr>
              <a:t> </a:t>
            </a:r>
            <a:r>
              <a:rPr lang="en-US" sz="1846" u="sng" dirty="0" err="1">
                <a:solidFill>
                  <a:srgbClr val="FF0000"/>
                </a:solidFill>
              </a:rPr>
              <a:t>dengan</a:t>
            </a:r>
            <a:r>
              <a:rPr lang="en-US" sz="1846" u="sng" dirty="0">
                <a:solidFill>
                  <a:srgbClr val="FF0000"/>
                </a:solidFill>
              </a:rPr>
              <a:t> </a:t>
            </a:r>
            <a:r>
              <a:rPr lang="en-US" sz="1846" u="sng" dirty="0" err="1">
                <a:solidFill>
                  <a:srgbClr val="FF0000"/>
                </a:solidFill>
              </a:rPr>
              <a:t>mereka</a:t>
            </a:r>
            <a:endParaRPr lang="en-US" sz="1846" u="sng" dirty="0">
              <a:solidFill>
                <a:srgbClr val="FF0000"/>
              </a:solidFill>
            </a:endParaRPr>
          </a:p>
          <a:p>
            <a:pPr marL="422041" indent="-422041">
              <a:buFont typeface="+mj-lt"/>
              <a:buAutoNum type="alphaLcParenR"/>
            </a:pPr>
            <a:r>
              <a:rPr lang="en-US" sz="1846" dirty="0" err="1">
                <a:solidFill>
                  <a:srgbClr val="002060"/>
                </a:solidFill>
              </a:rPr>
              <a:t>Aspek</a:t>
            </a:r>
            <a:r>
              <a:rPr lang="en-US" sz="1846" dirty="0">
                <a:solidFill>
                  <a:srgbClr val="002060"/>
                </a:solidFill>
              </a:rPr>
              <a:t> </a:t>
            </a:r>
            <a:r>
              <a:rPr lang="en-US" sz="1846" dirty="0" err="1">
                <a:solidFill>
                  <a:srgbClr val="002060"/>
                </a:solidFill>
              </a:rPr>
              <a:t>lingkungan</a:t>
            </a:r>
            <a:r>
              <a:rPr lang="en-US" sz="1846" dirty="0">
                <a:solidFill>
                  <a:srgbClr val="002060"/>
                </a:solidFill>
              </a:rPr>
              <a:t>, </a:t>
            </a:r>
            <a:r>
              <a:rPr lang="en-US" sz="1846" dirty="0" err="1">
                <a:solidFill>
                  <a:srgbClr val="002060"/>
                </a:solidFill>
              </a:rPr>
              <a:t>Bahaya</a:t>
            </a:r>
            <a:r>
              <a:rPr lang="en-US" sz="1846" dirty="0">
                <a:solidFill>
                  <a:srgbClr val="002060"/>
                </a:solidFill>
              </a:rPr>
              <a:t>, </a:t>
            </a:r>
            <a:r>
              <a:rPr lang="en-US" sz="1846" dirty="0" err="1">
                <a:solidFill>
                  <a:srgbClr val="002060"/>
                </a:solidFill>
              </a:rPr>
              <a:t>risiko</a:t>
            </a:r>
            <a:r>
              <a:rPr lang="en-US" sz="1846" dirty="0">
                <a:solidFill>
                  <a:srgbClr val="002060"/>
                </a:solidFill>
              </a:rPr>
              <a:t> K3 </a:t>
            </a:r>
            <a:r>
              <a:rPr lang="en-US" sz="1846" dirty="0" err="1">
                <a:solidFill>
                  <a:srgbClr val="002060"/>
                </a:solidFill>
              </a:rPr>
              <a:t>dan</a:t>
            </a:r>
            <a:r>
              <a:rPr lang="en-US" sz="1846" dirty="0">
                <a:solidFill>
                  <a:srgbClr val="002060"/>
                </a:solidFill>
              </a:rPr>
              <a:t> </a:t>
            </a:r>
            <a:r>
              <a:rPr lang="en-US" sz="1846" dirty="0" err="1">
                <a:solidFill>
                  <a:srgbClr val="002060"/>
                </a:solidFill>
              </a:rPr>
              <a:t>tindakan</a:t>
            </a:r>
            <a:r>
              <a:rPr lang="en-US" sz="1846" dirty="0">
                <a:solidFill>
                  <a:srgbClr val="002060"/>
                </a:solidFill>
              </a:rPr>
              <a:t> yang </a:t>
            </a:r>
            <a:r>
              <a:rPr lang="en-US" sz="1846" dirty="0" err="1">
                <a:solidFill>
                  <a:srgbClr val="002060"/>
                </a:solidFill>
              </a:rPr>
              <a:t>ditetapkan</a:t>
            </a:r>
            <a:r>
              <a:rPr lang="en-US" sz="1846" dirty="0">
                <a:solidFill>
                  <a:srgbClr val="002060"/>
                </a:solidFill>
              </a:rPr>
              <a:t> </a:t>
            </a:r>
            <a:r>
              <a:rPr lang="en-US" sz="1846" dirty="0" err="1">
                <a:solidFill>
                  <a:srgbClr val="002060"/>
                </a:solidFill>
              </a:rPr>
              <a:t>dan</a:t>
            </a:r>
            <a:r>
              <a:rPr lang="en-US" sz="1846" dirty="0">
                <a:solidFill>
                  <a:srgbClr val="002060"/>
                </a:solidFill>
              </a:rPr>
              <a:t> </a:t>
            </a:r>
            <a:r>
              <a:rPr lang="en-US" sz="1846" dirty="0" err="1">
                <a:solidFill>
                  <a:srgbClr val="002060"/>
                </a:solidFill>
              </a:rPr>
              <a:t>relevan</a:t>
            </a:r>
            <a:r>
              <a:rPr lang="en-US" sz="1846" dirty="0">
                <a:solidFill>
                  <a:srgbClr val="002060"/>
                </a:solidFill>
              </a:rPr>
              <a:t> </a:t>
            </a:r>
            <a:r>
              <a:rPr lang="en-US" sz="1846" dirty="0" err="1">
                <a:solidFill>
                  <a:srgbClr val="002060"/>
                </a:solidFill>
              </a:rPr>
              <a:t>dengan</a:t>
            </a:r>
            <a:r>
              <a:rPr lang="en-US" sz="1846" dirty="0">
                <a:solidFill>
                  <a:srgbClr val="002060"/>
                </a:solidFill>
              </a:rPr>
              <a:t> </a:t>
            </a:r>
            <a:r>
              <a:rPr lang="en-US" sz="1846" dirty="0" err="1">
                <a:solidFill>
                  <a:srgbClr val="002060"/>
                </a:solidFill>
              </a:rPr>
              <a:t>aktivitas</a:t>
            </a:r>
            <a:r>
              <a:rPr lang="en-US" sz="1846" dirty="0">
                <a:solidFill>
                  <a:srgbClr val="002060"/>
                </a:solidFill>
              </a:rPr>
              <a:t> </a:t>
            </a:r>
            <a:r>
              <a:rPr lang="en-US" sz="1846" dirty="0" err="1">
                <a:solidFill>
                  <a:srgbClr val="002060"/>
                </a:solidFill>
              </a:rPr>
              <a:t>mereka</a:t>
            </a:r>
            <a:endParaRPr lang="en-US" sz="1846" dirty="0">
              <a:solidFill>
                <a:srgbClr val="002060"/>
              </a:solidFill>
            </a:endParaRPr>
          </a:p>
          <a:p>
            <a:pPr marL="422041" indent="-422041">
              <a:buFont typeface="+mj-lt"/>
              <a:buAutoNum type="alphaLcParenR"/>
            </a:pPr>
            <a:r>
              <a:rPr lang="en-US" sz="1846" u="sng" dirty="0" err="1">
                <a:solidFill>
                  <a:srgbClr val="FF0000"/>
                </a:solidFill>
              </a:rPr>
              <a:t>Kemampuan</a:t>
            </a:r>
            <a:r>
              <a:rPr lang="en-US" sz="1846" u="sng" dirty="0">
                <a:solidFill>
                  <a:srgbClr val="FF0000"/>
                </a:solidFill>
              </a:rPr>
              <a:t> </a:t>
            </a:r>
            <a:r>
              <a:rPr lang="en-US" sz="1846" u="sng" dirty="0" err="1">
                <a:solidFill>
                  <a:srgbClr val="FF0000"/>
                </a:solidFill>
              </a:rPr>
              <a:t>untuk</a:t>
            </a:r>
            <a:r>
              <a:rPr lang="en-US" sz="1846" u="sng" dirty="0">
                <a:solidFill>
                  <a:srgbClr val="FF0000"/>
                </a:solidFill>
              </a:rPr>
              <a:t> </a:t>
            </a:r>
            <a:r>
              <a:rPr lang="en-US" sz="1846" u="sng" dirty="0" err="1">
                <a:solidFill>
                  <a:srgbClr val="FF0000"/>
                </a:solidFill>
              </a:rPr>
              <a:t>keluar</a:t>
            </a:r>
            <a:r>
              <a:rPr lang="en-US" sz="1846" u="sng" dirty="0">
                <a:solidFill>
                  <a:srgbClr val="FF0000"/>
                </a:solidFill>
              </a:rPr>
              <a:t> </a:t>
            </a:r>
            <a:r>
              <a:rPr lang="en-US" sz="1846" u="sng" dirty="0" err="1">
                <a:solidFill>
                  <a:srgbClr val="FF0000"/>
                </a:solidFill>
              </a:rPr>
              <a:t>dari</a:t>
            </a:r>
            <a:r>
              <a:rPr lang="en-US" sz="1846" u="sng" dirty="0">
                <a:solidFill>
                  <a:srgbClr val="FF0000"/>
                </a:solidFill>
              </a:rPr>
              <a:t> </a:t>
            </a:r>
            <a:r>
              <a:rPr lang="en-US" sz="1846" u="sng" dirty="0" err="1">
                <a:solidFill>
                  <a:srgbClr val="FF0000"/>
                </a:solidFill>
              </a:rPr>
              <a:t>situasi</a:t>
            </a:r>
            <a:r>
              <a:rPr lang="en-US" sz="1846" u="sng" dirty="0">
                <a:solidFill>
                  <a:srgbClr val="FF0000"/>
                </a:solidFill>
              </a:rPr>
              <a:t> </a:t>
            </a:r>
            <a:r>
              <a:rPr lang="en-US" sz="1846" u="sng" dirty="0" err="1">
                <a:solidFill>
                  <a:srgbClr val="FF0000"/>
                </a:solidFill>
              </a:rPr>
              <a:t>berbahaya</a:t>
            </a:r>
            <a:r>
              <a:rPr lang="en-US" sz="1846" u="sng" dirty="0">
                <a:solidFill>
                  <a:srgbClr val="FF0000"/>
                </a:solidFill>
              </a:rPr>
              <a:t> yang </a:t>
            </a:r>
            <a:r>
              <a:rPr lang="en-US" sz="1846" u="sng" dirty="0" err="1">
                <a:solidFill>
                  <a:srgbClr val="FF0000"/>
                </a:solidFill>
              </a:rPr>
              <a:t>dapat</a:t>
            </a:r>
            <a:r>
              <a:rPr lang="en-US" sz="1846" u="sng" dirty="0">
                <a:solidFill>
                  <a:srgbClr val="FF0000"/>
                </a:solidFill>
              </a:rPr>
              <a:t> </a:t>
            </a:r>
            <a:r>
              <a:rPr lang="en-US" sz="1846" u="sng" dirty="0" err="1">
                <a:solidFill>
                  <a:srgbClr val="FF0000"/>
                </a:solidFill>
              </a:rPr>
              <a:t>mengancam</a:t>
            </a:r>
            <a:r>
              <a:rPr lang="en-US" sz="1846" u="sng" dirty="0">
                <a:solidFill>
                  <a:srgbClr val="FF0000"/>
                </a:solidFill>
              </a:rPr>
              <a:t> </a:t>
            </a:r>
            <a:r>
              <a:rPr lang="en-US" sz="1846" u="sng" dirty="0" err="1">
                <a:solidFill>
                  <a:srgbClr val="FF0000"/>
                </a:solidFill>
              </a:rPr>
              <a:t>keselamatan</a:t>
            </a:r>
            <a:r>
              <a:rPr lang="en-US" sz="1846" u="sng" dirty="0">
                <a:solidFill>
                  <a:srgbClr val="FF0000"/>
                </a:solidFill>
              </a:rPr>
              <a:t> </a:t>
            </a:r>
            <a:r>
              <a:rPr lang="en-US" sz="1846" u="sng" dirty="0" err="1">
                <a:solidFill>
                  <a:srgbClr val="FF0000"/>
                </a:solidFill>
              </a:rPr>
              <a:t>dan</a:t>
            </a:r>
            <a:r>
              <a:rPr lang="en-US" sz="1846" u="sng" dirty="0">
                <a:solidFill>
                  <a:srgbClr val="FF0000"/>
                </a:solidFill>
              </a:rPr>
              <a:t> </a:t>
            </a:r>
            <a:r>
              <a:rPr lang="en-US" sz="1846" u="sng" dirty="0" err="1">
                <a:solidFill>
                  <a:srgbClr val="FF0000"/>
                </a:solidFill>
              </a:rPr>
              <a:t>kesehatan</a:t>
            </a:r>
            <a:r>
              <a:rPr lang="en-US" sz="1846" u="sng" dirty="0">
                <a:solidFill>
                  <a:srgbClr val="FF0000"/>
                </a:solidFill>
              </a:rPr>
              <a:t> </a:t>
            </a:r>
            <a:r>
              <a:rPr lang="en-US" sz="1846" u="sng" dirty="0" err="1">
                <a:solidFill>
                  <a:srgbClr val="FF0000"/>
                </a:solidFill>
              </a:rPr>
              <a:t>mereka</a:t>
            </a:r>
            <a:endParaRPr lang="en-US" sz="1846" u="sng" dirty="0">
              <a:solidFill>
                <a:srgbClr val="FF0000"/>
              </a:solidFill>
            </a:endParaRPr>
          </a:p>
          <a:p>
            <a:endParaRPr lang="en-US" sz="1846" dirty="0">
              <a:solidFill>
                <a:srgbClr val="002060"/>
              </a:solidFill>
              <a:latin typeface="Arial Narrow" pitchFamily="34" charset="0"/>
            </a:endParaRPr>
          </a:p>
        </p:txBody>
      </p:sp>
      <p:sp>
        <p:nvSpPr>
          <p:cNvPr id="5" name="Slide Number Placeholder 4">
            <a:extLst>
              <a:ext uri="{FF2B5EF4-FFF2-40B4-BE49-F238E27FC236}">
                <a16:creationId xmlns:a16="http://schemas.microsoft.com/office/drawing/2014/main" id="{A251F3E9-0E2C-450D-A1DC-7C8D64DB5E0D}"/>
              </a:ext>
            </a:extLst>
          </p:cNvPr>
          <p:cNvSpPr>
            <a:spLocks noGrp="1"/>
          </p:cNvSpPr>
          <p:nvPr>
            <p:ph type="sldNum" sz="quarter" idx="12"/>
          </p:nvPr>
        </p:nvSpPr>
        <p:spPr/>
        <p:txBody>
          <a:bodyPr/>
          <a:lstStyle/>
          <a:p>
            <a:pPr>
              <a:defRPr/>
            </a:pPr>
            <a:fld id="{2E3D3CF9-A8F0-446F-8AA4-23D2A19D86A0}" type="slidenum">
              <a:rPr lang="en-US" smtClean="0"/>
              <a:pPr>
                <a:defRPr/>
              </a:pPr>
              <a:t>65</a:t>
            </a:fld>
            <a:endParaRPr lang="en-US"/>
          </a:p>
        </p:txBody>
      </p:sp>
      <p:pic>
        <p:nvPicPr>
          <p:cNvPr id="2" name="Picture 1">
            <a:extLst>
              <a:ext uri="{FF2B5EF4-FFF2-40B4-BE49-F238E27FC236}">
                <a16:creationId xmlns:a16="http://schemas.microsoft.com/office/drawing/2014/main" id="{B2B0A725-F0CF-4A0B-8629-878F216602BF}"/>
              </a:ext>
            </a:extLst>
          </p:cNvPr>
          <p:cNvPicPr>
            <a:picLocks noChangeAspect="1"/>
          </p:cNvPicPr>
          <p:nvPr/>
        </p:nvPicPr>
        <p:blipFill rotWithShape="1">
          <a:blip r:embed="rId2"/>
          <a:srcRect l="4661" r="39766"/>
          <a:stretch/>
        </p:blipFill>
        <p:spPr>
          <a:xfrm>
            <a:off x="0" y="1460810"/>
            <a:ext cx="3356517" cy="5397190"/>
          </a:xfrm>
          <a:prstGeom prst="rect">
            <a:avLst/>
          </a:prstGeom>
        </p:spPr>
      </p:pic>
      <p:sp>
        <p:nvSpPr>
          <p:cNvPr id="6" name="Footer Placeholder 5">
            <a:extLst>
              <a:ext uri="{FF2B5EF4-FFF2-40B4-BE49-F238E27FC236}">
                <a16:creationId xmlns:a16="http://schemas.microsoft.com/office/drawing/2014/main" id="{AFD104AC-5B83-4E8A-B7E0-0B8AF8AFB8BE}"/>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7" name="Title 1">
            <a:extLst>
              <a:ext uri="{FF2B5EF4-FFF2-40B4-BE49-F238E27FC236}">
                <a16:creationId xmlns:a16="http://schemas.microsoft.com/office/drawing/2014/main" id="{7AACBECA-2730-4776-ADA7-B6F07CB22AEA}"/>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717223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363321" y="2570863"/>
            <a:ext cx="1720956" cy="657197"/>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PROSES KOMUNIKASI (7.4.1)</a:t>
            </a:r>
          </a:p>
        </p:txBody>
      </p:sp>
      <p:sp>
        <p:nvSpPr>
          <p:cNvPr id="9" name="TextBox 8"/>
          <p:cNvSpPr txBox="1"/>
          <p:nvPr/>
        </p:nvSpPr>
        <p:spPr>
          <a:xfrm>
            <a:off x="416271" y="802919"/>
            <a:ext cx="6847395" cy="859659"/>
          </a:xfrm>
          <a:prstGeom prst="rect">
            <a:avLst/>
          </a:prstGeom>
          <a:solidFill>
            <a:schemeClr val="accent5">
              <a:lumMod val="40000"/>
              <a:lumOff val="60000"/>
            </a:schemeClr>
          </a:solidFill>
          <a:ln w="28575">
            <a:prstDash val="dash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Organisasi</a:t>
            </a:r>
            <a:r>
              <a:rPr lang="en-US" sz="1662" dirty="0"/>
              <a:t> </a:t>
            </a:r>
            <a:r>
              <a:rPr lang="en-US" sz="1662" dirty="0" err="1"/>
              <a:t>harus</a:t>
            </a:r>
            <a:r>
              <a:rPr lang="en-US" sz="1662" dirty="0"/>
              <a:t> </a:t>
            </a:r>
            <a:r>
              <a:rPr lang="en-US" sz="1662" dirty="0" err="1"/>
              <a:t>menetapkan</a:t>
            </a:r>
            <a:r>
              <a:rPr lang="en-US" sz="1662" dirty="0"/>
              <a:t>, </a:t>
            </a:r>
            <a:r>
              <a:rPr lang="en-US" sz="1662" dirty="0" err="1"/>
              <a:t>menerapkan</a:t>
            </a:r>
            <a:r>
              <a:rPr lang="en-US" sz="1662" dirty="0"/>
              <a:t>, </a:t>
            </a:r>
            <a:r>
              <a:rPr lang="en-US" sz="1662" dirty="0" err="1"/>
              <a:t>dan</a:t>
            </a:r>
            <a:r>
              <a:rPr lang="en-US" sz="1662" dirty="0"/>
              <a:t> </a:t>
            </a:r>
            <a:r>
              <a:rPr lang="en-US" sz="1662" dirty="0" err="1"/>
              <a:t>memelihara</a:t>
            </a:r>
            <a:r>
              <a:rPr lang="en-US" sz="1662" dirty="0"/>
              <a:t> proses yang </a:t>
            </a:r>
            <a:r>
              <a:rPr lang="en-US" sz="1662" dirty="0" err="1"/>
              <a:t>diperlukan</a:t>
            </a:r>
            <a:r>
              <a:rPr lang="en-US" sz="1662" dirty="0"/>
              <a:t> </a:t>
            </a:r>
            <a:r>
              <a:rPr lang="en-US" sz="1662" dirty="0" err="1"/>
              <a:t>untuk</a:t>
            </a:r>
            <a:r>
              <a:rPr lang="en-US" sz="1662" dirty="0"/>
              <a:t> </a:t>
            </a:r>
            <a:r>
              <a:rPr lang="en-US" sz="1662" dirty="0" err="1"/>
              <a:t>komunikasi</a:t>
            </a:r>
            <a:r>
              <a:rPr lang="en-US" sz="1662" dirty="0"/>
              <a:t> internal </a:t>
            </a:r>
            <a:r>
              <a:rPr lang="en-US" sz="1662" dirty="0" err="1"/>
              <a:t>dan</a:t>
            </a:r>
            <a:r>
              <a:rPr lang="en-US" sz="1662" dirty="0"/>
              <a:t> </a:t>
            </a:r>
            <a:r>
              <a:rPr lang="en-US" sz="1662" dirty="0" err="1"/>
              <a:t>eksternal</a:t>
            </a:r>
            <a:r>
              <a:rPr lang="en-US" sz="1662" dirty="0"/>
              <a:t> yang </a:t>
            </a:r>
            <a:r>
              <a:rPr lang="en-US" sz="1662" dirty="0" err="1"/>
              <a:t>relevan</a:t>
            </a:r>
            <a:r>
              <a:rPr lang="en-US" sz="1662" dirty="0"/>
              <a:t> </a:t>
            </a:r>
            <a:r>
              <a:rPr lang="en-US" sz="1662" dirty="0" err="1"/>
              <a:t>dengan</a:t>
            </a:r>
            <a:r>
              <a:rPr lang="en-US" sz="1662" dirty="0"/>
              <a:t> </a:t>
            </a:r>
            <a:r>
              <a:rPr lang="en-US" sz="1662" dirty="0" err="1"/>
              <a:t>sistem</a:t>
            </a:r>
            <a:r>
              <a:rPr lang="en-US" sz="1662" dirty="0"/>
              <a:t> </a:t>
            </a:r>
            <a:r>
              <a:rPr lang="en-US" sz="1662" dirty="0" err="1"/>
              <a:t>manajemen</a:t>
            </a:r>
            <a:r>
              <a:rPr lang="en-US" sz="1662" dirty="0"/>
              <a:t> K3L</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264904">
            <a:off x="520169" y="1577321"/>
            <a:ext cx="515947" cy="811946"/>
          </a:xfrm>
          <a:prstGeom prst="rect">
            <a:avLst/>
          </a:prstGeom>
        </p:spPr>
      </p:pic>
      <p:sp>
        <p:nvSpPr>
          <p:cNvPr id="12" name="TextBox 11"/>
          <p:cNvSpPr txBox="1"/>
          <p:nvPr/>
        </p:nvSpPr>
        <p:spPr>
          <a:xfrm>
            <a:off x="416271" y="2419534"/>
            <a:ext cx="3490893" cy="1371209"/>
          </a:xfrm>
          <a:prstGeom prst="rect">
            <a:avLst/>
          </a:prstGeom>
          <a:solidFill>
            <a:schemeClr val="accent4">
              <a:lumMod val="40000"/>
              <a:lumOff val="6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Termasuk</a:t>
            </a:r>
            <a:r>
              <a:rPr lang="en-US" sz="1662" dirty="0"/>
              <a:t> :</a:t>
            </a:r>
          </a:p>
          <a:p>
            <a:pPr marL="316531" indent="-316531">
              <a:buFont typeface="+mj-lt"/>
              <a:buAutoNum type="alphaLcParenR"/>
            </a:pPr>
            <a:r>
              <a:rPr lang="en-US" sz="1662" dirty="0" err="1"/>
              <a:t>apa</a:t>
            </a:r>
            <a:r>
              <a:rPr lang="en-US" sz="1662" dirty="0"/>
              <a:t> yang </a:t>
            </a:r>
            <a:r>
              <a:rPr lang="en-US" sz="1662" dirty="0" err="1"/>
              <a:t>akan</a:t>
            </a:r>
            <a:r>
              <a:rPr lang="en-US" sz="1662" dirty="0"/>
              <a:t> </a:t>
            </a:r>
            <a:r>
              <a:rPr lang="en-US" sz="1662" dirty="0" err="1"/>
              <a:t>dikomunikasikan</a:t>
            </a:r>
            <a:r>
              <a:rPr lang="en-US" sz="1662" dirty="0"/>
              <a:t> </a:t>
            </a:r>
          </a:p>
          <a:p>
            <a:pPr marL="316531" indent="-316531">
              <a:buFont typeface="+mj-lt"/>
              <a:buAutoNum type="alphaLcParenR"/>
            </a:pPr>
            <a:r>
              <a:rPr lang="en-US" sz="1662" dirty="0" err="1"/>
              <a:t>kapan</a:t>
            </a:r>
            <a:r>
              <a:rPr lang="en-US" sz="1662" dirty="0"/>
              <a:t> </a:t>
            </a:r>
            <a:r>
              <a:rPr lang="en-US" sz="1662" dirty="0" err="1"/>
              <a:t>dikomunikasikan</a:t>
            </a:r>
            <a:endParaRPr lang="en-US" sz="1662" dirty="0"/>
          </a:p>
          <a:p>
            <a:pPr marL="316531" indent="-316531">
              <a:buFont typeface="+mj-lt"/>
              <a:buAutoNum type="alphaLcParenR"/>
            </a:pPr>
            <a:r>
              <a:rPr lang="en-US" sz="1662" dirty="0" err="1"/>
              <a:t>dengan</a:t>
            </a:r>
            <a:r>
              <a:rPr lang="en-US" sz="1662" dirty="0"/>
              <a:t> </a:t>
            </a:r>
            <a:r>
              <a:rPr lang="en-US" sz="1662" dirty="0" err="1"/>
              <a:t>siapa</a:t>
            </a:r>
            <a:r>
              <a:rPr lang="en-US" sz="1662" dirty="0"/>
              <a:t> </a:t>
            </a:r>
            <a:r>
              <a:rPr lang="en-US" sz="1662" dirty="0" err="1"/>
              <a:t>dikomunikasikan</a:t>
            </a:r>
            <a:endParaRPr lang="en-US" sz="1662" dirty="0"/>
          </a:p>
          <a:p>
            <a:pPr marL="316531" indent="-316531">
              <a:buFont typeface="+mj-lt"/>
              <a:buAutoNum type="alphaLcParenR"/>
            </a:pPr>
            <a:r>
              <a:rPr lang="en-US" sz="1662" dirty="0" err="1"/>
              <a:t>bagaimana</a:t>
            </a:r>
            <a:r>
              <a:rPr lang="en-US" sz="1662" dirty="0"/>
              <a:t> </a:t>
            </a:r>
            <a:r>
              <a:rPr lang="en-US" sz="1662" dirty="0" err="1"/>
              <a:t>dikomunikasikan</a:t>
            </a:r>
            <a:endParaRPr lang="en-US" sz="1662" dirty="0"/>
          </a:p>
        </p:txBody>
      </p:sp>
      <p:sp>
        <p:nvSpPr>
          <p:cNvPr id="13" name="TextBox 12"/>
          <p:cNvSpPr txBox="1"/>
          <p:nvPr/>
        </p:nvSpPr>
        <p:spPr>
          <a:xfrm>
            <a:off x="416271" y="4088963"/>
            <a:ext cx="4464629" cy="1626984"/>
          </a:xfrm>
          <a:prstGeom prst="rect">
            <a:avLst/>
          </a:prstGeom>
          <a:solidFill>
            <a:schemeClr val="accent6">
              <a:lumMod val="40000"/>
              <a:lumOff val="6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Mempertimbangkan</a:t>
            </a:r>
            <a:r>
              <a:rPr lang="en-US" sz="1662" dirty="0"/>
              <a:t> :</a:t>
            </a:r>
          </a:p>
          <a:p>
            <a:pPr marL="316531" indent="-316531">
              <a:buFont typeface="+mj-lt"/>
              <a:buAutoNum type="alphaLcParenR"/>
            </a:pPr>
            <a:r>
              <a:rPr lang="en-US" sz="1662" dirty="0" err="1"/>
              <a:t>Keberagaman</a:t>
            </a:r>
            <a:r>
              <a:rPr lang="en-US" sz="1662" dirty="0"/>
              <a:t> (gender, </a:t>
            </a:r>
            <a:r>
              <a:rPr lang="en-US" sz="1662" dirty="0" err="1"/>
              <a:t>disabilitas</a:t>
            </a:r>
            <a:r>
              <a:rPr lang="en-US" sz="1662" dirty="0"/>
              <a:t>, </a:t>
            </a:r>
            <a:r>
              <a:rPr lang="en-US" sz="1662" dirty="0" err="1"/>
              <a:t>budaya</a:t>
            </a:r>
            <a:r>
              <a:rPr lang="en-US" sz="1662" dirty="0"/>
              <a:t>, </a:t>
            </a:r>
            <a:r>
              <a:rPr lang="en-US" sz="1662" dirty="0" err="1"/>
              <a:t>bahasa</a:t>
            </a:r>
            <a:r>
              <a:rPr lang="en-US" sz="1662" dirty="0"/>
              <a:t>, </a:t>
            </a:r>
            <a:r>
              <a:rPr lang="en-US" sz="1662" dirty="0" err="1"/>
              <a:t>dll</a:t>
            </a:r>
            <a:r>
              <a:rPr lang="en-US" sz="1662" dirty="0"/>
              <a:t>)</a:t>
            </a:r>
          </a:p>
          <a:p>
            <a:pPr marL="316531" indent="-316531">
              <a:buFont typeface="+mj-lt"/>
              <a:buAutoNum type="alphaLcParenR"/>
            </a:pPr>
            <a:r>
              <a:rPr lang="en-US" sz="1662" dirty="0" err="1"/>
              <a:t>Pandangan</a:t>
            </a:r>
            <a:r>
              <a:rPr lang="en-US" sz="1662" dirty="0"/>
              <a:t> </a:t>
            </a:r>
            <a:r>
              <a:rPr lang="en-US" sz="1662" dirty="0" err="1"/>
              <a:t>pihak</a:t>
            </a:r>
            <a:r>
              <a:rPr lang="en-US" sz="1662" dirty="0"/>
              <a:t> </a:t>
            </a:r>
            <a:r>
              <a:rPr lang="en-US" sz="1662" dirty="0" err="1"/>
              <a:t>berkepentingan</a:t>
            </a:r>
            <a:endParaRPr lang="en-US" sz="1662" dirty="0"/>
          </a:p>
          <a:p>
            <a:pPr marL="316531" indent="-316531">
              <a:buFont typeface="+mj-lt"/>
              <a:buAutoNum type="alphaLcParenR"/>
            </a:pPr>
            <a:r>
              <a:rPr lang="en-US" sz="1662" dirty="0" err="1"/>
              <a:t>Persyaratan</a:t>
            </a:r>
            <a:r>
              <a:rPr lang="en-US" sz="1662" dirty="0"/>
              <a:t> </a:t>
            </a:r>
            <a:r>
              <a:rPr lang="en-US" sz="1662" dirty="0" err="1"/>
              <a:t>hukum</a:t>
            </a:r>
            <a:r>
              <a:rPr lang="en-US" sz="1662" dirty="0"/>
              <a:t> </a:t>
            </a:r>
            <a:r>
              <a:rPr lang="en-US" sz="1662" dirty="0" err="1"/>
              <a:t>dan</a:t>
            </a:r>
            <a:r>
              <a:rPr lang="en-US" sz="1662" dirty="0"/>
              <a:t> </a:t>
            </a:r>
            <a:r>
              <a:rPr lang="en-US" sz="1662" dirty="0" err="1"/>
              <a:t>persyaratan</a:t>
            </a:r>
            <a:r>
              <a:rPr lang="en-US" sz="1662" dirty="0"/>
              <a:t> lain</a:t>
            </a:r>
          </a:p>
          <a:p>
            <a:pPr marL="316531" indent="-316531">
              <a:buFont typeface="+mj-lt"/>
              <a:buAutoNum type="alphaLcParenR"/>
            </a:pPr>
            <a:r>
              <a:rPr lang="en-US" sz="1662" dirty="0" err="1"/>
              <a:t>Konsisten</a:t>
            </a:r>
            <a:r>
              <a:rPr lang="en-US" sz="1662" dirty="0"/>
              <a:t> </a:t>
            </a:r>
            <a:r>
              <a:rPr lang="en-US" sz="1662" dirty="0" err="1"/>
              <a:t>dengan</a:t>
            </a:r>
            <a:r>
              <a:rPr lang="en-US" sz="1662" dirty="0"/>
              <a:t> </a:t>
            </a:r>
            <a:r>
              <a:rPr lang="en-US" sz="1662" dirty="0" err="1"/>
              <a:t>sistem</a:t>
            </a:r>
            <a:r>
              <a:rPr lang="en-US" sz="1662" dirty="0"/>
              <a:t> </a:t>
            </a:r>
            <a:r>
              <a:rPr lang="en-US" sz="1662" dirty="0" err="1"/>
              <a:t>manajemen</a:t>
            </a:r>
            <a:r>
              <a:rPr lang="en-US" sz="1662" dirty="0"/>
              <a:t> K3L</a:t>
            </a:r>
          </a:p>
        </p:txBody>
      </p:sp>
      <p:sp>
        <p:nvSpPr>
          <p:cNvPr id="14" name="Right Arrow 13"/>
          <p:cNvSpPr/>
          <p:nvPr/>
        </p:nvSpPr>
        <p:spPr>
          <a:xfrm>
            <a:off x="4003851" y="2389193"/>
            <a:ext cx="26278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077579" flipH="1">
            <a:off x="4026025" y="3385096"/>
            <a:ext cx="1415324" cy="683230"/>
          </a:xfrm>
          <a:prstGeom prst="rect">
            <a:avLst/>
          </a:prstGeom>
        </p:spPr>
      </p:pic>
      <p:cxnSp>
        <p:nvCxnSpPr>
          <p:cNvPr id="16" name="Shape 78"/>
          <p:cNvCxnSpPr>
            <a:stCxn id="8" idx="3"/>
            <a:endCxn id="19" idx="1"/>
          </p:cNvCxnSpPr>
          <p:nvPr/>
        </p:nvCxnSpPr>
        <p:spPr>
          <a:xfrm flipV="1">
            <a:off x="6084277" y="2305890"/>
            <a:ext cx="363194" cy="593572"/>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Flowchart: Process 18"/>
          <p:cNvSpPr/>
          <p:nvPr/>
        </p:nvSpPr>
        <p:spPr>
          <a:xfrm>
            <a:off x="6447471" y="2074518"/>
            <a:ext cx="1849765" cy="462744"/>
          </a:xfrm>
          <a:prstGeom prst="flowChartProcess">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bg1"/>
                </a:solidFill>
              </a:rPr>
              <a:t>Internal (7.4.2)</a:t>
            </a:r>
          </a:p>
        </p:txBody>
      </p:sp>
      <p:sp>
        <p:nvSpPr>
          <p:cNvPr id="22" name="Flowchart: Process 21"/>
          <p:cNvSpPr/>
          <p:nvPr/>
        </p:nvSpPr>
        <p:spPr>
          <a:xfrm>
            <a:off x="6473964" y="4279206"/>
            <a:ext cx="1849765" cy="462744"/>
          </a:xfrm>
          <a:prstGeom prst="flowChartProcess">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err="1">
                <a:solidFill>
                  <a:schemeClr val="bg1"/>
                </a:solidFill>
              </a:rPr>
              <a:t>Eksternal</a:t>
            </a:r>
            <a:r>
              <a:rPr lang="en-US" sz="1846" dirty="0">
                <a:solidFill>
                  <a:schemeClr val="bg1"/>
                </a:solidFill>
              </a:rPr>
              <a:t> (7.4.3)</a:t>
            </a:r>
          </a:p>
        </p:txBody>
      </p:sp>
      <p:cxnSp>
        <p:nvCxnSpPr>
          <p:cNvPr id="23" name="Shape 78"/>
          <p:cNvCxnSpPr>
            <a:stCxn id="8" idx="3"/>
            <a:endCxn id="22" idx="1"/>
          </p:cNvCxnSpPr>
          <p:nvPr/>
        </p:nvCxnSpPr>
        <p:spPr>
          <a:xfrm>
            <a:off x="6084277" y="2899462"/>
            <a:ext cx="389687" cy="1611116"/>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3964" y="2588830"/>
            <a:ext cx="2479689" cy="1484189"/>
          </a:xfrm>
          <a:prstGeom prst="rect">
            <a:avLst/>
          </a:prstGeom>
          <a:solidFill>
            <a:schemeClr val="accent3">
              <a:lumMod val="60000"/>
              <a:lumOff val="4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pPr marL="158265" indent="-158265">
              <a:buFont typeface="+mj-lt"/>
              <a:buAutoNum type="alphaLcParenR"/>
            </a:pPr>
            <a:r>
              <a:rPr lang="en-US" sz="1300" dirty="0" err="1"/>
              <a:t>melakukan</a:t>
            </a:r>
            <a:r>
              <a:rPr lang="en-US" sz="1300" dirty="0"/>
              <a:t> </a:t>
            </a:r>
            <a:r>
              <a:rPr lang="en-US" sz="1300" dirty="0" err="1"/>
              <a:t>komunikasi</a:t>
            </a:r>
            <a:r>
              <a:rPr lang="en-US" sz="1300" dirty="0"/>
              <a:t> </a:t>
            </a:r>
            <a:r>
              <a:rPr lang="en-US" sz="1300" dirty="0" err="1"/>
              <a:t>diantara</a:t>
            </a:r>
            <a:r>
              <a:rPr lang="en-US" sz="1300" dirty="0"/>
              <a:t> </a:t>
            </a:r>
            <a:r>
              <a:rPr lang="en-US" sz="1300" dirty="0" err="1"/>
              <a:t>berbagai</a:t>
            </a:r>
            <a:r>
              <a:rPr lang="en-US" sz="1300" dirty="0"/>
              <a:t> </a:t>
            </a:r>
            <a:r>
              <a:rPr lang="en-US" sz="1300" dirty="0" err="1"/>
              <a:t>tingkat</a:t>
            </a:r>
            <a:r>
              <a:rPr lang="en-US" sz="1300" dirty="0"/>
              <a:t> </a:t>
            </a:r>
            <a:r>
              <a:rPr lang="en-US" sz="1300" dirty="0" err="1"/>
              <a:t>dan</a:t>
            </a:r>
            <a:r>
              <a:rPr lang="en-US" sz="1300" dirty="0"/>
              <a:t> </a:t>
            </a:r>
            <a:r>
              <a:rPr lang="en-US" sz="1300" dirty="0" err="1"/>
              <a:t>fungsi</a:t>
            </a:r>
            <a:r>
              <a:rPr lang="en-US" sz="1300" dirty="0"/>
              <a:t> </a:t>
            </a:r>
            <a:r>
              <a:rPr lang="en-US" sz="1300" dirty="0" err="1"/>
              <a:t>organisasi</a:t>
            </a:r>
            <a:r>
              <a:rPr lang="en-US" sz="1300" dirty="0"/>
              <a:t> </a:t>
            </a:r>
            <a:r>
              <a:rPr lang="en-US" sz="1300" dirty="0" err="1"/>
              <a:t>termasuk</a:t>
            </a:r>
            <a:r>
              <a:rPr lang="en-US" sz="1300" dirty="0"/>
              <a:t> </a:t>
            </a:r>
            <a:r>
              <a:rPr lang="en-US" sz="1300" dirty="0" err="1"/>
              <a:t>perubahan</a:t>
            </a:r>
            <a:endParaRPr lang="en-US" sz="1300" dirty="0"/>
          </a:p>
          <a:p>
            <a:pPr marL="158265" indent="-158265">
              <a:buFont typeface="+mj-lt"/>
              <a:buAutoNum type="alphaLcParenR"/>
            </a:pPr>
            <a:r>
              <a:rPr lang="en-US" sz="1300" dirty="0" err="1"/>
              <a:t>memastikan</a:t>
            </a:r>
            <a:r>
              <a:rPr lang="en-US" sz="1300" dirty="0"/>
              <a:t> proses </a:t>
            </a:r>
            <a:r>
              <a:rPr lang="en-US" sz="1300" dirty="0" err="1"/>
              <a:t>komunikasi</a:t>
            </a:r>
            <a:r>
              <a:rPr lang="en-US" sz="1300" dirty="0"/>
              <a:t> yang </a:t>
            </a:r>
            <a:r>
              <a:rPr lang="en-US" sz="1300" dirty="0" err="1"/>
              <a:t>memungkinkan</a:t>
            </a:r>
            <a:r>
              <a:rPr lang="en-US" sz="1300" dirty="0"/>
              <a:t> </a:t>
            </a:r>
            <a:r>
              <a:rPr lang="en-US" sz="1300" dirty="0" err="1"/>
              <a:t>pekerja</a:t>
            </a:r>
            <a:r>
              <a:rPr lang="en-US" sz="1300" dirty="0"/>
              <a:t> </a:t>
            </a:r>
            <a:r>
              <a:rPr lang="en-US" sz="1300" dirty="0" err="1"/>
              <a:t>kontribusi</a:t>
            </a:r>
            <a:r>
              <a:rPr lang="en-US" sz="1300" dirty="0"/>
              <a:t> </a:t>
            </a:r>
            <a:r>
              <a:rPr lang="en-US" sz="1300" dirty="0" err="1"/>
              <a:t>terhadap</a:t>
            </a:r>
            <a:r>
              <a:rPr lang="en-US" sz="1300" dirty="0"/>
              <a:t> continual improvement</a:t>
            </a:r>
          </a:p>
        </p:txBody>
      </p:sp>
      <p:sp>
        <p:nvSpPr>
          <p:cNvPr id="36" name="TextBox 35"/>
          <p:cNvSpPr txBox="1"/>
          <p:nvPr/>
        </p:nvSpPr>
        <p:spPr>
          <a:xfrm>
            <a:off x="5336251" y="4952782"/>
            <a:ext cx="3617403" cy="1169551"/>
          </a:xfrm>
          <a:prstGeom prst="rect">
            <a:avLst/>
          </a:prstGeom>
          <a:solidFill>
            <a:schemeClr val="accent3">
              <a:lumMod val="60000"/>
              <a:lumOff val="4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err="1"/>
              <a:t>Organisasi</a:t>
            </a:r>
            <a:r>
              <a:rPr lang="en-US" sz="1400" dirty="0"/>
              <a:t> </a:t>
            </a:r>
            <a:r>
              <a:rPr lang="en-US" sz="1400" dirty="0" err="1"/>
              <a:t>harus</a:t>
            </a:r>
            <a:r>
              <a:rPr lang="en-US" sz="1400" dirty="0"/>
              <a:t> </a:t>
            </a:r>
            <a:r>
              <a:rPr lang="en-US" sz="1400" dirty="0" err="1"/>
              <a:t>melakukan</a:t>
            </a:r>
            <a:r>
              <a:rPr lang="en-US" sz="1400" dirty="0"/>
              <a:t> </a:t>
            </a:r>
            <a:r>
              <a:rPr lang="en-US" sz="1400" dirty="0" err="1"/>
              <a:t>komunikasi</a:t>
            </a:r>
            <a:r>
              <a:rPr lang="en-US" sz="1400" dirty="0"/>
              <a:t> </a:t>
            </a:r>
            <a:r>
              <a:rPr lang="en-US" sz="1400" dirty="0" err="1"/>
              <a:t>secara</a:t>
            </a:r>
            <a:r>
              <a:rPr lang="en-US" sz="1400" dirty="0"/>
              <a:t> </a:t>
            </a:r>
            <a:r>
              <a:rPr lang="en-US" sz="1400" dirty="0" err="1"/>
              <a:t>eksternal</a:t>
            </a:r>
            <a:r>
              <a:rPr lang="en-US" sz="1400" dirty="0"/>
              <a:t> </a:t>
            </a:r>
            <a:r>
              <a:rPr lang="en-US" sz="1400" dirty="0" err="1"/>
              <a:t>tentang</a:t>
            </a:r>
            <a:r>
              <a:rPr lang="en-US" sz="1400" dirty="0"/>
              <a:t> </a:t>
            </a:r>
            <a:r>
              <a:rPr lang="en-US" sz="1400" dirty="0" err="1"/>
              <a:t>informasi</a:t>
            </a:r>
            <a:r>
              <a:rPr lang="en-US" sz="1400" dirty="0"/>
              <a:t> yang </a:t>
            </a:r>
            <a:r>
              <a:rPr lang="en-US" sz="1400" dirty="0" err="1"/>
              <a:t>relevan</a:t>
            </a:r>
            <a:r>
              <a:rPr lang="en-US" sz="1400" dirty="0"/>
              <a:t> </a:t>
            </a:r>
            <a:r>
              <a:rPr lang="en-US" sz="1400" dirty="0" err="1"/>
              <a:t>dengan</a:t>
            </a:r>
            <a:r>
              <a:rPr lang="en-US" sz="1400" dirty="0"/>
              <a:t> </a:t>
            </a:r>
            <a:r>
              <a:rPr lang="en-US" sz="1400" dirty="0" err="1"/>
              <a:t>sistem</a:t>
            </a:r>
            <a:r>
              <a:rPr lang="en-US" sz="1400" dirty="0"/>
              <a:t> </a:t>
            </a:r>
            <a:r>
              <a:rPr lang="en-US" sz="1400" dirty="0" err="1"/>
              <a:t>manajemen</a:t>
            </a:r>
            <a:r>
              <a:rPr lang="en-US" sz="1400" dirty="0"/>
              <a:t> K3L,dengan </a:t>
            </a:r>
            <a:r>
              <a:rPr lang="en-US" sz="1400" dirty="0" err="1"/>
              <a:t>pertimbangan</a:t>
            </a:r>
            <a:r>
              <a:rPr lang="en-US" sz="1400" dirty="0"/>
              <a:t> </a:t>
            </a:r>
            <a:r>
              <a:rPr lang="en-US" sz="1400" dirty="0" err="1"/>
              <a:t>persyaratan</a:t>
            </a:r>
            <a:r>
              <a:rPr lang="en-US" sz="1400" dirty="0"/>
              <a:t> </a:t>
            </a:r>
            <a:r>
              <a:rPr lang="en-US" sz="1400" dirty="0" err="1"/>
              <a:t>hukum</a:t>
            </a:r>
            <a:r>
              <a:rPr lang="en-US" sz="1400" dirty="0"/>
              <a:t> </a:t>
            </a:r>
            <a:r>
              <a:rPr lang="en-US" sz="1400" dirty="0" err="1"/>
              <a:t>dan</a:t>
            </a:r>
            <a:r>
              <a:rPr lang="en-US" sz="1400" dirty="0"/>
              <a:t> </a:t>
            </a:r>
            <a:r>
              <a:rPr lang="en-US" sz="1400" dirty="0" err="1"/>
              <a:t>persyaratan</a:t>
            </a:r>
            <a:r>
              <a:rPr lang="en-US" sz="1400" dirty="0"/>
              <a:t> lain</a:t>
            </a:r>
          </a:p>
        </p:txBody>
      </p:sp>
      <p:sp>
        <p:nvSpPr>
          <p:cNvPr id="24" name="Rectangle 23"/>
          <p:cNvSpPr/>
          <p:nvPr/>
        </p:nvSpPr>
        <p:spPr>
          <a:xfrm>
            <a:off x="330574" y="134858"/>
            <a:ext cx="7153180"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7.4.  </a:t>
            </a:r>
            <a:r>
              <a:rPr lang="en-US" sz="2800" dirty="0" err="1">
                <a:solidFill>
                  <a:schemeClr val="tx1"/>
                </a:solidFill>
                <a:latin typeface="Impact" panose="020B0806030902050204" pitchFamily="34" charset="0"/>
                <a:cs typeface="Arial" panose="020B0604020202020204" pitchFamily="34" charset="0"/>
              </a:rPr>
              <a:t>Komunikasi</a:t>
            </a:r>
            <a:endParaRPr lang="en-US" sz="2800" dirty="0">
              <a:solidFill>
                <a:schemeClr val="tx1"/>
              </a:solidFill>
              <a:latin typeface="Impact" panose="020B0806030902050204" pitchFamily="34" charset="0"/>
              <a:cs typeface="Arial" panose="020B0604020202020204" pitchFamily="34" charset="0"/>
            </a:endParaRPr>
          </a:p>
        </p:txBody>
      </p:sp>
      <p:sp>
        <p:nvSpPr>
          <p:cNvPr id="25" name="Text Box 11"/>
          <p:cNvSpPr txBox="1">
            <a:spLocks noChangeArrowheads="1"/>
          </p:cNvSpPr>
          <p:nvPr/>
        </p:nvSpPr>
        <p:spPr bwMode="auto">
          <a:xfrm>
            <a:off x="416271" y="5827948"/>
            <a:ext cx="4277815" cy="830997"/>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nb-NO" sz="1600" dirty="0"/>
              <a:t>Organisasi harus menyimpan informasi terdokumentasi yang sesuai sebagai bukti komunikasi</a:t>
            </a:r>
            <a:endParaRPr lang="en-US" sz="1600" i="1" u="sng" dirty="0">
              <a:latin typeface="Tahoma" pitchFamily="34" charset="0"/>
            </a:endParaRPr>
          </a:p>
        </p:txBody>
      </p:sp>
      <p:sp>
        <p:nvSpPr>
          <p:cNvPr id="3" name="Slide Number Placeholder 2">
            <a:extLst>
              <a:ext uri="{FF2B5EF4-FFF2-40B4-BE49-F238E27FC236}">
                <a16:creationId xmlns:a16="http://schemas.microsoft.com/office/drawing/2014/main" id="{5BA0DAE2-E301-455F-98B4-AAFC866A313C}"/>
              </a:ext>
            </a:extLst>
          </p:cNvPr>
          <p:cNvSpPr>
            <a:spLocks noGrp="1"/>
          </p:cNvSpPr>
          <p:nvPr>
            <p:ph type="sldNum" sz="quarter" idx="12"/>
          </p:nvPr>
        </p:nvSpPr>
        <p:spPr/>
        <p:txBody>
          <a:bodyPr/>
          <a:lstStyle/>
          <a:p>
            <a:pPr>
              <a:defRPr/>
            </a:pPr>
            <a:fld id="{2E3D3CF9-A8F0-446F-8AA4-23D2A19D86A0}" type="slidenum">
              <a:rPr lang="en-US" smtClean="0"/>
              <a:pPr>
                <a:defRPr/>
              </a:pPr>
              <a:t>66</a:t>
            </a:fld>
            <a:endParaRPr lang="en-US"/>
          </a:p>
        </p:txBody>
      </p:sp>
      <p:sp>
        <p:nvSpPr>
          <p:cNvPr id="2" name="Footer Placeholder 1">
            <a:extLst>
              <a:ext uri="{FF2B5EF4-FFF2-40B4-BE49-F238E27FC236}">
                <a16:creationId xmlns:a16="http://schemas.microsoft.com/office/drawing/2014/main" id="{FA6DC68F-B8A3-4A79-9634-7C6610D572B6}"/>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20" name="Title 1">
            <a:extLst>
              <a:ext uri="{FF2B5EF4-FFF2-40B4-BE49-F238E27FC236}">
                <a16:creationId xmlns:a16="http://schemas.microsoft.com/office/drawing/2014/main" id="{9D75966F-A320-40A3-AC11-75E84839EC68}"/>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8913204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78106" y="3476279"/>
            <a:ext cx="8649681" cy="1626984"/>
          </a:xfrm>
          <a:prstGeom prst="rect">
            <a:avLst/>
          </a:prstGeom>
          <a:solidFill>
            <a:schemeClr val="accent3">
              <a:lumMod val="40000"/>
              <a:lumOff val="60000"/>
            </a:schemeClr>
          </a:solid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Keluasan</a:t>
            </a:r>
            <a:r>
              <a:rPr lang="en-US" sz="1662" dirty="0"/>
              <a:t> </a:t>
            </a:r>
            <a:r>
              <a:rPr lang="en-US" sz="1662" dirty="0" err="1"/>
              <a:t>informasi</a:t>
            </a:r>
            <a:r>
              <a:rPr lang="en-US" sz="1662" dirty="0"/>
              <a:t> </a:t>
            </a:r>
            <a:r>
              <a:rPr lang="en-US" sz="1662" dirty="0" err="1"/>
              <a:t>terdokumentasi</a:t>
            </a:r>
            <a:r>
              <a:rPr lang="en-US" sz="1662" dirty="0"/>
              <a:t> </a:t>
            </a:r>
            <a:r>
              <a:rPr lang="en-US" sz="1662" dirty="0" err="1"/>
              <a:t>untuk</a:t>
            </a:r>
            <a:r>
              <a:rPr lang="en-US" sz="1662" dirty="0"/>
              <a:t> SMK3L </a:t>
            </a:r>
            <a:r>
              <a:rPr lang="en-US" sz="1662" dirty="0" err="1"/>
              <a:t>dapat</a:t>
            </a:r>
            <a:r>
              <a:rPr lang="en-US" sz="1662" dirty="0"/>
              <a:t> </a:t>
            </a:r>
            <a:r>
              <a:rPr lang="en-US" sz="1662" dirty="0" err="1"/>
              <a:t>berbeda</a:t>
            </a:r>
            <a:r>
              <a:rPr lang="en-US" sz="1662" dirty="0"/>
              <a:t> </a:t>
            </a:r>
            <a:r>
              <a:rPr lang="en-US" sz="1662" dirty="0" err="1"/>
              <a:t>antar</a:t>
            </a:r>
            <a:r>
              <a:rPr lang="en-US" sz="1662" dirty="0"/>
              <a:t> </a:t>
            </a:r>
            <a:r>
              <a:rPr lang="en-US" sz="1662" dirty="0" err="1"/>
              <a:t>organisasi</a:t>
            </a:r>
            <a:r>
              <a:rPr lang="en-US" sz="1662" dirty="0"/>
              <a:t> </a:t>
            </a:r>
            <a:r>
              <a:rPr lang="en-US" sz="1662" dirty="0" err="1"/>
              <a:t>karena</a:t>
            </a:r>
            <a:r>
              <a:rPr lang="en-US" sz="1662" dirty="0"/>
              <a:t> :</a:t>
            </a:r>
          </a:p>
          <a:p>
            <a:pPr marL="263776" indent="-263776">
              <a:buFont typeface="Arial" panose="020B0604020202020204" pitchFamily="34" charset="0"/>
              <a:buChar char="•"/>
            </a:pPr>
            <a:r>
              <a:rPr lang="en-US" sz="1662" dirty="0" err="1"/>
              <a:t>ukuran</a:t>
            </a:r>
            <a:r>
              <a:rPr lang="en-US" sz="1662" dirty="0"/>
              <a:t> </a:t>
            </a:r>
            <a:r>
              <a:rPr lang="en-US" sz="1662" dirty="0" err="1"/>
              <a:t>dan</a:t>
            </a:r>
            <a:r>
              <a:rPr lang="en-US" sz="1662" dirty="0"/>
              <a:t> </a:t>
            </a:r>
            <a:r>
              <a:rPr lang="en-US" sz="1662" dirty="0" err="1"/>
              <a:t>jenis</a:t>
            </a:r>
            <a:r>
              <a:rPr lang="en-US" sz="1662" dirty="0"/>
              <a:t> </a:t>
            </a:r>
            <a:r>
              <a:rPr lang="en-US" sz="1662" dirty="0" err="1"/>
              <a:t>kegiatan</a:t>
            </a:r>
            <a:r>
              <a:rPr lang="en-US" sz="1662" dirty="0"/>
              <a:t>, proses, </a:t>
            </a:r>
            <a:r>
              <a:rPr lang="en-US" sz="1662" dirty="0" err="1"/>
              <a:t>produk</a:t>
            </a:r>
            <a:r>
              <a:rPr lang="en-US" sz="1662" dirty="0"/>
              <a:t> </a:t>
            </a:r>
            <a:r>
              <a:rPr lang="en-US" sz="1662" dirty="0" err="1"/>
              <a:t>dan</a:t>
            </a:r>
            <a:r>
              <a:rPr lang="en-US" sz="1662" dirty="0"/>
              <a:t> </a:t>
            </a:r>
            <a:r>
              <a:rPr lang="en-US" sz="1662" dirty="0" err="1"/>
              <a:t>jasa</a:t>
            </a:r>
            <a:r>
              <a:rPr lang="en-US" sz="1662" dirty="0"/>
              <a:t> </a:t>
            </a:r>
            <a:r>
              <a:rPr lang="en-US" sz="1662" dirty="0" err="1"/>
              <a:t>dari</a:t>
            </a:r>
            <a:r>
              <a:rPr lang="en-US" sz="1662" dirty="0"/>
              <a:t> </a:t>
            </a:r>
            <a:r>
              <a:rPr lang="en-US" sz="1662" dirty="0" err="1"/>
              <a:t>organisasi</a:t>
            </a:r>
            <a:endParaRPr lang="en-US" sz="1662" dirty="0"/>
          </a:p>
          <a:p>
            <a:pPr marL="263776" indent="-263776">
              <a:buFont typeface="Arial" panose="020B0604020202020204" pitchFamily="34" charset="0"/>
              <a:buChar char="•"/>
            </a:pPr>
            <a:r>
              <a:rPr lang="en-US" sz="1662" dirty="0" err="1"/>
              <a:t>kebutuhan</a:t>
            </a:r>
            <a:r>
              <a:rPr lang="en-US" sz="1662" dirty="0"/>
              <a:t> </a:t>
            </a:r>
            <a:r>
              <a:rPr lang="en-US" sz="1662" dirty="0" err="1"/>
              <a:t>untuk</a:t>
            </a:r>
            <a:r>
              <a:rPr lang="en-US" sz="1662" dirty="0"/>
              <a:t> </a:t>
            </a:r>
            <a:r>
              <a:rPr lang="en-US" sz="1662" dirty="0" err="1"/>
              <a:t>memperagakan</a:t>
            </a:r>
            <a:r>
              <a:rPr lang="en-US" sz="1662" dirty="0"/>
              <a:t> </a:t>
            </a:r>
            <a:r>
              <a:rPr lang="en-US" sz="1662" dirty="0" err="1"/>
              <a:t>pemenuhan</a:t>
            </a:r>
            <a:r>
              <a:rPr lang="en-US" sz="1662" dirty="0"/>
              <a:t> </a:t>
            </a:r>
            <a:r>
              <a:rPr lang="en-US" sz="1662" dirty="0" err="1"/>
              <a:t>terhadap</a:t>
            </a:r>
            <a:r>
              <a:rPr lang="en-US" sz="1662" dirty="0"/>
              <a:t> </a:t>
            </a:r>
            <a:r>
              <a:rPr lang="en-US" sz="1662" dirty="0" err="1"/>
              <a:t>persyaratan</a:t>
            </a:r>
            <a:r>
              <a:rPr lang="en-US" sz="1662" dirty="0"/>
              <a:t> </a:t>
            </a:r>
            <a:r>
              <a:rPr lang="en-US" sz="1662" dirty="0" err="1"/>
              <a:t>hukum</a:t>
            </a:r>
            <a:r>
              <a:rPr lang="en-US" sz="1662" dirty="0"/>
              <a:t> </a:t>
            </a:r>
            <a:r>
              <a:rPr lang="en-US" sz="1662" dirty="0" err="1"/>
              <a:t>dan</a:t>
            </a:r>
            <a:r>
              <a:rPr lang="en-US" sz="1662" dirty="0"/>
              <a:t> </a:t>
            </a:r>
            <a:r>
              <a:rPr lang="en-US" sz="1662" dirty="0" err="1"/>
              <a:t>persyaratan</a:t>
            </a:r>
            <a:r>
              <a:rPr lang="en-US" sz="1662" dirty="0"/>
              <a:t> lain </a:t>
            </a:r>
            <a:r>
              <a:rPr lang="en-US" sz="1662" dirty="0" err="1"/>
              <a:t>organisasi</a:t>
            </a:r>
            <a:endParaRPr lang="en-US" sz="1662" dirty="0"/>
          </a:p>
          <a:p>
            <a:pPr marL="263776" indent="-263776">
              <a:buFont typeface="Arial" panose="020B0604020202020204" pitchFamily="34" charset="0"/>
              <a:buChar char="•"/>
            </a:pPr>
            <a:r>
              <a:rPr lang="en-US" sz="1662" dirty="0" err="1"/>
              <a:t>kompleksitas</a:t>
            </a:r>
            <a:r>
              <a:rPr lang="en-US" sz="1662" dirty="0"/>
              <a:t> proses </a:t>
            </a:r>
            <a:r>
              <a:rPr lang="en-US" sz="1662" dirty="0" err="1"/>
              <a:t>dan</a:t>
            </a:r>
            <a:r>
              <a:rPr lang="en-US" sz="1662" dirty="0"/>
              <a:t> </a:t>
            </a:r>
            <a:r>
              <a:rPr lang="en-US" sz="1662" dirty="0" err="1"/>
              <a:t>interaksinya</a:t>
            </a:r>
            <a:endParaRPr lang="en-US" sz="1662" dirty="0"/>
          </a:p>
          <a:p>
            <a:pPr marL="263776" indent="-263776">
              <a:buFont typeface="Arial" panose="020B0604020202020204" pitchFamily="34" charset="0"/>
              <a:buChar char="•"/>
            </a:pPr>
            <a:r>
              <a:rPr lang="en-US" sz="1662" dirty="0" err="1"/>
              <a:t>kompetensi</a:t>
            </a:r>
            <a:r>
              <a:rPr lang="en-US" sz="1662" dirty="0"/>
              <a:t> </a:t>
            </a:r>
            <a:r>
              <a:rPr lang="en-US" sz="1662" dirty="0" err="1"/>
              <a:t>pekerja</a:t>
            </a:r>
            <a:endParaRPr lang="en-US" sz="1662" dirty="0"/>
          </a:p>
        </p:txBody>
      </p:sp>
      <p:sp>
        <p:nvSpPr>
          <p:cNvPr id="33" name="Flowchart: Process 32"/>
          <p:cNvSpPr/>
          <p:nvPr/>
        </p:nvSpPr>
        <p:spPr>
          <a:xfrm>
            <a:off x="3320940" y="1984804"/>
            <a:ext cx="1746637" cy="612391"/>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a:solidFill>
                  <a:schemeClr val="bg1"/>
                </a:solidFill>
              </a:rPr>
              <a:t>Sistem </a:t>
            </a:r>
            <a:r>
              <a:rPr lang="en-US" sz="1477" b="1" dirty="0" err="1">
                <a:solidFill>
                  <a:schemeClr val="bg1"/>
                </a:solidFill>
              </a:rPr>
              <a:t>Manajemen</a:t>
            </a:r>
            <a:r>
              <a:rPr lang="en-US" sz="1477" b="1" dirty="0">
                <a:solidFill>
                  <a:schemeClr val="bg1"/>
                </a:solidFill>
              </a:rPr>
              <a:t> K3L</a:t>
            </a:r>
          </a:p>
        </p:txBody>
      </p:sp>
      <p:sp>
        <p:nvSpPr>
          <p:cNvPr id="34" name="Flowchart: Process 33"/>
          <p:cNvSpPr/>
          <p:nvPr/>
        </p:nvSpPr>
        <p:spPr>
          <a:xfrm>
            <a:off x="278106" y="1164975"/>
            <a:ext cx="2672862" cy="819829"/>
          </a:xfrm>
          <a:prstGeom prst="flowChartProcess">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rPr>
              <a:t>Informasi</a:t>
            </a:r>
            <a:r>
              <a:rPr lang="en-US" sz="1477" dirty="0">
                <a:solidFill>
                  <a:schemeClr val="tx1"/>
                </a:solidFill>
              </a:rPr>
              <a:t> </a:t>
            </a:r>
            <a:r>
              <a:rPr lang="en-US" sz="1477" dirty="0" err="1">
                <a:solidFill>
                  <a:schemeClr val="tx1"/>
                </a:solidFill>
              </a:rPr>
              <a:t>Terdokumentasi</a:t>
            </a:r>
            <a:r>
              <a:rPr lang="en-US" sz="1477" dirty="0">
                <a:solidFill>
                  <a:schemeClr val="tx1"/>
                </a:solidFill>
              </a:rPr>
              <a:t> yang </a:t>
            </a:r>
            <a:r>
              <a:rPr lang="en-US" sz="1477" dirty="0" err="1">
                <a:solidFill>
                  <a:schemeClr val="tx1"/>
                </a:solidFill>
              </a:rPr>
              <a:t>disyaratkan</a:t>
            </a:r>
            <a:r>
              <a:rPr lang="en-US" sz="1477" dirty="0">
                <a:solidFill>
                  <a:schemeClr val="tx1"/>
                </a:solidFill>
              </a:rPr>
              <a:t> Standard ISO 45001:2018 &amp; ISO 14001:2015 &amp; ISO 9001:2015</a:t>
            </a:r>
          </a:p>
        </p:txBody>
      </p:sp>
      <p:sp>
        <p:nvSpPr>
          <p:cNvPr id="35" name="Flowchart: Process 34"/>
          <p:cNvSpPr/>
          <p:nvPr/>
        </p:nvSpPr>
        <p:spPr>
          <a:xfrm>
            <a:off x="278106" y="2294574"/>
            <a:ext cx="2672862" cy="855306"/>
          </a:xfrm>
          <a:prstGeom prst="flowChartProcess">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rPr>
              <a:t>Informasi</a:t>
            </a:r>
            <a:r>
              <a:rPr lang="en-US" sz="1477" dirty="0">
                <a:solidFill>
                  <a:schemeClr val="tx1"/>
                </a:solidFill>
              </a:rPr>
              <a:t> </a:t>
            </a:r>
            <a:r>
              <a:rPr lang="en-US" sz="1477" dirty="0" err="1">
                <a:solidFill>
                  <a:schemeClr val="tx1"/>
                </a:solidFill>
              </a:rPr>
              <a:t>Terdokumentasi</a:t>
            </a:r>
            <a:r>
              <a:rPr lang="en-US" sz="1477" dirty="0">
                <a:solidFill>
                  <a:schemeClr val="tx1"/>
                </a:solidFill>
              </a:rPr>
              <a:t> yang </a:t>
            </a:r>
            <a:r>
              <a:rPr lang="en-US" sz="1477" dirty="0" err="1">
                <a:solidFill>
                  <a:schemeClr val="tx1"/>
                </a:solidFill>
              </a:rPr>
              <a:t>ditentukan</a:t>
            </a:r>
            <a:r>
              <a:rPr lang="en-US" sz="1477" dirty="0">
                <a:solidFill>
                  <a:schemeClr val="tx1"/>
                </a:solidFill>
              </a:rPr>
              <a:t> </a:t>
            </a:r>
            <a:r>
              <a:rPr lang="en-US" sz="1477" dirty="0" err="1">
                <a:solidFill>
                  <a:schemeClr val="tx1"/>
                </a:solidFill>
              </a:rPr>
              <a:t>oleh</a:t>
            </a:r>
            <a:r>
              <a:rPr lang="en-US" sz="1477" dirty="0">
                <a:solidFill>
                  <a:schemeClr val="tx1"/>
                </a:solidFill>
              </a:rPr>
              <a:t> </a:t>
            </a:r>
            <a:r>
              <a:rPr lang="en-US" sz="1477" dirty="0" err="1">
                <a:solidFill>
                  <a:schemeClr val="tx1"/>
                </a:solidFill>
              </a:rPr>
              <a:t>organisasi</a:t>
            </a:r>
            <a:endParaRPr lang="en-US" sz="1477" dirty="0">
              <a:solidFill>
                <a:schemeClr val="tx1"/>
              </a:soli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468217" flipH="1">
            <a:off x="3007361" y="2526539"/>
            <a:ext cx="1018689" cy="68323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H="1" flipV="1">
            <a:off x="3047683" y="1367643"/>
            <a:ext cx="1018689" cy="599024"/>
          </a:xfrm>
          <a:prstGeom prst="rect">
            <a:avLst/>
          </a:prstGeom>
        </p:spPr>
      </p:pic>
      <p:sp>
        <p:nvSpPr>
          <p:cNvPr id="41" name="TextBox 40"/>
          <p:cNvSpPr txBox="1"/>
          <p:nvPr/>
        </p:nvSpPr>
        <p:spPr>
          <a:xfrm>
            <a:off x="278106" y="5255700"/>
            <a:ext cx="7195356" cy="774251"/>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Dalam</a:t>
            </a:r>
            <a:r>
              <a:rPr lang="en-US" sz="1477" dirty="0"/>
              <a:t> </a:t>
            </a:r>
            <a:r>
              <a:rPr lang="en-US" sz="1477" dirty="0" err="1"/>
              <a:t>persyaratan</a:t>
            </a:r>
            <a:r>
              <a:rPr lang="en-US" sz="1477" dirty="0"/>
              <a:t> </a:t>
            </a:r>
            <a:r>
              <a:rPr lang="en-US" sz="1477" dirty="0" err="1"/>
              <a:t>terbaru</a:t>
            </a:r>
            <a:r>
              <a:rPr lang="en-US" sz="1477" dirty="0"/>
              <a:t> </a:t>
            </a:r>
            <a:r>
              <a:rPr lang="en-US" sz="1477" dirty="0" err="1"/>
              <a:t>ini</a:t>
            </a:r>
            <a:r>
              <a:rPr lang="en-US" sz="1477" dirty="0"/>
              <a:t>, </a:t>
            </a:r>
            <a:r>
              <a:rPr lang="en-US" sz="1477" dirty="0" err="1"/>
              <a:t>istilah</a:t>
            </a:r>
            <a:r>
              <a:rPr lang="en-US" sz="1477" dirty="0"/>
              <a:t> “</a:t>
            </a:r>
            <a:r>
              <a:rPr lang="en-US" sz="1477" b="1" dirty="0"/>
              <a:t>Procedure</a:t>
            </a:r>
            <a:r>
              <a:rPr lang="en-US" sz="1477" dirty="0"/>
              <a:t>” </a:t>
            </a:r>
            <a:r>
              <a:rPr lang="en-US" sz="1477" dirty="0" err="1"/>
              <a:t>atau</a:t>
            </a:r>
            <a:r>
              <a:rPr lang="en-US" sz="1477" dirty="0"/>
              <a:t> “</a:t>
            </a:r>
            <a:r>
              <a:rPr lang="en-US" sz="1477" b="1" dirty="0"/>
              <a:t>Documented Procedure</a:t>
            </a:r>
            <a:r>
              <a:rPr lang="en-US" sz="1477" dirty="0"/>
              <a:t>” </a:t>
            </a:r>
            <a:r>
              <a:rPr lang="en-US" sz="1477" dirty="0" err="1"/>
              <a:t>diubah</a:t>
            </a:r>
            <a:r>
              <a:rPr lang="en-US" sz="1477" dirty="0"/>
              <a:t> </a:t>
            </a:r>
            <a:r>
              <a:rPr lang="en-US" sz="1477" dirty="0" err="1"/>
              <a:t>menjadi</a:t>
            </a:r>
            <a:r>
              <a:rPr lang="en-US" sz="1477" dirty="0"/>
              <a:t> “</a:t>
            </a:r>
            <a:r>
              <a:rPr lang="en-US" sz="1477" b="1" dirty="0"/>
              <a:t>Maintain Documented Information</a:t>
            </a:r>
            <a:r>
              <a:rPr lang="en-US" sz="1477" dirty="0"/>
              <a:t>”</a:t>
            </a:r>
          </a:p>
          <a:p>
            <a:r>
              <a:rPr lang="en-US" sz="1477" dirty="0" err="1"/>
              <a:t>Sedangkan</a:t>
            </a:r>
            <a:r>
              <a:rPr lang="en-US" sz="1477" dirty="0"/>
              <a:t>, </a:t>
            </a:r>
            <a:r>
              <a:rPr lang="en-US" sz="1477" dirty="0" err="1"/>
              <a:t>untuk</a:t>
            </a:r>
            <a:r>
              <a:rPr lang="en-US" sz="1477" dirty="0"/>
              <a:t> </a:t>
            </a:r>
            <a:r>
              <a:rPr lang="en-US" sz="1477" dirty="0" err="1"/>
              <a:t>istilah</a:t>
            </a:r>
            <a:r>
              <a:rPr lang="en-US" sz="1477" dirty="0"/>
              <a:t> “</a:t>
            </a:r>
            <a:r>
              <a:rPr lang="en-US" sz="1477" b="1" dirty="0"/>
              <a:t>Record</a:t>
            </a:r>
            <a:r>
              <a:rPr lang="en-US" sz="1477" dirty="0"/>
              <a:t>” </a:t>
            </a:r>
            <a:r>
              <a:rPr lang="en-US" sz="1477" dirty="0" err="1"/>
              <a:t>diubah</a:t>
            </a:r>
            <a:r>
              <a:rPr lang="en-US" sz="1477" dirty="0"/>
              <a:t> </a:t>
            </a:r>
            <a:r>
              <a:rPr lang="en-US" sz="1477" dirty="0" err="1"/>
              <a:t>menjadi</a:t>
            </a:r>
            <a:r>
              <a:rPr lang="en-US" sz="1477" dirty="0"/>
              <a:t> “</a:t>
            </a:r>
            <a:r>
              <a:rPr lang="en-US" sz="1477" b="1" dirty="0"/>
              <a:t>Retain Documented Information</a:t>
            </a:r>
            <a:r>
              <a:rPr lang="en-US" sz="1477" dirty="0"/>
              <a:t>”</a:t>
            </a:r>
          </a:p>
        </p:txBody>
      </p:sp>
      <p:sp>
        <p:nvSpPr>
          <p:cNvPr id="16" name="Rectangle 15"/>
          <p:cNvSpPr/>
          <p:nvPr/>
        </p:nvSpPr>
        <p:spPr>
          <a:xfrm>
            <a:off x="159235" y="276822"/>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7.5. </a:t>
            </a:r>
            <a:r>
              <a:rPr lang="en-US" sz="2800" dirty="0" err="1">
                <a:solidFill>
                  <a:schemeClr val="tx1"/>
                </a:solidFill>
                <a:latin typeface="Impact" panose="020B0806030902050204" pitchFamily="34" charset="0"/>
                <a:cs typeface="Arial" panose="020B0604020202020204" pitchFamily="34" charset="0"/>
              </a:rPr>
              <a:t>Informasi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Terdokumentasi</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936E622B-1643-4B52-84BD-C367F295EA04}"/>
              </a:ext>
            </a:extLst>
          </p:cNvPr>
          <p:cNvSpPr>
            <a:spLocks noGrp="1"/>
          </p:cNvSpPr>
          <p:nvPr>
            <p:ph type="sldNum" sz="quarter" idx="12"/>
          </p:nvPr>
        </p:nvSpPr>
        <p:spPr/>
        <p:txBody>
          <a:bodyPr/>
          <a:lstStyle/>
          <a:p>
            <a:pPr>
              <a:defRPr/>
            </a:pPr>
            <a:fld id="{2E3D3CF9-A8F0-446F-8AA4-23D2A19D86A0}" type="slidenum">
              <a:rPr lang="en-US" smtClean="0"/>
              <a:pPr>
                <a:defRPr/>
              </a:pPr>
              <a:t>67</a:t>
            </a:fld>
            <a:endParaRPr lang="en-US"/>
          </a:p>
        </p:txBody>
      </p:sp>
      <p:pic>
        <p:nvPicPr>
          <p:cNvPr id="6146" name="Picture 2" descr="Image result for safety audit">
            <a:extLst>
              <a:ext uri="{FF2B5EF4-FFF2-40B4-BE49-F238E27FC236}">
                <a16:creationId xmlns:a16="http://schemas.microsoft.com/office/drawing/2014/main" id="{C5D73285-EB13-40C4-8735-684F53E9D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147" y="553206"/>
            <a:ext cx="2672862" cy="267286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27A1AFF-5D58-4B45-85D5-72BEF17F283B}"/>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3" name="Title 1">
            <a:extLst>
              <a:ext uri="{FF2B5EF4-FFF2-40B4-BE49-F238E27FC236}">
                <a16:creationId xmlns:a16="http://schemas.microsoft.com/office/drawing/2014/main" id="{CF0731B8-62A3-429E-BA85-78C81994E9BE}"/>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1338115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Process 29"/>
          <p:cNvSpPr/>
          <p:nvPr/>
        </p:nvSpPr>
        <p:spPr>
          <a:xfrm>
            <a:off x="1025712" y="2180486"/>
            <a:ext cx="2071953" cy="638417"/>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err="1">
                <a:solidFill>
                  <a:schemeClr val="tx1"/>
                </a:solidFill>
              </a:rPr>
              <a:t>Pembuatan</a:t>
            </a:r>
            <a:r>
              <a:rPr lang="en-US" sz="1477" b="1" dirty="0">
                <a:solidFill>
                  <a:schemeClr val="tx1"/>
                </a:solidFill>
              </a:rPr>
              <a:t> &amp; </a:t>
            </a:r>
            <a:r>
              <a:rPr lang="en-US" sz="1477" b="1" dirty="0" err="1">
                <a:solidFill>
                  <a:schemeClr val="tx1"/>
                </a:solidFill>
              </a:rPr>
              <a:t>Pemutakhiran</a:t>
            </a:r>
            <a:endParaRPr lang="en-US" sz="1477" b="1" dirty="0">
              <a:solidFill>
                <a:schemeClr val="tx1"/>
              </a:solidFill>
            </a:endParaRPr>
          </a:p>
        </p:txBody>
      </p:sp>
      <p:sp>
        <p:nvSpPr>
          <p:cNvPr id="16" name="Flowchart: Process 15"/>
          <p:cNvSpPr/>
          <p:nvPr/>
        </p:nvSpPr>
        <p:spPr>
          <a:xfrm>
            <a:off x="3625463" y="814392"/>
            <a:ext cx="1729053" cy="638417"/>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a:solidFill>
                  <a:schemeClr val="tx1"/>
                </a:solidFill>
              </a:rPr>
              <a:t>Proses </a:t>
            </a:r>
            <a:r>
              <a:rPr lang="en-US" sz="1477" b="1" dirty="0" err="1">
                <a:solidFill>
                  <a:schemeClr val="tx1"/>
                </a:solidFill>
              </a:rPr>
              <a:t>Informasi</a:t>
            </a:r>
            <a:r>
              <a:rPr lang="en-US" sz="1477" b="1" dirty="0">
                <a:solidFill>
                  <a:schemeClr val="tx1"/>
                </a:solidFill>
              </a:rPr>
              <a:t> </a:t>
            </a:r>
            <a:r>
              <a:rPr lang="en-US" sz="1477" b="1" dirty="0" err="1">
                <a:solidFill>
                  <a:schemeClr val="tx1"/>
                </a:solidFill>
              </a:rPr>
              <a:t>Terdokumentasi</a:t>
            </a:r>
            <a:endParaRPr lang="en-US" sz="1477" b="1" dirty="0">
              <a:solidFill>
                <a:schemeClr val="tx1"/>
              </a:solidFill>
            </a:endParaRPr>
          </a:p>
        </p:txBody>
      </p:sp>
      <p:sp>
        <p:nvSpPr>
          <p:cNvPr id="17" name="Flowchart: Process 16"/>
          <p:cNvSpPr/>
          <p:nvPr/>
        </p:nvSpPr>
        <p:spPr>
          <a:xfrm>
            <a:off x="5277809" y="2180486"/>
            <a:ext cx="2281151" cy="638417"/>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err="1">
                <a:solidFill>
                  <a:schemeClr val="tx1"/>
                </a:solidFill>
              </a:rPr>
              <a:t>Pengendalian</a:t>
            </a:r>
            <a:r>
              <a:rPr lang="en-US" sz="1477" b="1" dirty="0">
                <a:solidFill>
                  <a:schemeClr val="tx1"/>
                </a:solidFill>
              </a:rPr>
              <a:t> </a:t>
            </a:r>
            <a:r>
              <a:rPr lang="en-US" sz="1477" b="1" dirty="0" err="1">
                <a:solidFill>
                  <a:schemeClr val="tx1"/>
                </a:solidFill>
              </a:rPr>
              <a:t>Informasi</a:t>
            </a:r>
            <a:r>
              <a:rPr lang="en-US" sz="1477" b="1" dirty="0">
                <a:solidFill>
                  <a:schemeClr val="tx1"/>
                </a:solidFill>
              </a:rPr>
              <a:t> </a:t>
            </a:r>
            <a:r>
              <a:rPr lang="en-US" sz="1477" b="1" dirty="0" err="1">
                <a:solidFill>
                  <a:schemeClr val="tx1"/>
                </a:solidFill>
              </a:rPr>
              <a:t>Terdokumentasi</a:t>
            </a:r>
            <a:endParaRPr lang="en-US" sz="1477" b="1" dirty="0">
              <a:solidFill>
                <a:schemeClr val="tx1"/>
              </a:solidFill>
            </a:endParaRPr>
          </a:p>
        </p:txBody>
      </p:sp>
      <p:sp>
        <p:nvSpPr>
          <p:cNvPr id="18" name="TextBox 17"/>
          <p:cNvSpPr txBox="1"/>
          <p:nvPr/>
        </p:nvSpPr>
        <p:spPr>
          <a:xfrm>
            <a:off x="181392" y="2924699"/>
            <a:ext cx="3444071" cy="1910779"/>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Ketika</a:t>
            </a:r>
            <a:r>
              <a:rPr lang="en-US" sz="1477" dirty="0"/>
              <a:t> </a:t>
            </a:r>
            <a:r>
              <a:rPr lang="en-US" sz="1477" dirty="0" err="1"/>
              <a:t>membuat</a:t>
            </a:r>
            <a:r>
              <a:rPr lang="en-US" sz="1477" dirty="0"/>
              <a:t> </a:t>
            </a:r>
            <a:r>
              <a:rPr lang="en-US" sz="1477" dirty="0" err="1"/>
              <a:t>dan</a:t>
            </a:r>
            <a:r>
              <a:rPr lang="en-US" sz="1477" dirty="0"/>
              <a:t> </a:t>
            </a:r>
            <a:r>
              <a:rPr lang="en-US" sz="1477" dirty="0" err="1"/>
              <a:t>memutakhirkan</a:t>
            </a:r>
            <a:r>
              <a:rPr lang="en-US" sz="1477" dirty="0"/>
              <a:t> :</a:t>
            </a:r>
          </a:p>
          <a:p>
            <a:pPr marL="263776" indent="-263776">
              <a:buFont typeface="Arial" panose="020B0604020202020204" pitchFamily="34" charset="0"/>
              <a:buChar char="•"/>
            </a:pPr>
            <a:r>
              <a:rPr lang="en-US" sz="1477" dirty="0" err="1"/>
              <a:t>identifikasi</a:t>
            </a:r>
            <a:r>
              <a:rPr lang="en-US" sz="1477" dirty="0"/>
              <a:t> </a:t>
            </a:r>
            <a:r>
              <a:rPr lang="en-US" sz="1477" dirty="0" err="1"/>
              <a:t>dan</a:t>
            </a:r>
            <a:r>
              <a:rPr lang="en-US" sz="1477" dirty="0"/>
              <a:t> </a:t>
            </a:r>
            <a:r>
              <a:rPr lang="en-US" sz="1477" dirty="0" err="1"/>
              <a:t>deskripsi</a:t>
            </a:r>
            <a:r>
              <a:rPr lang="en-US" sz="1477" dirty="0"/>
              <a:t> (</a:t>
            </a:r>
            <a:r>
              <a:rPr lang="en-US" sz="1477" dirty="0" err="1"/>
              <a:t>misal</a:t>
            </a:r>
            <a:r>
              <a:rPr lang="en-US" sz="1477" dirty="0"/>
              <a:t> </a:t>
            </a:r>
            <a:r>
              <a:rPr lang="en-US" sz="1477" dirty="0" err="1"/>
              <a:t>judul</a:t>
            </a:r>
            <a:r>
              <a:rPr lang="en-US" sz="1477" dirty="0"/>
              <a:t>, </a:t>
            </a:r>
            <a:r>
              <a:rPr lang="en-US" sz="1477" dirty="0" err="1"/>
              <a:t>tanggal</a:t>
            </a:r>
            <a:r>
              <a:rPr lang="en-US" sz="1477" dirty="0"/>
              <a:t>, </a:t>
            </a:r>
            <a:r>
              <a:rPr lang="en-US" sz="1477" dirty="0" err="1"/>
              <a:t>penulis</a:t>
            </a:r>
            <a:r>
              <a:rPr lang="en-US" sz="1477" dirty="0"/>
              <a:t>, </a:t>
            </a:r>
            <a:r>
              <a:rPr lang="en-US" sz="1477" dirty="0" err="1"/>
              <a:t>atau</a:t>
            </a:r>
            <a:r>
              <a:rPr lang="en-US" sz="1477" dirty="0"/>
              <a:t> </a:t>
            </a:r>
            <a:r>
              <a:rPr lang="en-US" sz="1477" dirty="0" err="1"/>
              <a:t>nomor</a:t>
            </a:r>
            <a:r>
              <a:rPr lang="en-US" sz="1477" dirty="0"/>
              <a:t> </a:t>
            </a:r>
            <a:r>
              <a:rPr lang="en-US" sz="1477" dirty="0" err="1"/>
              <a:t>acuan</a:t>
            </a:r>
            <a:r>
              <a:rPr lang="en-US" sz="1477" dirty="0"/>
              <a:t>)</a:t>
            </a:r>
          </a:p>
          <a:p>
            <a:pPr marL="263776" indent="-263776">
              <a:buFont typeface="Arial" panose="020B0604020202020204" pitchFamily="34" charset="0"/>
              <a:buChar char="•"/>
            </a:pPr>
            <a:r>
              <a:rPr lang="en-US" sz="1477" dirty="0"/>
              <a:t>format (</a:t>
            </a:r>
            <a:r>
              <a:rPr lang="en-US" sz="1477" dirty="0" err="1"/>
              <a:t>misal</a:t>
            </a:r>
            <a:r>
              <a:rPr lang="en-US" sz="1477" dirty="0"/>
              <a:t> </a:t>
            </a:r>
            <a:r>
              <a:rPr lang="en-US" sz="1477" dirty="0" err="1"/>
              <a:t>bahasa</a:t>
            </a:r>
            <a:r>
              <a:rPr lang="en-US" sz="1477" dirty="0"/>
              <a:t>, </a:t>
            </a:r>
            <a:r>
              <a:rPr lang="en-US" sz="1477" dirty="0" err="1"/>
              <a:t>versi</a:t>
            </a:r>
            <a:r>
              <a:rPr lang="en-US" sz="1477" dirty="0"/>
              <a:t> </a:t>
            </a:r>
            <a:r>
              <a:rPr lang="en-US" sz="1477" dirty="0" err="1"/>
              <a:t>piranti</a:t>
            </a:r>
            <a:r>
              <a:rPr lang="en-US" sz="1477" dirty="0"/>
              <a:t> </a:t>
            </a:r>
            <a:r>
              <a:rPr lang="en-US" sz="1477" dirty="0" err="1"/>
              <a:t>lunak</a:t>
            </a:r>
            <a:r>
              <a:rPr lang="en-US" sz="1477" dirty="0"/>
              <a:t>, </a:t>
            </a:r>
            <a:r>
              <a:rPr lang="en-US" sz="1477" dirty="0" err="1"/>
              <a:t>grafik</a:t>
            </a:r>
            <a:r>
              <a:rPr lang="en-US" sz="1477" dirty="0"/>
              <a:t>) </a:t>
            </a:r>
            <a:r>
              <a:rPr lang="en-US" sz="1477" dirty="0" err="1"/>
              <a:t>dan</a:t>
            </a:r>
            <a:r>
              <a:rPr lang="en-US" sz="1477" dirty="0"/>
              <a:t> media (</a:t>
            </a:r>
            <a:r>
              <a:rPr lang="en-US" sz="1477" dirty="0" err="1"/>
              <a:t>misal</a:t>
            </a:r>
            <a:r>
              <a:rPr lang="en-US" sz="1477" dirty="0"/>
              <a:t> </a:t>
            </a:r>
            <a:r>
              <a:rPr lang="en-US" sz="1477" dirty="0" err="1"/>
              <a:t>kertas</a:t>
            </a:r>
            <a:r>
              <a:rPr lang="en-US" sz="1477" dirty="0"/>
              <a:t>, </a:t>
            </a:r>
            <a:r>
              <a:rPr lang="en-US" sz="1477" dirty="0" err="1"/>
              <a:t>elektronik</a:t>
            </a:r>
            <a:r>
              <a:rPr lang="en-US" sz="1477" dirty="0"/>
              <a:t>)</a:t>
            </a:r>
          </a:p>
          <a:p>
            <a:pPr marL="263776" indent="-263776">
              <a:buFont typeface="Arial" panose="020B0604020202020204" pitchFamily="34" charset="0"/>
              <a:buChar char="•"/>
            </a:pPr>
            <a:r>
              <a:rPr lang="en-US" sz="1477" dirty="0" err="1"/>
              <a:t>Tinjauan</a:t>
            </a:r>
            <a:r>
              <a:rPr lang="en-US" sz="1477" dirty="0"/>
              <a:t> </a:t>
            </a:r>
            <a:r>
              <a:rPr lang="en-US" sz="1477" dirty="0" err="1"/>
              <a:t>dan</a:t>
            </a:r>
            <a:r>
              <a:rPr lang="en-US" sz="1477" dirty="0"/>
              <a:t> </a:t>
            </a:r>
            <a:r>
              <a:rPr lang="en-US" sz="1477" dirty="0" err="1"/>
              <a:t>persetujuan</a:t>
            </a:r>
            <a:r>
              <a:rPr lang="en-US" sz="1477" dirty="0"/>
              <a:t> </a:t>
            </a:r>
            <a:r>
              <a:rPr lang="en-US" sz="1477" dirty="0" err="1"/>
              <a:t>untuk</a:t>
            </a:r>
            <a:r>
              <a:rPr lang="en-US" sz="1477" dirty="0"/>
              <a:t> </a:t>
            </a:r>
            <a:r>
              <a:rPr lang="en-US" sz="1477" dirty="0" err="1"/>
              <a:t>kecukupan</a:t>
            </a:r>
            <a:r>
              <a:rPr lang="en-US" sz="1477" dirty="0"/>
              <a:t> </a:t>
            </a:r>
            <a:r>
              <a:rPr lang="en-US" sz="1477" dirty="0" err="1"/>
              <a:t>dan</a:t>
            </a:r>
            <a:r>
              <a:rPr lang="en-US" sz="1477" dirty="0"/>
              <a:t> </a:t>
            </a:r>
            <a:r>
              <a:rPr lang="en-US" sz="1477" dirty="0" err="1"/>
              <a:t>kesesuaian</a:t>
            </a:r>
            <a:endParaRPr lang="en-US" sz="1477" dirty="0"/>
          </a:p>
        </p:txBody>
      </p:sp>
      <p:cxnSp>
        <p:nvCxnSpPr>
          <p:cNvPr id="19" name="Shape 78"/>
          <p:cNvCxnSpPr>
            <a:stCxn id="16" idx="2"/>
            <a:endCxn id="30" idx="0"/>
          </p:cNvCxnSpPr>
          <p:nvPr/>
        </p:nvCxnSpPr>
        <p:spPr>
          <a:xfrm rot="5400000">
            <a:off x="2912002" y="602497"/>
            <a:ext cx="727677" cy="2428301"/>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1392" y="5302496"/>
            <a:ext cx="3444071" cy="774251"/>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Digunakan</a:t>
            </a:r>
            <a:r>
              <a:rPr lang="en-US" sz="1477" dirty="0"/>
              <a:t> </a:t>
            </a:r>
            <a:r>
              <a:rPr lang="en-US" sz="1477" dirty="0" err="1"/>
              <a:t>sebagai</a:t>
            </a:r>
            <a:r>
              <a:rPr lang="en-US" sz="1477" dirty="0"/>
              <a:t> PEDOMAN </a:t>
            </a:r>
            <a:r>
              <a:rPr lang="en-US" sz="1477" dirty="0" err="1"/>
              <a:t>dalam</a:t>
            </a:r>
            <a:r>
              <a:rPr lang="en-US" sz="1477" dirty="0"/>
              <a:t> </a:t>
            </a:r>
            <a:r>
              <a:rPr lang="en-US" sz="1477" dirty="0" err="1"/>
              <a:t>bekerja</a:t>
            </a:r>
            <a:r>
              <a:rPr lang="en-US" sz="1477" dirty="0"/>
              <a:t> </a:t>
            </a:r>
            <a:r>
              <a:rPr lang="en-US" sz="1477" dirty="0" err="1"/>
              <a:t>dan</a:t>
            </a:r>
            <a:r>
              <a:rPr lang="en-US" sz="1477" dirty="0"/>
              <a:t>/</a:t>
            </a:r>
            <a:r>
              <a:rPr lang="en-US" sz="1477" dirty="0" err="1"/>
              <a:t>atau</a:t>
            </a:r>
            <a:r>
              <a:rPr lang="en-US" sz="1477" dirty="0"/>
              <a:t> </a:t>
            </a:r>
            <a:r>
              <a:rPr lang="en-US" sz="1477" dirty="0" err="1"/>
              <a:t>mengendalikan</a:t>
            </a:r>
            <a:r>
              <a:rPr lang="en-US" sz="1477" dirty="0"/>
              <a:t> proses</a:t>
            </a:r>
          </a:p>
          <a:p>
            <a:r>
              <a:rPr lang="en-US" sz="1477" dirty="0"/>
              <a:t>(DOKUMEN INTERNAL &amp; EKSTERNAL)</a:t>
            </a:r>
          </a:p>
        </p:txBody>
      </p:sp>
      <p:sp>
        <p:nvSpPr>
          <p:cNvPr id="23" name="Right Arrow 22"/>
          <p:cNvSpPr/>
          <p:nvPr/>
        </p:nvSpPr>
        <p:spPr>
          <a:xfrm rot="5400000">
            <a:off x="1749601" y="4593936"/>
            <a:ext cx="307650" cy="944411"/>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4" name="TextBox 23"/>
          <p:cNvSpPr txBox="1"/>
          <p:nvPr/>
        </p:nvSpPr>
        <p:spPr>
          <a:xfrm>
            <a:off x="3789485" y="2924699"/>
            <a:ext cx="5257800" cy="2592697"/>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Informasi</a:t>
            </a:r>
            <a:r>
              <a:rPr lang="en-US" sz="1477" dirty="0"/>
              <a:t> </a:t>
            </a:r>
            <a:r>
              <a:rPr lang="en-US" sz="1477" dirty="0" err="1"/>
              <a:t>terdokumentasi</a:t>
            </a:r>
            <a:r>
              <a:rPr lang="en-US" sz="1477" dirty="0"/>
              <a:t> </a:t>
            </a:r>
            <a:r>
              <a:rPr lang="en-US" sz="1477" dirty="0" err="1"/>
              <a:t>harus</a:t>
            </a:r>
            <a:r>
              <a:rPr lang="en-US" sz="1477" dirty="0"/>
              <a:t> </a:t>
            </a:r>
            <a:r>
              <a:rPr lang="en-US" sz="1477" dirty="0" err="1"/>
              <a:t>dikendalikan</a:t>
            </a:r>
            <a:r>
              <a:rPr lang="en-US" sz="1477" dirty="0"/>
              <a:t> </a:t>
            </a:r>
            <a:r>
              <a:rPr lang="en-US" sz="1477" dirty="0" err="1"/>
              <a:t>untuk</a:t>
            </a:r>
            <a:r>
              <a:rPr lang="en-US" sz="1477" dirty="0"/>
              <a:t> </a:t>
            </a:r>
            <a:r>
              <a:rPr lang="en-US" sz="1477" dirty="0" err="1"/>
              <a:t>memastikan</a:t>
            </a:r>
            <a:r>
              <a:rPr lang="en-US" sz="1477" dirty="0"/>
              <a:t> :</a:t>
            </a:r>
          </a:p>
          <a:p>
            <a:pPr marL="263776" indent="-263776">
              <a:buFont typeface="Arial" panose="020B0604020202020204" pitchFamily="34" charset="0"/>
              <a:buChar char="•"/>
            </a:pPr>
            <a:r>
              <a:rPr lang="en-US" sz="1477" dirty="0" err="1"/>
              <a:t>tersedia</a:t>
            </a:r>
            <a:r>
              <a:rPr lang="en-US" sz="1477" dirty="0"/>
              <a:t> </a:t>
            </a:r>
            <a:r>
              <a:rPr lang="en-US" sz="1477" dirty="0" err="1"/>
              <a:t>dan</a:t>
            </a:r>
            <a:r>
              <a:rPr lang="en-US" sz="1477" dirty="0"/>
              <a:t> </a:t>
            </a:r>
            <a:r>
              <a:rPr lang="en-US" sz="1477" dirty="0" err="1"/>
              <a:t>sesuai</a:t>
            </a:r>
            <a:r>
              <a:rPr lang="en-US" sz="1477" dirty="0"/>
              <a:t> </a:t>
            </a:r>
            <a:r>
              <a:rPr lang="en-US" sz="1477" dirty="0" err="1"/>
              <a:t>untuk</a:t>
            </a:r>
            <a:r>
              <a:rPr lang="en-US" sz="1477" dirty="0"/>
              <a:t> </a:t>
            </a:r>
            <a:r>
              <a:rPr lang="en-US" sz="1477" dirty="0" err="1"/>
              <a:t>digunakan</a:t>
            </a:r>
            <a:r>
              <a:rPr lang="en-US" sz="1477" dirty="0"/>
              <a:t>, </a:t>
            </a:r>
            <a:r>
              <a:rPr lang="en-US" sz="1477" dirty="0" err="1"/>
              <a:t>kapan</a:t>
            </a:r>
            <a:r>
              <a:rPr lang="en-US" sz="1477" dirty="0"/>
              <a:t> </a:t>
            </a:r>
            <a:r>
              <a:rPr lang="en-US" sz="1477" dirty="0" err="1"/>
              <a:t>dan</a:t>
            </a:r>
            <a:r>
              <a:rPr lang="en-US" sz="1477" dirty="0"/>
              <a:t> </a:t>
            </a:r>
            <a:r>
              <a:rPr lang="en-US" sz="1477" dirty="0" err="1"/>
              <a:t>dimana</a:t>
            </a:r>
            <a:r>
              <a:rPr lang="en-US" sz="1477" dirty="0"/>
              <a:t> </a:t>
            </a:r>
            <a:r>
              <a:rPr lang="en-US" sz="1477" dirty="0" err="1"/>
              <a:t>jika</a:t>
            </a:r>
            <a:r>
              <a:rPr lang="en-US" sz="1477" dirty="0"/>
              <a:t> </a:t>
            </a:r>
            <a:r>
              <a:rPr lang="en-US" sz="1477" dirty="0" err="1"/>
              <a:t>diperlukan</a:t>
            </a:r>
            <a:endParaRPr lang="en-US" sz="1477" dirty="0"/>
          </a:p>
          <a:p>
            <a:pPr marL="263776" indent="-263776">
              <a:buFont typeface="Arial" panose="020B0604020202020204" pitchFamily="34" charset="0"/>
              <a:buChar char="•"/>
            </a:pPr>
            <a:r>
              <a:rPr lang="en-US" sz="1477" dirty="0" err="1"/>
              <a:t>terlindungi</a:t>
            </a:r>
            <a:r>
              <a:rPr lang="en-US" sz="1477" dirty="0"/>
              <a:t> (</a:t>
            </a:r>
            <a:r>
              <a:rPr lang="en-US" sz="1477" dirty="0" err="1"/>
              <a:t>kerahasiaan</a:t>
            </a:r>
            <a:r>
              <a:rPr lang="en-US" sz="1477" dirty="0"/>
              <a:t>, </a:t>
            </a:r>
            <a:r>
              <a:rPr lang="en-US" sz="1477" dirty="0" err="1"/>
              <a:t>penggunaan</a:t>
            </a:r>
            <a:r>
              <a:rPr lang="en-US" sz="1477" dirty="0"/>
              <a:t> yang </a:t>
            </a:r>
            <a:r>
              <a:rPr lang="en-US" sz="1477" dirty="0" err="1"/>
              <a:t>tidak</a:t>
            </a:r>
            <a:r>
              <a:rPr lang="en-US" sz="1477" dirty="0"/>
              <a:t> </a:t>
            </a:r>
            <a:r>
              <a:rPr lang="en-US" sz="1477" dirty="0" err="1"/>
              <a:t>tepat</a:t>
            </a:r>
            <a:r>
              <a:rPr lang="en-US" sz="1477" dirty="0"/>
              <a:t>, </a:t>
            </a:r>
            <a:r>
              <a:rPr lang="en-US" sz="1477" dirty="0" err="1"/>
              <a:t>atau</a:t>
            </a:r>
            <a:r>
              <a:rPr lang="en-US" sz="1477" dirty="0"/>
              <a:t> </a:t>
            </a:r>
            <a:r>
              <a:rPr lang="en-US" sz="1477" dirty="0" err="1"/>
              <a:t>hilang</a:t>
            </a:r>
            <a:r>
              <a:rPr lang="en-US" sz="1477" dirty="0"/>
              <a:t> </a:t>
            </a:r>
            <a:r>
              <a:rPr lang="en-US" sz="1477" dirty="0" err="1"/>
              <a:t>integritas</a:t>
            </a:r>
            <a:r>
              <a:rPr lang="en-US" sz="1477" dirty="0"/>
              <a:t>)</a:t>
            </a:r>
          </a:p>
          <a:p>
            <a:r>
              <a:rPr lang="en-US" sz="1477" dirty="0"/>
              <a:t>Dan </a:t>
            </a:r>
            <a:r>
              <a:rPr lang="en-US" sz="1477" dirty="0" err="1"/>
              <a:t>dikendalikan</a:t>
            </a:r>
            <a:r>
              <a:rPr lang="en-US" sz="1477" dirty="0"/>
              <a:t> :</a:t>
            </a:r>
          </a:p>
          <a:p>
            <a:pPr marL="263776" indent="-263776">
              <a:buFont typeface="Arial" panose="020B0604020202020204" pitchFamily="34" charset="0"/>
              <a:buChar char="•"/>
            </a:pPr>
            <a:r>
              <a:rPr lang="en-US" sz="1477" dirty="0" err="1"/>
              <a:t>distribusi</a:t>
            </a:r>
            <a:r>
              <a:rPr lang="en-US" sz="1477" dirty="0"/>
              <a:t>, </a:t>
            </a:r>
            <a:r>
              <a:rPr lang="en-US" sz="1477" dirty="0" err="1"/>
              <a:t>akses</a:t>
            </a:r>
            <a:r>
              <a:rPr lang="en-US" sz="1477" dirty="0"/>
              <a:t>, </a:t>
            </a:r>
            <a:r>
              <a:rPr lang="en-US" sz="1477" dirty="0" err="1"/>
              <a:t>perolehan</a:t>
            </a:r>
            <a:r>
              <a:rPr lang="en-US" sz="1477" dirty="0"/>
              <a:t> </a:t>
            </a:r>
            <a:r>
              <a:rPr lang="en-US" sz="1477" dirty="0" err="1"/>
              <a:t>kembali</a:t>
            </a:r>
            <a:r>
              <a:rPr lang="en-US" sz="1477" dirty="0"/>
              <a:t> </a:t>
            </a:r>
            <a:r>
              <a:rPr lang="en-US" sz="1477" dirty="0" err="1"/>
              <a:t>dan</a:t>
            </a:r>
            <a:r>
              <a:rPr lang="en-US" sz="1477" dirty="0"/>
              <a:t> </a:t>
            </a:r>
            <a:r>
              <a:rPr lang="en-US" sz="1477" dirty="0" err="1"/>
              <a:t>penggunaan</a:t>
            </a:r>
            <a:endParaRPr lang="en-US" sz="1477" dirty="0"/>
          </a:p>
          <a:p>
            <a:pPr marL="263776" indent="-263776">
              <a:buFont typeface="Arial" panose="020B0604020202020204" pitchFamily="34" charset="0"/>
              <a:buChar char="•"/>
            </a:pPr>
            <a:r>
              <a:rPr lang="en-US" sz="1477" dirty="0" err="1"/>
              <a:t>penyimpanan</a:t>
            </a:r>
            <a:r>
              <a:rPr lang="en-US" sz="1477" dirty="0"/>
              <a:t> </a:t>
            </a:r>
            <a:r>
              <a:rPr lang="en-US" sz="1477" dirty="0" err="1"/>
              <a:t>dan</a:t>
            </a:r>
            <a:r>
              <a:rPr lang="en-US" sz="1477" dirty="0"/>
              <a:t> </a:t>
            </a:r>
            <a:r>
              <a:rPr lang="en-US" sz="1477" dirty="0" err="1"/>
              <a:t>pemeliharaan</a:t>
            </a:r>
            <a:r>
              <a:rPr lang="en-US" sz="1477" dirty="0"/>
              <a:t>, </a:t>
            </a:r>
            <a:r>
              <a:rPr lang="en-US" sz="1477" dirty="0" err="1"/>
              <a:t>termasuk</a:t>
            </a:r>
            <a:r>
              <a:rPr lang="en-US" sz="1477" dirty="0"/>
              <a:t> </a:t>
            </a:r>
            <a:r>
              <a:rPr lang="en-US" sz="1477" dirty="0" err="1"/>
              <a:t>menjaga</a:t>
            </a:r>
            <a:r>
              <a:rPr lang="en-US" sz="1477" dirty="0"/>
              <a:t> </a:t>
            </a:r>
            <a:r>
              <a:rPr lang="en-US" sz="1477" dirty="0" err="1"/>
              <a:t>tetap</a:t>
            </a:r>
            <a:r>
              <a:rPr lang="en-US" sz="1477" dirty="0"/>
              <a:t> </a:t>
            </a:r>
            <a:r>
              <a:rPr lang="en-US" sz="1477" dirty="0" err="1"/>
              <a:t>mudah</a:t>
            </a:r>
            <a:r>
              <a:rPr lang="en-US" sz="1477" dirty="0"/>
              <a:t> </a:t>
            </a:r>
            <a:r>
              <a:rPr lang="en-US" sz="1477" dirty="0" err="1"/>
              <a:t>dibaca</a:t>
            </a:r>
            <a:endParaRPr lang="en-US" sz="1477" dirty="0"/>
          </a:p>
          <a:p>
            <a:pPr marL="263776" indent="-263776">
              <a:buFont typeface="Arial" panose="020B0604020202020204" pitchFamily="34" charset="0"/>
              <a:buChar char="•"/>
            </a:pPr>
            <a:r>
              <a:rPr lang="en-US" sz="1477" dirty="0" err="1"/>
              <a:t>perubahan</a:t>
            </a:r>
            <a:r>
              <a:rPr lang="en-US" sz="1477" dirty="0"/>
              <a:t> (</a:t>
            </a:r>
            <a:r>
              <a:rPr lang="en-US" sz="1477" dirty="0" err="1"/>
              <a:t>misal</a:t>
            </a:r>
            <a:r>
              <a:rPr lang="en-US" sz="1477" dirty="0"/>
              <a:t> </a:t>
            </a:r>
            <a:r>
              <a:rPr lang="en-US" sz="1477" dirty="0" err="1"/>
              <a:t>versi</a:t>
            </a:r>
            <a:r>
              <a:rPr lang="en-US" sz="1477" dirty="0"/>
              <a:t> / </a:t>
            </a:r>
            <a:r>
              <a:rPr lang="en-US" sz="1477" dirty="0" err="1"/>
              <a:t>revisi</a:t>
            </a:r>
            <a:r>
              <a:rPr lang="en-US" sz="1477" dirty="0"/>
              <a:t>)</a:t>
            </a:r>
          </a:p>
          <a:p>
            <a:pPr marL="263776" indent="-263776">
              <a:buFont typeface="Arial" panose="020B0604020202020204" pitchFamily="34" charset="0"/>
              <a:buChar char="•"/>
            </a:pPr>
            <a:r>
              <a:rPr lang="en-US" sz="1477" dirty="0" err="1"/>
              <a:t>retensi</a:t>
            </a:r>
            <a:r>
              <a:rPr lang="en-US" sz="1477" dirty="0"/>
              <a:t> </a:t>
            </a:r>
            <a:r>
              <a:rPr lang="en-US" sz="1477" dirty="0" err="1"/>
              <a:t>dan</a:t>
            </a:r>
            <a:r>
              <a:rPr lang="en-US" sz="1477" dirty="0"/>
              <a:t> </a:t>
            </a:r>
            <a:r>
              <a:rPr lang="en-US" sz="1477" dirty="0" err="1"/>
              <a:t>penempatan</a:t>
            </a:r>
            <a:endParaRPr lang="en-US" sz="1477" dirty="0"/>
          </a:p>
        </p:txBody>
      </p:sp>
      <p:cxnSp>
        <p:nvCxnSpPr>
          <p:cNvPr id="25" name="Shape 78"/>
          <p:cNvCxnSpPr>
            <a:stCxn id="16" idx="2"/>
            <a:endCxn id="17" idx="0"/>
          </p:cNvCxnSpPr>
          <p:nvPr/>
        </p:nvCxnSpPr>
        <p:spPr>
          <a:xfrm rot="16200000" flipH="1">
            <a:off x="5090349" y="852449"/>
            <a:ext cx="727677" cy="192839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51465" y="5941725"/>
            <a:ext cx="4139621" cy="546945"/>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Sebagai</a:t>
            </a:r>
            <a:r>
              <a:rPr lang="en-US" sz="1477" dirty="0"/>
              <a:t> </a:t>
            </a:r>
            <a:r>
              <a:rPr lang="en-US" sz="1477" dirty="0" err="1"/>
              <a:t>bukti</a:t>
            </a:r>
            <a:r>
              <a:rPr lang="en-US" sz="1477" dirty="0"/>
              <a:t> </a:t>
            </a:r>
            <a:r>
              <a:rPr lang="en-US" sz="1477" dirty="0" err="1"/>
              <a:t>hasil</a:t>
            </a:r>
            <a:r>
              <a:rPr lang="en-US" sz="1477" dirty="0"/>
              <a:t> PEKERJAAN </a:t>
            </a:r>
            <a:r>
              <a:rPr lang="en-US" sz="1477" dirty="0" err="1"/>
              <a:t>atau</a:t>
            </a:r>
            <a:r>
              <a:rPr lang="en-US" sz="1477" dirty="0"/>
              <a:t> IMPLEMENTASI (REKAMAN)</a:t>
            </a:r>
          </a:p>
        </p:txBody>
      </p:sp>
      <p:sp>
        <p:nvSpPr>
          <p:cNvPr id="32" name="Right Arrow 31"/>
          <p:cNvSpPr/>
          <p:nvPr/>
        </p:nvSpPr>
        <p:spPr>
          <a:xfrm rot="5400000">
            <a:off x="6264560" y="5259283"/>
            <a:ext cx="307650" cy="944411"/>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8" name="Right Arrow 37"/>
          <p:cNvSpPr/>
          <p:nvPr/>
        </p:nvSpPr>
        <p:spPr>
          <a:xfrm rot="8692837">
            <a:off x="3584312" y="5145953"/>
            <a:ext cx="308969" cy="668293"/>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Rectangle 19"/>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7.5.  </a:t>
            </a:r>
            <a:r>
              <a:rPr lang="en-US" sz="2800" dirty="0" err="1">
                <a:solidFill>
                  <a:schemeClr val="tx1"/>
                </a:solidFill>
                <a:latin typeface="Impact" panose="020B0806030902050204" pitchFamily="34" charset="0"/>
                <a:cs typeface="Arial" panose="020B0604020202020204" pitchFamily="34" charset="0"/>
              </a:rPr>
              <a:t>Informasi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Terdokumentasi</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32F43E6A-1792-4F6D-8AD9-B04A9FBEDCED}"/>
              </a:ext>
            </a:extLst>
          </p:cNvPr>
          <p:cNvSpPr>
            <a:spLocks noGrp="1"/>
          </p:cNvSpPr>
          <p:nvPr>
            <p:ph type="sldNum" sz="quarter" idx="12"/>
          </p:nvPr>
        </p:nvSpPr>
        <p:spPr/>
        <p:txBody>
          <a:bodyPr/>
          <a:lstStyle/>
          <a:p>
            <a:pPr>
              <a:defRPr/>
            </a:pPr>
            <a:fld id="{2E3D3CF9-A8F0-446F-8AA4-23D2A19D86A0}" type="slidenum">
              <a:rPr lang="en-US" smtClean="0"/>
              <a:pPr>
                <a:defRPr/>
              </a:pPr>
              <a:t>68</a:t>
            </a:fld>
            <a:endParaRPr lang="en-US"/>
          </a:p>
        </p:txBody>
      </p:sp>
      <p:sp>
        <p:nvSpPr>
          <p:cNvPr id="2" name="Footer Placeholder 1">
            <a:extLst>
              <a:ext uri="{FF2B5EF4-FFF2-40B4-BE49-F238E27FC236}">
                <a16:creationId xmlns:a16="http://schemas.microsoft.com/office/drawing/2014/main" id="{D8A267DB-37B7-4B3F-B17D-3C07378EBCF6}"/>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21" name="Title 1">
            <a:extLst>
              <a:ext uri="{FF2B5EF4-FFF2-40B4-BE49-F238E27FC236}">
                <a16:creationId xmlns:a16="http://schemas.microsoft.com/office/drawing/2014/main" id="{40BCD489-F032-49F8-B761-E60E7D04A807}"/>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1908886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8202"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8</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69</a:t>
            </a:fld>
            <a:endParaRPr lang="en-US"/>
          </a:p>
        </p:txBody>
      </p:sp>
    </p:spTree>
    <p:extLst>
      <p:ext uri="{BB962C8B-B14F-4D97-AF65-F5344CB8AC3E}">
        <p14:creationId xmlns:p14="http://schemas.microsoft.com/office/powerpoint/2010/main" val="157610100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744DF-E078-475A-8244-A12D8A101B28}"/>
              </a:ext>
            </a:extLst>
          </p:cNvPr>
          <p:cNvPicPr>
            <a:picLocks noChangeAspect="1"/>
          </p:cNvPicPr>
          <p:nvPr/>
        </p:nvPicPr>
        <p:blipFill>
          <a:blip r:embed="rId2"/>
          <a:stretch>
            <a:fillRect/>
          </a:stretch>
        </p:blipFill>
        <p:spPr>
          <a:xfrm>
            <a:off x="0" y="0"/>
            <a:ext cx="9144000" cy="2600325"/>
          </a:xfrm>
          <a:prstGeom prst="rect">
            <a:avLst/>
          </a:prstGeom>
        </p:spPr>
      </p:pic>
      <p:sp>
        <p:nvSpPr>
          <p:cNvPr id="3" name="Content Placeholder 2"/>
          <p:cNvSpPr>
            <a:spLocks noGrp="1"/>
          </p:cNvSpPr>
          <p:nvPr>
            <p:ph idx="1"/>
          </p:nvPr>
        </p:nvSpPr>
        <p:spPr>
          <a:xfrm>
            <a:off x="0" y="2645844"/>
            <a:ext cx="9144000" cy="2293802"/>
          </a:xfrm>
          <a:solidFill>
            <a:schemeClr val="accent4">
              <a:lumMod val="50000"/>
            </a:schemeClr>
          </a:solidFill>
        </p:spPr>
        <p:txBody>
          <a:bodyPr>
            <a:normAutofit/>
          </a:bodyPr>
          <a:lstStyle/>
          <a:p>
            <a:pPr marL="0" indent="0" algn="ctr">
              <a:lnSpc>
                <a:spcPct val="150000"/>
              </a:lnSpc>
              <a:buNone/>
            </a:pPr>
            <a:r>
              <a:rPr lang="en-US" sz="2400" b="1" i="1" dirty="0" err="1">
                <a:solidFill>
                  <a:schemeClr val="bg1"/>
                </a:solidFill>
              </a:rPr>
              <a:t>Keselamatan</a:t>
            </a:r>
            <a:r>
              <a:rPr lang="en-US" sz="2400" b="1" i="1" dirty="0">
                <a:solidFill>
                  <a:schemeClr val="bg1"/>
                </a:solidFill>
              </a:rPr>
              <a:t> </a:t>
            </a:r>
            <a:r>
              <a:rPr lang="en-US" sz="2400" b="1" i="1" dirty="0" err="1">
                <a:solidFill>
                  <a:schemeClr val="bg1"/>
                </a:solidFill>
              </a:rPr>
              <a:t>dan</a:t>
            </a:r>
            <a:r>
              <a:rPr lang="en-US" sz="2400" b="1" i="1" dirty="0">
                <a:solidFill>
                  <a:schemeClr val="bg1"/>
                </a:solidFill>
              </a:rPr>
              <a:t> </a:t>
            </a:r>
            <a:r>
              <a:rPr lang="en-US" sz="2400" b="1" i="1" dirty="0" err="1">
                <a:solidFill>
                  <a:schemeClr val="bg1"/>
                </a:solidFill>
              </a:rPr>
              <a:t>Kesehatan</a:t>
            </a:r>
            <a:r>
              <a:rPr lang="en-US" sz="2400" b="1" i="1" dirty="0">
                <a:solidFill>
                  <a:schemeClr val="bg1"/>
                </a:solidFill>
              </a:rPr>
              <a:t> </a:t>
            </a:r>
            <a:r>
              <a:rPr lang="en-US" sz="2400" b="1" i="1" dirty="0" err="1">
                <a:solidFill>
                  <a:schemeClr val="bg1"/>
                </a:solidFill>
              </a:rPr>
              <a:t>Kerja</a:t>
            </a:r>
            <a:r>
              <a:rPr lang="en-US" sz="2400" b="1" i="1" dirty="0">
                <a:solidFill>
                  <a:schemeClr val="bg1"/>
                </a:solidFill>
              </a:rPr>
              <a:t> </a:t>
            </a:r>
            <a:r>
              <a:rPr lang="en-US" sz="2400" b="1" dirty="0">
                <a:solidFill>
                  <a:schemeClr val="bg1"/>
                </a:solidFill>
              </a:rPr>
              <a:t>(K3) </a:t>
            </a:r>
            <a:r>
              <a:rPr lang="en-US" sz="2400" b="1" dirty="0" err="1">
                <a:solidFill>
                  <a:schemeClr val="bg1"/>
                </a:solidFill>
              </a:rPr>
              <a:t>adalah</a:t>
            </a:r>
            <a:r>
              <a:rPr lang="en-US" sz="2400" b="1" dirty="0">
                <a:solidFill>
                  <a:schemeClr val="bg1"/>
                </a:solidFill>
              </a:rPr>
              <a:t> </a:t>
            </a:r>
            <a:r>
              <a:rPr lang="en-US" sz="2400" b="1" dirty="0" err="1">
                <a:solidFill>
                  <a:schemeClr val="bg1"/>
                </a:solidFill>
              </a:rPr>
              <a:t>segala</a:t>
            </a:r>
            <a:r>
              <a:rPr lang="en-US" sz="2400" b="1" dirty="0">
                <a:solidFill>
                  <a:schemeClr val="bg1"/>
                </a:solidFill>
              </a:rPr>
              <a:t> </a:t>
            </a:r>
            <a:r>
              <a:rPr lang="en-US" sz="2400" b="1" dirty="0" err="1">
                <a:solidFill>
                  <a:schemeClr val="bg1"/>
                </a:solidFill>
              </a:rPr>
              <a:t>kegiatan</a:t>
            </a:r>
            <a:r>
              <a:rPr lang="en-US" sz="2400" b="1" dirty="0">
                <a:solidFill>
                  <a:schemeClr val="bg1"/>
                </a:solidFill>
              </a:rPr>
              <a:t> </a:t>
            </a:r>
            <a:r>
              <a:rPr lang="en-US" sz="2400" b="1" dirty="0" err="1">
                <a:solidFill>
                  <a:schemeClr val="bg1"/>
                </a:solidFill>
              </a:rPr>
              <a:t>untuk</a:t>
            </a:r>
            <a:r>
              <a:rPr lang="en-US" sz="2400" b="1" dirty="0">
                <a:solidFill>
                  <a:schemeClr val="bg1"/>
                </a:solidFill>
              </a:rPr>
              <a:t> </a:t>
            </a:r>
            <a:r>
              <a:rPr lang="en-US" sz="2400" b="1" dirty="0" err="1">
                <a:solidFill>
                  <a:schemeClr val="bg1"/>
                </a:solidFill>
              </a:rPr>
              <a:t>menjamin</a:t>
            </a:r>
            <a:r>
              <a:rPr lang="en-US" sz="2400" b="1" dirty="0">
                <a:solidFill>
                  <a:schemeClr val="bg1"/>
                </a:solidFill>
              </a:rPr>
              <a:t> </a:t>
            </a:r>
            <a:r>
              <a:rPr lang="en-US" sz="2400" b="1" dirty="0" err="1">
                <a:solidFill>
                  <a:schemeClr val="bg1"/>
                </a:solidFill>
              </a:rPr>
              <a:t>dan</a:t>
            </a:r>
            <a:r>
              <a:rPr lang="en-US" sz="2400" b="1" dirty="0">
                <a:solidFill>
                  <a:schemeClr val="bg1"/>
                </a:solidFill>
              </a:rPr>
              <a:t> </a:t>
            </a:r>
            <a:r>
              <a:rPr lang="en-US" sz="2400" b="1" dirty="0" err="1">
                <a:solidFill>
                  <a:schemeClr val="bg1"/>
                </a:solidFill>
              </a:rPr>
              <a:t>melindungi</a:t>
            </a:r>
            <a:r>
              <a:rPr lang="en-US" sz="2400" b="1" dirty="0">
                <a:solidFill>
                  <a:schemeClr val="bg1"/>
                </a:solidFill>
              </a:rPr>
              <a:t> </a:t>
            </a:r>
            <a:r>
              <a:rPr lang="en-US" sz="2400" b="1" dirty="0" err="1">
                <a:solidFill>
                  <a:schemeClr val="bg1"/>
                </a:solidFill>
              </a:rPr>
              <a:t>keselamatan</a:t>
            </a:r>
            <a:r>
              <a:rPr lang="en-US" sz="2400" b="1" dirty="0">
                <a:solidFill>
                  <a:schemeClr val="bg1"/>
                </a:solidFill>
              </a:rPr>
              <a:t> </a:t>
            </a:r>
            <a:r>
              <a:rPr lang="en-US" sz="2400" b="1" dirty="0" err="1">
                <a:solidFill>
                  <a:schemeClr val="bg1"/>
                </a:solidFill>
              </a:rPr>
              <a:t>dan</a:t>
            </a:r>
            <a:r>
              <a:rPr lang="en-US" sz="2400" b="1" dirty="0">
                <a:solidFill>
                  <a:schemeClr val="bg1"/>
                </a:solidFill>
              </a:rPr>
              <a:t> </a:t>
            </a:r>
            <a:r>
              <a:rPr lang="en-US" sz="2400" b="1" dirty="0" err="1">
                <a:solidFill>
                  <a:schemeClr val="bg1"/>
                </a:solidFill>
              </a:rPr>
              <a:t>kesehatan</a:t>
            </a:r>
            <a:r>
              <a:rPr lang="en-US" sz="2400" b="1" dirty="0">
                <a:solidFill>
                  <a:schemeClr val="bg1"/>
                </a:solidFill>
              </a:rPr>
              <a:t> </a:t>
            </a:r>
            <a:r>
              <a:rPr lang="en-US" sz="2400" b="1" dirty="0" err="1">
                <a:solidFill>
                  <a:schemeClr val="bg1"/>
                </a:solidFill>
              </a:rPr>
              <a:t>tenaga</a:t>
            </a:r>
            <a:r>
              <a:rPr lang="en-US" sz="2400" b="1" dirty="0">
                <a:solidFill>
                  <a:schemeClr val="bg1"/>
                </a:solidFill>
              </a:rPr>
              <a:t> </a:t>
            </a:r>
            <a:r>
              <a:rPr lang="en-US" sz="2400" b="1" dirty="0" err="1">
                <a:solidFill>
                  <a:schemeClr val="bg1"/>
                </a:solidFill>
              </a:rPr>
              <a:t>kerja</a:t>
            </a:r>
            <a:r>
              <a:rPr lang="en-US" sz="2400" b="1" dirty="0">
                <a:solidFill>
                  <a:schemeClr val="bg1"/>
                </a:solidFill>
              </a:rPr>
              <a:t> </a:t>
            </a:r>
            <a:r>
              <a:rPr lang="en-US" sz="2400" b="1" dirty="0" err="1">
                <a:solidFill>
                  <a:schemeClr val="bg1"/>
                </a:solidFill>
              </a:rPr>
              <a:t>melalui</a:t>
            </a:r>
            <a:r>
              <a:rPr lang="en-US" sz="2400" b="1" dirty="0">
                <a:solidFill>
                  <a:schemeClr val="bg1"/>
                </a:solidFill>
              </a:rPr>
              <a:t> </a:t>
            </a:r>
            <a:r>
              <a:rPr lang="en-US" sz="2400" b="1" u="sng" dirty="0">
                <a:solidFill>
                  <a:schemeClr val="bg1"/>
                </a:solidFill>
              </a:rPr>
              <a:t>Upaya </a:t>
            </a:r>
            <a:r>
              <a:rPr lang="en-US" sz="2400" b="1" u="sng" dirty="0" err="1">
                <a:solidFill>
                  <a:schemeClr val="bg1"/>
                </a:solidFill>
              </a:rPr>
              <a:t>pencegahan</a:t>
            </a:r>
            <a:r>
              <a:rPr lang="en-US" sz="2400" b="1" dirty="0">
                <a:solidFill>
                  <a:schemeClr val="bg1"/>
                </a:solidFill>
              </a:rPr>
              <a:t> </a:t>
            </a:r>
            <a:r>
              <a:rPr lang="en-US" sz="2400" b="1" dirty="0" err="1">
                <a:solidFill>
                  <a:schemeClr val="bg1"/>
                </a:solidFill>
              </a:rPr>
              <a:t>kecelakaan</a:t>
            </a:r>
            <a:r>
              <a:rPr lang="en-US" sz="2400" b="1" dirty="0">
                <a:solidFill>
                  <a:schemeClr val="bg1"/>
                </a:solidFill>
              </a:rPr>
              <a:t> </a:t>
            </a:r>
            <a:r>
              <a:rPr lang="en-US" sz="2400" b="1" dirty="0" err="1">
                <a:solidFill>
                  <a:schemeClr val="bg1"/>
                </a:solidFill>
              </a:rPr>
              <a:t>kerja</a:t>
            </a:r>
            <a:r>
              <a:rPr lang="en-US" sz="2400" b="1" dirty="0">
                <a:solidFill>
                  <a:schemeClr val="bg1"/>
                </a:solidFill>
              </a:rPr>
              <a:t> </a:t>
            </a:r>
            <a:r>
              <a:rPr lang="en-US" sz="2400" b="1" dirty="0" err="1">
                <a:solidFill>
                  <a:schemeClr val="bg1"/>
                </a:solidFill>
              </a:rPr>
              <a:t>dan</a:t>
            </a:r>
            <a:r>
              <a:rPr lang="en-US" sz="2400" b="1" dirty="0">
                <a:solidFill>
                  <a:schemeClr val="bg1"/>
                </a:solidFill>
              </a:rPr>
              <a:t> </a:t>
            </a:r>
            <a:r>
              <a:rPr lang="en-US" sz="2400" b="1" dirty="0" err="1">
                <a:solidFill>
                  <a:schemeClr val="bg1"/>
                </a:solidFill>
              </a:rPr>
              <a:t>penyakit</a:t>
            </a:r>
            <a:r>
              <a:rPr lang="en-US" sz="2400" b="1" dirty="0">
                <a:solidFill>
                  <a:schemeClr val="bg1"/>
                </a:solidFill>
              </a:rPr>
              <a:t> </a:t>
            </a:r>
            <a:r>
              <a:rPr lang="en-US" sz="2400" b="1" dirty="0" err="1">
                <a:solidFill>
                  <a:schemeClr val="bg1"/>
                </a:solidFill>
              </a:rPr>
              <a:t>akibat</a:t>
            </a:r>
            <a:r>
              <a:rPr lang="en-US" sz="2400" b="1" dirty="0">
                <a:solidFill>
                  <a:schemeClr val="bg1"/>
                </a:solidFill>
              </a:rPr>
              <a:t> </a:t>
            </a:r>
            <a:r>
              <a:rPr lang="en-US" sz="2400" b="1" dirty="0" err="1">
                <a:solidFill>
                  <a:schemeClr val="bg1"/>
                </a:solidFill>
              </a:rPr>
              <a:t>kerja</a:t>
            </a:r>
            <a:r>
              <a:rPr lang="en-US" sz="2400" b="1" dirty="0">
                <a:solidFill>
                  <a:schemeClr val="bg1"/>
                </a:solidFill>
              </a:rPr>
              <a:t> (PP No 50 </a:t>
            </a:r>
            <a:r>
              <a:rPr lang="en-US" sz="2400" b="1" dirty="0" err="1">
                <a:solidFill>
                  <a:schemeClr val="bg1"/>
                </a:solidFill>
              </a:rPr>
              <a:t>Tahun</a:t>
            </a:r>
            <a:r>
              <a:rPr lang="en-US" sz="2400" b="1" dirty="0">
                <a:solidFill>
                  <a:schemeClr val="bg1"/>
                </a:solidFill>
              </a:rPr>
              <a:t> 2012)</a:t>
            </a:r>
          </a:p>
          <a:p>
            <a:pPr marL="0" indent="0" algn="ctr">
              <a:lnSpc>
                <a:spcPct val="150000"/>
              </a:lnSpc>
              <a:buNone/>
            </a:pPr>
            <a:endParaRPr lang="en-US" sz="2400" b="1" i="1" dirty="0">
              <a:solidFill>
                <a:schemeClr val="bg1"/>
              </a:solidFill>
            </a:endParaRPr>
          </a:p>
          <a:p>
            <a:pPr marL="0" indent="0" algn="ctr">
              <a:lnSpc>
                <a:spcPct val="150000"/>
              </a:lnSpc>
              <a:buNone/>
            </a:pPr>
            <a:endParaRPr lang="en-US" sz="2400" b="1" i="1" dirty="0">
              <a:solidFill>
                <a:schemeClr val="bg1"/>
              </a:solidFill>
            </a:endParaRPr>
          </a:p>
        </p:txBody>
      </p:sp>
      <p:sp>
        <p:nvSpPr>
          <p:cNvPr id="4" name="Rectangle 2"/>
          <p:cNvSpPr>
            <a:spLocks noGrp="1" noChangeArrowheads="1"/>
          </p:cNvSpPr>
          <p:nvPr>
            <p:ph type="title"/>
          </p:nvPr>
        </p:nvSpPr>
        <p:spPr>
          <a:xfrm>
            <a:off x="-236247" y="1703729"/>
            <a:ext cx="2709851" cy="1143000"/>
          </a:xfrm>
        </p:spPr>
        <p:txBody>
          <a:bodyPr>
            <a:normAutofit/>
          </a:bodyPr>
          <a:lstStyle/>
          <a:p>
            <a:pPr algn="ctr" eaLnBrk="1" hangingPunct="1"/>
            <a:r>
              <a:rPr lang="en-US" altLang="en-US" sz="3200" b="1" i="1" dirty="0" err="1"/>
              <a:t>Definisi</a:t>
            </a:r>
            <a:r>
              <a:rPr lang="en-US" altLang="en-US" sz="3200" b="1" i="1" dirty="0"/>
              <a:t> K3</a:t>
            </a:r>
          </a:p>
        </p:txBody>
      </p:sp>
      <p:pic>
        <p:nvPicPr>
          <p:cNvPr id="7" name="Picture 6">
            <a:extLst>
              <a:ext uri="{FF2B5EF4-FFF2-40B4-BE49-F238E27FC236}">
                <a16:creationId xmlns:a16="http://schemas.microsoft.com/office/drawing/2014/main" id="{3192DAD0-7B43-40B4-8392-D540530737E8}"/>
              </a:ext>
            </a:extLst>
          </p:cNvPr>
          <p:cNvPicPr>
            <a:picLocks noChangeAspect="1"/>
          </p:cNvPicPr>
          <p:nvPr/>
        </p:nvPicPr>
        <p:blipFill rotWithShape="1">
          <a:blip r:embed="rId3"/>
          <a:srcRect t="34152" b="9138"/>
          <a:stretch/>
        </p:blipFill>
        <p:spPr>
          <a:xfrm>
            <a:off x="0" y="4985165"/>
            <a:ext cx="9144000" cy="1872835"/>
          </a:xfrm>
          <a:prstGeom prst="rect">
            <a:avLst/>
          </a:prstGeom>
        </p:spPr>
      </p:pic>
      <p:sp>
        <p:nvSpPr>
          <p:cNvPr id="6" name="Slide Number Placeholder 5">
            <a:extLst>
              <a:ext uri="{FF2B5EF4-FFF2-40B4-BE49-F238E27FC236}">
                <a16:creationId xmlns:a16="http://schemas.microsoft.com/office/drawing/2014/main" id="{BF257197-7B64-4E55-9179-0AB97C8EA797}"/>
              </a:ext>
            </a:extLst>
          </p:cNvPr>
          <p:cNvSpPr>
            <a:spLocks noGrp="1"/>
          </p:cNvSpPr>
          <p:nvPr>
            <p:ph type="sldNum" sz="quarter" idx="12"/>
          </p:nvPr>
        </p:nvSpPr>
        <p:spPr/>
        <p:txBody>
          <a:bodyPr/>
          <a:lstStyle/>
          <a:p>
            <a:fld id="{D1B71AAA-B9E7-4449-836C-07686E34B3E0}" type="slidenum">
              <a:rPr lang="en-US" smtClean="0"/>
              <a:t>7</a:t>
            </a:fld>
            <a:endParaRPr lang="en-US"/>
          </a:p>
        </p:txBody>
      </p:sp>
      <p:sp>
        <p:nvSpPr>
          <p:cNvPr id="5" name="Footer Placeholder 4">
            <a:extLst>
              <a:ext uri="{FF2B5EF4-FFF2-40B4-BE49-F238E27FC236}">
                <a16:creationId xmlns:a16="http://schemas.microsoft.com/office/drawing/2014/main" id="{58BEF5B6-4827-460F-91D1-4D3D84679E3F}"/>
              </a:ext>
            </a:extLst>
          </p:cNvPr>
          <p:cNvSpPr>
            <a:spLocks noGrp="1"/>
          </p:cNvSpPr>
          <p:nvPr>
            <p:ph type="ftr" sz="quarter" idx="11"/>
          </p:nvPr>
        </p:nvSpPr>
        <p:spPr/>
        <p:txBody>
          <a:bodyPr/>
          <a:lstStyle/>
          <a:p>
            <a:r>
              <a:rPr lang="pt-BR"/>
              <a:t>Integrasi ISO 9001,ISO 45001 &amp; ISO 14001 1/rev.00 (c)Copyright, Sentral Sistem. May 2018</a:t>
            </a:r>
            <a:endParaRPr lang="en-US"/>
          </a:p>
        </p:txBody>
      </p:sp>
    </p:spTree>
    <p:extLst>
      <p:ext uri="{BB962C8B-B14F-4D97-AF65-F5344CB8AC3E}">
        <p14:creationId xmlns:p14="http://schemas.microsoft.com/office/powerpoint/2010/main" val="2213799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MGR\AppData\Roaming\PixelMetrics\CaptureWiz\Temp\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22"/>
            <a:ext cx="9143999" cy="686083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Chevron 4"/>
          <p:cNvSpPr/>
          <p:nvPr/>
        </p:nvSpPr>
        <p:spPr>
          <a:xfrm>
            <a:off x="1206625" y="286723"/>
            <a:ext cx="226696" cy="247534"/>
          </a:xfrm>
          <a:prstGeom prst="chevron">
            <a:avLst>
              <a:gd name="adj" fmla="val 5579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1350371" y="285013"/>
            <a:ext cx="173547" cy="247534"/>
          </a:xfrm>
          <a:prstGeom prst="chevron">
            <a:avLst>
              <a:gd name="adj" fmla="val 711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1423724" y="285013"/>
            <a:ext cx="153342" cy="247534"/>
          </a:xfrm>
          <a:prstGeom prst="chevron">
            <a:avLst>
              <a:gd name="adj" fmla="val 8249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0" y="3256558"/>
            <a:ext cx="9144000" cy="3601452"/>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p:cNvSpPr/>
          <p:nvPr/>
        </p:nvSpPr>
        <p:spPr>
          <a:xfrm>
            <a:off x="449350" y="4115412"/>
            <a:ext cx="8413296" cy="1446550"/>
          </a:xfrm>
          <a:prstGeom prst="rect">
            <a:avLst/>
          </a:prstGeom>
        </p:spPr>
        <p:txBody>
          <a:bodyPr wrap="square">
            <a:spAutoFit/>
          </a:bodyPr>
          <a:lstStyle/>
          <a:p>
            <a:pPr>
              <a:defRPr/>
            </a:pPr>
            <a:r>
              <a:rPr lang="en-US" sz="4400" b="1" dirty="0">
                <a:ln w="18415" cmpd="sng">
                  <a:noFill/>
                  <a:prstDash val="solid"/>
                </a:ln>
                <a:solidFill>
                  <a:schemeClr val="bg1"/>
                </a:solidFill>
                <a:effectLst>
                  <a:outerShdw blurRad="38100" dist="38100" dir="2700000" algn="tl">
                    <a:srgbClr val="000000">
                      <a:alpha val="43137"/>
                    </a:srgbClr>
                  </a:outerShdw>
                </a:effectLst>
                <a:latin typeface="Arial Narrow" panose="020B0606020202030204" pitchFamily="34" charset="0"/>
                <a:cs typeface="Browallia New" panose="020B0604020202020204" pitchFamily="34" charset="-34"/>
              </a:rPr>
              <a:t>ISO 9001:2015 &amp; ISO 14001:2015 &amp; ISO 45001:2018</a:t>
            </a:r>
            <a:endParaRPr lang="en-US" sz="4400" dirty="0">
              <a:solidFill>
                <a:schemeClr val="bg1"/>
              </a:solidFill>
              <a:effectLst>
                <a:outerShdw blurRad="38100" dist="38100" dir="2700000" algn="tl">
                  <a:srgbClr val="000000">
                    <a:alpha val="43137"/>
                  </a:srgbClr>
                </a:outerShdw>
              </a:effectLst>
              <a:latin typeface="Arial Narrow" panose="020B0606020202030204" pitchFamily="34" charset="0"/>
              <a:cs typeface="Browallia New" panose="020B0604020202020204" pitchFamily="34" charset="-34"/>
            </a:endParaRPr>
          </a:p>
        </p:txBody>
      </p:sp>
      <p:sp>
        <p:nvSpPr>
          <p:cNvPr id="33" name="Rectangle 32"/>
          <p:cNvSpPr/>
          <p:nvPr/>
        </p:nvSpPr>
        <p:spPr>
          <a:xfrm>
            <a:off x="555969" y="1857934"/>
            <a:ext cx="5205872" cy="1569660"/>
          </a:xfrm>
          <a:prstGeom prst="rect">
            <a:avLst/>
          </a:prstGeom>
        </p:spPr>
        <p:txBody>
          <a:bodyPr wrap="none">
            <a:spAutoFit/>
          </a:bodyPr>
          <a:lstStyle/>
          <a:p>
            <a:pPr>
              <a:defRPr/>
            </a:pPr>
            <a:r>
              <a:rPr lang="en-US" sz="9600" dirty="0">
                <a:ln w="18415" cmpd="sng">
                  <a:solidFill>
                    <a:schemeClr val="bg1"/>
                  </a:solidFill>
                  <a:prstDash val="solid"/>
                </a:ln>
                <a:solidFill>
                  <a:srgbClr val="FF0000"/>
                </a:solidFill>
                <a:latin typeface="Impact" panose="020B0806030902050204" pitchFamily="34" charset="0"/>
                <a:cs typeface="Browallia New" panose="020B0604020202020204" pitchFamily="34" charset="-34"/>
              </a:rPr>
              <a:t>8. </a:t>
            </a:r>
            <a:r>
              <a:rPr lang="en-US" sz="9600" dirty="0" err="1">
                <a:ln w="18415" cmpd="sng">
                  <a:solidFill>
                    <a:schemeClr val="bg1"/>
                  </a:solidFill>
                  <a:prstDash val="solid"/>
                </a:ln>
                <a:solidFill>
                  <a:srgbClr val="FF0000"/>
                </a:solidFill>
                <a:latin typeface="Impact" panose="020B0806030902050204" pitchFamily="34" charset="0"/>
                <a:cs typeface="Browallia New" panose="020B0604020202020204" pitchFamily="34" charset="-34"/>
              </a:rPr>
              <a:t>Operasi</a:t>
            </a:r>
            <a:endParaRPr lang="en-US" sz="9600" dirty="0">
              <a:ln w="18415" cmpd="sng">
                <a:solidFill>
                  <a:schemeClr val="bg1"/>
                </a:solidFill>
                <a:prstDash val="solid"/>
              </a:ln>
              <a:solidFill>
                <a:srgbClr val="FF0000"/>
              </a:solidFill>
              <a:latin typeface="Impact" panose="020B0806030902050204" pitchFamily="34" charset="0"/>
              <a:cs typeface="Browallia New" panose="020B0604020202020204" pitchFamily="34" charset="-34"/>
            </a:endParaRPr>
          </a:p>
        </p:txBody>
      </p:sp>
      <p:sp>
        <p:nvSpPr>
          <p:cNvPr id="10" name="Slide Number Placeholder 9"/>
          <p:cNvSpPr>
            <a:spLocks noGrp="1"/>
          </p:cNvSpPr>
          <p:nvPr>
            <p:ph type="sldNum" sz="quarter" idx="12"/>
          </p:nvPr>
        </p:nvSpPr>
        <p:spPr/>
        <p:txBody>
          <a:bodyPr/>
          <a:lstStyle/>
          <a:p>
            <a:fld id="{8646E38D-1E4E-4D64-8D25-29F399A3900B}" type="slidenum">
              <a:rPr lang="en-US" smtClean="0"/>
              <a:pPr/>
              <a:t>70</a:t>
            </a:fld>
            <a:endParaRPr lang="en-US"/>
          </a:p>
        </p:txBody>
      </p:sp>
      <p:sp>
        <p:nvSpPr>
          <p:cNvPr id="2" name="Footer Placeholder 1">
            <a:extLst>
              <a:ext uri="{FF2B5EF4-FFF2-40B4-BE49-F238E27FC236}">
                <a16:creationId xmlns:a16="http://schemas.microsoft.com/office/drawing/2014/main" id="{F28F2D48-133E-411F-A992-A3EFB5EBFA2A}"/>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133282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pPr>
              <a:defRPr/>
            </a:pPr>
            <a:fld id="{841ECF00-6640-4B42-A490-1528FA283F84}" type="slidenum">
              <a:rPr lang="en-US" smtClean="0"/>
              <a:pPr>
                <a:defRPr/>
              </a:pPr>
              <a:t>71</a:t>
            </a:fld>
            <a:endParaRPr lang="en-US"/>
          </a:p>
        </p:txBody>
      </p:sp>
      <p:sp>
        <p:nvSpPr>
          <p:cNvPr id="82947" name="Rectangle 2"/>
          <p:cNvSpPr>
            <a:spLocks noGrp="1" noChangeArrowheads="1"/>
          </p:cNvSpPr>
          <p:nvPr>
            <p:ph type="title" idx="4294967295"/>
          </p:nvPr>
        </p:nvSpPr>
        <p:spPr>
          <a:xfrm>
            <a:off x="3095672" y="649432"/>
            <a:ext cx="5498123" cy="584200"/>
          </a:xfrm>
        </p:spPr>
        <p:txBody>
          <a:bodyPr>
            <a:normAutofit fontScale="90000"/>
          </a:bodyPr>
          <a:lstStyle/>
          <a:p>
            <a:pPr algn="l" eaLnBrk="1" hangingPunct="1"/>
            <a:r>
              <a:rPr lang="en-US" sz="2200" b="1" dirty="0">
                <a:solidFill>
                  <a:srgbClr val="0000FF"/>
                </a:solidFill>
              </a:rPr>
              <a:t>SMM</a:t>
            </a:r>
            <a:r>
              <a:rPr lang="en-US" b="1" dirty="0"/>
              <a:t> 8. </a:t>
            </a:r>
            <a:r>
              <a:rPr lang="en-US" b="1" dirty="0" err="1"/>
              <a:t>Operasi</a:t>
            </a:r>
            <a:endParaRPr lang="en-US" b="1" dirty="0"/>
          </a:p>
        </p:txBody>
      </p:sp>
      <p:sp>
        <p:nvSpPr>
          <p:cNvPr id="82950" name="Rectangle 8"/>
          <p:cNvSpPr>
            <a:spLocks noChangeArrowheads="1"/>
          </p:cNvSpPr>
          <p:nvPr/>
        </p:nvSpPr>
        <p:spPr bwMode="auto">
          <a:xfrm>
            <a:off x="3095673" y="1371768"/>
            <a:ext cx="6018619" cy="3335536"/>
          </a:xfrm>
          <a:prstGeom prst="rect">
            <a:avLst/>
          </a:prstGeom>
          <a:noFill/>
          <a:ln w="9525">
            <a:noFill/>
            <a:miter lim="800000"/>
            <a:headEnd/>
            <a:tailEnd/>
          </a:ln>
        </p:spPr>
        <p:txBody>
          <a:bodyPr/>
          <a:lstStyle/>
          <a:p>
            <a:pPr marL="495285" indent="-495285">
              <a:lnSpc>
                <a:spcPct val="105000"/>
              </a:lnSpc>
              <a:spcBef>
                <a:spcPct val="20000"/>
              </a:spcBef>
              <a:buClr>
                <a:schemeClr val="accent2"/>
              </a:buClr>
            </a:pPr>
            <a:r>
              <a:rPr lang="en-US" sz="2275" dirty="0" err="1">
                <a:solidFill>
                  <a:srgbClr val="000000"/>
                </a:solidFill>
                <a:latin typeface="Tahoma" pitchFamily="34" charset="0"/>
              </a:rPr>
              <a:t>Terdiri</a:t>
            </a:r>
            <a:r>
              <a:rPr lang="en-US" sz="2275" dirty="0">
                <a:solidFill>
                  <a:srgbClr val="000000"/>
                </a:solidFill>
                <a:latin typeface="Tahoma" pitchFamily="34" charset="0"/>
              </a:rPr>
              <a:t> </a:t>
            </a:r>
            <a:r>
              <a:rPr lang="en-US" sz="2275" dirty="0" err="1">
                <a:solidFill>
                  <a:srgbClr val="000000"/>
                </a:solidFill>
                <a:latin typeface="Tahoma" pitchFamily="34" charset="0"/>
              </a:rPr>
              <a:t>dari</a:t>
            </a:r>
            <a:r>
              <a:rPr lang="en-US" sz="2275" dirty="0">
                <a:solidFill>
                  <a:srgbClr val="000000"/>
                </a:solidFill>
                <a:latin typeface="Tahoma" pitchFamily="34" charset="0"/>
              </a:rPr>
              <a:t> :</a:t>
            </a:r>
            <a:r>
              <a:rPr lang="en-US" sz="2275" i="1" u="sng" dirty="0">
                <a:solidFill>
                  <a:srgbClr val="000000"/>
                </a:solidFill>
                <a:latin typeface="Tahoma" pitchFamily="34" charset="0"/>
              </a:rPr>
              <a:t>  </a:t>
            </a:r>
          </a:p>
          <a:p>
            <a:pPr marL="584282" indent="-584282">
              <a:lnSpc>
                <a:spcPct val="105000"/>
              </a:lnSpc>
              <a:spcBef>
                <a:spcPct val="20000"/>
              </a:spcBef>
              <a:buClr>
                <a:schemeClr val="accent2"/>
              </a:buClr>
            </a:pPr>
            <a:r>
              <a:rPr lang="en-US" sz="2275" b="1" dirty="0"/>
              <a:t>8.1 </a:t>
            </a:r>
            <a:r>
              <a:rPr lang="en-US" sz="2275" b="1" dirty="0" err="1"/>
              <a:t>Perencanaan</a:t>
            </a:r>
            <a:r>
              <a:rPr lang="en-US" sz="2275" b="1" dirty="0"/>
              <a:t> </a:t>
            </a:r>
            <a:r>
              <a:rPr lang="en-US" sz="2275" b="1" dirty="0" err="1"/>
              <a:t>Pelaksanaan</a:t>
            </a:r>
            <a:r>
              <a:rPr lang="en-US" sz="2275" b="1" dirty="0"/>
              <a:t> </a:t>
            </a:r>
            <a:r>
              <a:rPr lang="en-US" sz="2275" b="1" dirty="0" err="1"/>
              <a:t>dan</a:t>
            </a:r>
            <a:r>
              <a:rPr lang="en-US" sz="2275" b="1" dirty="0"/>
              <a:t> </a:t>
            </a:r>
            <a:r>
              <a:rPr lang="en-US" sz="2275" b="1" dirty="0" err="1"/>
              <a:t>Pengendalian</a:t>
            </a:r>
            <a:endParaRPr lang="en-US" sz="2275" dirty="0"/>
          </a:p>
          <a:p>
            <a:pPr latinLnBrk="1"/>
            <a:r>
              <a:rPr lang="en-US" sz="2275" b="1" dirty="0"/>
              <a:t>8.2 </a:t>
            </a:r>
            <a:r>
              <a:rPr lang="en-US" sz="2275" b="1" dirty="0" err="1"/>
              <a:t>Persyaratan</a:t>
            </a:r>
            <a:r>
              <a:rPr lang="en-US" sz="2275" b="1" dirty="0"/>
              <a:t> </a:t>
            </a:r>
            <a:r>
              <a:rPr lang="en-US" sz="2275" b="1" dirty="0" err="1"/>
              <a:t>Produk</a:t>
            </a:r>
            <a:r>
              <a:rPr lang="en-US" sz="2275" b="1" dirty="0"/>
              <a:t> </a:t>
            </a:r>
            <a:r>
              <a:rPr lang="en-US" sz="2275" b="1" dirty="0" err="1"/>
              <a:t>dan</a:t>
            </a:r>
            <a:r>
              <a:rPr lang="en-US" sz="2275" b="1" dirty="0"/>
              <a:t> </a:t>
            </a:r>
            <a:r>
              <a:rPr lang="en-US" sz="2275" b="1" dirty="0" err="1"/>
              <a:t>Jasa</a:t>
            </a:r>
            <a:endParaRPr lang="en-US" sz="2275" dirty="0"/>
          </a:p>
          <a:p>
            <a:pPr marL="495285" indent="-495285">
              <a:lnSpc>
                <a:spcPct val="105000"/>
              </a:lnSpc>
              <a:spcBef>
                <a:spcPct val="20000"/>
              </a:spcBef>
              <a:buClr>
                <a:schemeClr val="accent2"/>
              </a:buClr>
            </a:pPr>
            <a:r>
              <a:rPr lang="en-US" sz="2275" b="1" i="1" dirty="0"/>
              <a:t>8.3 </a:t>
            </a:r>
            <a:r>
              <a:rPr lang="en-US" sz="2275" b="1" i="1" dirty="0" err="1"/>
              <a:t>Desain</a:t>
            </a:r>
            <a:r>
              <a:rPr lang="en-US" sz="2275" b="1" i="1" dirty="0"/>
              <a:t> </a:t>
            </a:r>
            <a:r>
              <a:rPr lang="en-US" sz="2275" b="1" i="1" dirty="0" err="1"/>
              <a:t>dan</a:t>
            </a:r>
            <a:r>
              <a:rPr lang="en-US" sz="2275" b="1" i="1" dirty="0"/>
              <a:t> </a:t>
            </a:r>
            <a:r>
              <a:rPr lang="en-US" sz="2275" b="1" i="1" dirty="0" err="1"/>
              <a:t>Pengembangan</a:t>
            </a:r>
            <a:r>
              <a:rPr lang="en-US" sz="2275" b="1" i="1" dirty="0"/>
              <a:t> </a:t>
            </a:r>
            <a:r>
              <a:rPr lang="en-US" sz="2275" b="1" i="1" dirty="0" err="1"/>
              <a:t>Produk</a:t>
            </a:r>
            <a:r>
              <a:rPr lang="en-US" sz="2275" b="1" i="1" dirty="0"/>
              <a:t> </a:t>
            </a:r>
            <a:r>
              <a:rPr lang="en-US" sz="2275" b="1" i="1" dirty="0" err="1"/>
              <a:t>dan</a:t>
            </a:r>
            <a:r>
              <a:rPr lang="en-US" sz="2275" b="1" i="1" dirty="0"/>
              <a:t> </a:t>
            </a:r>
            <a:r>
              <a:rPr lang="en-US" sz="2275" b="1" i="1" dirty="0" err="1"/>
              <a:t>Jasa</a:t>
            </a:r>
            <a:endParaRPr lang="en-US" sz="2275" i="1" u="sng" dirty="0">
              <a:solidFill>
                <a:srgbClr val="000000"/>
              </a:solidFill>
              <a:latin typeface="Tahoma" pitchFamily="34" charset="0"/>
            </a:endParaRPr>
          </a:p>
          <a:p>
            <a:pPr marL="495285" indent="-495285">
              <a:lnSpc>
                <a:spcPct val="105000"/>
              </a:lnSpc>
              <a:spcBef>
                <a:spcPct val="20000"/>
              </a:spcBef>
              <a:buClr>
                <a:schemeClr val="accent2"/>
              </a:buClr>
            </a:pPr>
            <a:r>
              <a:rPr lang="en-US" sz="2275" b="1" i="1" dirty="0"/>
              <a:t>8.4 </a:t>
            </a:r>
            <a:r>
              <a:rPr lang="en-US" sz="2275" b="1" i="1" dirty="0" err="1"/>
              <a:t>Pengendalian</a:t>
            </a:r>
            <a:r>
              <a:rPr lang="en-US" sz="2275" b="1" i="1" dirty="0"/>
              <a:t> Proses </a:t>
            </a:r>
            <a:r>
              <a:rPr lang="en-US" sz="2275" b="1" i="1" dirty="0" err="1"/>
              <a:t>Eksternal</a:t>
            </a:r>
            <a:r>
              <a:rPr lang="en-US" sz="2275" b="1" i="1" dirty="0"/>
              <a:t>, </a:t>
            </a:r>
            <a:r>
              <a:rPr lang="en-US" sz="2275" b="1" i="1" dirty="0" err="1"/>
              <a:t>Produk</a:t>
            </a:r>
            <a:r>
              <a:rPr lang="en-US" sz="2275" b="1" i="1" dirty="0"/>
              <a:t> </a:t>
            </a:r>
            <a:r>
              <a:rPr lang="en-US" sz="2275" b="1" i="1" dirty="0" err="1"/>
              <a:t>dan</a:t>
            </a:r>
            <a:r>
              <a:rPr lang="en-US" sz="2275" b="1" i="1" dirty="0"/>
              <a:t> </a:t>
            </a:r>
            <a:r>
              <a:rPr lang="en-US" sz="2275" b="1" i="1" dirty="0" err="1"/>
              <a:t>Jasa</a:t>
            </a:r>
            <a:r>
              <a:rPr lang="en-US" sz="2275" i="1" u="sng" dirty="0">
                <a:solidFill>
                  <a:srgbClr val="000000"/>
                </a:solidFill>
                <a:latin typeface="Tahoma" pitchFamily="34" charset="0"/>
              </a:rPr>
              <a:t>.</a:t>
            </a:r>
          </a:p>
          <a:p>
            <a:pPr marL="495285" indent="-495285">
              <a:lnSpc>
                <a:spcPct val="105000"/>
              </a:lnSpc>
              <a:spcBef>
                <a:spcPct val="20000"/>
              </a:spcBef>
              <a:buClr>
                <a:schemeClr val="accent2"/>
              </a:buClr>
            </a:pPr>
            <a:r>
              <a:rPr lang="en-US" sz="2275" b="1" dirty="0"/>
              <a:t>8.5 </a:t>
            </a:r>
            <a:r>
              <a:rPr lang="en-US" sz="2275" b="1" dirty="0" err="1"/>
              <a:t>Produksi</a:t>
            </a:r>
            <a:r>
              <a:rPr lang="en-US" sz="2275" b="1" dirty="0"/>
              <a:t> </a:t>
            </a:r>
            <a:r>
              <a:rPr lang="en-US" sz="2275" b="1" dirty="0" err="1"/>
              <a:t>dan</a:t>
            </a:r>
            <a:r>
              <a:rPr lang="en-US" sz="2275" b="1" dirty="0"/>
              <a:t> </a:t>
            </a:r>
            <a:r>
              <a:rPr lang="en-US" sz="2275" b="1" dirty="0" err="1"/>
              <a:t>Penyediaan</a:t>
            </a:r>
            <a:r>
              <a:rPr lang="en-US" sz="2275" b="1" dirty="0"/>
              <a:t> </a:t>
            </a:r>
            <a:r>
              <a:rPr lang="en-US" sz="2275" b="1" dirty="0" err="1"/>
              <a:t>Jasa</a:t>
            </a:r>
            <a:endParaRPr lang="en-US" sz="2275" b="1" dirty="0"/>
          </a:p>
          <a:p>
            <a:pPr marL="495285" indent="-495285">
              <a:lnSpc>
                <a:spcPct val="105000"/>
              </a:lnSpc>
              <a:spcBef>
                <a:spcPct val="20000"/>
              </a:spcBef>
              <a:buClr>
                <a:schemeClr val="accent2"/>
              </a:buClr>
            </a:pPr>
            <a:r>
              <a:rPr lang="en-US" sz="2275" b="1" i="1" dirty="0"/>
              <a:t>8.6 </a:t>
            </a:r>
            <a:r>
              <a:rPr lang="en-US" sz="2275" b="1" i="1" dirty="0" err="1"/>
              <a:t>Pelepasan</a:t>
            </a:r>
            <a:r>
              <a:rPr lang="en-US" sz="2275" b="1" i="1" dirty="0"/>
              <a:t> </a:t>
            </a:r>
            <a:r>
              <a:rPr lang="en-US" sz="2275" b="1" i="1" dirty="0" err="1"/>
              <a:t>Produk</a:t>
            </a:r>
            <a:r>
              <a:rPr lang="en-US" sz="2275" b="1" i="1" dirty="0"/>
              <a:t> </a:t>
            </a:r>
            <a:r>
              <a:rPr lang="en-US" sz="2275" b="1" i="1" dirty="0" err="1"/>
              <a:t>dan</a:t>
            </a:r>
            <a:r>
              <a:rPr lang="en-US" sz="2275" b="1" i="1" dirty="0"/>
              <a:t> </a:t>
            </a:r>
            <a:r>
              <a:rPr lang="en-US" sz="2275" b="1" i="1" dirty="0" err="1"/>
              <a:t>Jasa</a:t>
            </a:r>
            <a:r>
              <a:rPr lang="en-US" sz="2275" b="1" i="1" dirty="0"/>
              <a:t> </a:t>
            </a:r>
          </a:p>
          <a:p>
            <a:pPr marL="495285" indent="-495285">
              <a:lnSpc>
                <a:spcPct val="105000"/>
              </a:lnSpc>
              <a:spcBef>
                <a:spcPct val="20000"/>
              </a:spcBef>
              <a:buClr>
                <a:schemeClr val="accent2"/>
              </a:buClr>
            </a:pPr>
            <a:r>
              <a:rPr lang="en-US" sz="2275" b="1" i="1" dirty="0"/>
              <a:t>8.7 </a:t>
            </a:r>
            <a:r>
              <a:rPr lang="en-US" sz="2275" b="1" i="1" dirty="0" err="1"/>
              <a:t>Pengendalian</a:t>
            </a:r>
            <a:r>
              <a:rPr lang="en-US" sz="2275" b="1" i="1" dirty="0"/>
              <a:t> Output yang </a:t>
            </a:r>
            <a:r>
              <a:rPr lang="en-US" sz="2275" b="1" i="1" dirty="0" err="1"/>
              <a:t>Tidak</a:t>
            </a:r>
            <a:r>
              <a:rPr lang="en-US" sz="2275" b="1" i="1" dirty="0"/>
              <a:t> </a:t>
            </a:r>
            <a:r>
              <a:rPr lang="en-US" sz="2275" b="1" i="1" dirty="0" err="1"/>
              <a:t>Sesuai</a:t>
            </a:r>
            <a:r>
              <a:rPr lang="en-US" sz="2275" b="1" i="1" dirty="0"/>
              <a:t> </a:t>
            </a:r>
            <a:endParaRPr lang="en-US" sz="2275" dirty="0"/>
          </a:p>
          <a:p>
            <a:pPr marL="495285" indent="-495285">
              <a:lnSpc>
                <a:spcPct val="105000"/>
              </a:lnSpc>
              <a:spcBef>
                <a:spcPct val="20000"/>
              </a:spcBef>
              <a:buClr>
                <a:schemeClr val="accent2"/>
              </a:buClr>
            </a:pPr>
            <a:endParaRPr lang="en-US" sz="2275" i="1" u="sng" dirty="0">
              <a:solidFill>
                <a:srgbClr val="000000"/>
              </a:solidFill>
              <a:latin typeface="Tahoma" pitchFamily="34" charset="0"/>
            </a:endParaRPr>
          </a:p>
        </p:txBody>
      </p:sp>
      <p:cxnSp>
        <p:nvCxnSpPr>
          <p:cNvPr id="10" name="Straight Connector 9"/>
          <p:cNvCxnSpPr/>
          <p:nvPr/>
        </p:nvCxnSpPr>
        <p:spPr>
          <a:xfrm>
            <a:off x="2804917" y="392095"/>
            <a:ext cx="22703" cy="597758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 y="0"/>
            <a:ext cx="191008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404" y="0"/>
            <a:ext cx="2360798" cy="6416866"/>
            <a:chOff x="153307" y="0"/>
            <a:chExt cx="2557531" cy="6416866"/>
          </a:xfrm>
        </p:grpSpPr>
        <p:sp>
          <p:nvSpPr>
            <p:cNvPr id="17" name="Rectangle 16"/>
            <p:cNvSpPr/>
            <p:nvPr/>
          </p:nvSpPr>
          <p:spPr>
            <a:xfrm>
              <a:off x="1648276" y="0"/>
              <a:ext cx="508648" cy="5888449"/>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flipH="1" flipV="1">
              <a:off x="1636701" y="5886486"/>
              <a:ext cx="54291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19401" y="4919870"/>
              <a:ext cx="491437" cy="1492198"/>
            </a:xfrm>
            <a:custGeom>
              <a:avLst/>
              <a:gdLst>
                <a:gd name="connsiteX0" fmla="*/ 0 w 472776"/>
                <a:gd name="connsiteY0" fmla="*/ 0 h 1398892"/>
                <a:gd name="connsiteX1" fmla="*/ 472776 w 472776"/>
                <a:gd name="connsiteY1" fmla="*/ 0 h 1398892"/>
                <a:gd name="connsiteX2" fmla="*/ 472776 w 472776"/>
                <a:gd name="connsiteY2" fmla="*/ 1398892 h 1398892"/>
                <a:gd name="connsiteX3" fmla="*/ 0 w 472776"/>
                <a:gd name="connsiteY3" fmla="*/ 1398892 h 1398892"/>
                <a:gd name="connsiteX4" fmla="*/ 0 w 472776"/>
                <a:gd name="connsiteY4" fmla="*/ 0 h 1398892"/>
                <a:gd name="connsiteX0" fmla="*/ 0 w 491437"/>
                <a:gd name="connsiteY0" fmla="*/ 410547 h 1398892"/>
                <a:gd name="connsiteX1" fmla="*/ 491437 w 491437"/>
                <a:gd name="connsiteY1" fmla="*/ 0 h 1398892"/>
                <a:gd name="connsiteX2" fmla="*/ 491437 w 491437"/>
                <a:gd name="connsiteY2" fmla="*/ 1398892 h 1398892"/>
                <a:gd name="connsiteX3" fmla="*/ 18661 w 491437"/>
                <a:gd name="connsiteY3" fmla="*/ 1398892 h 1398892"/>
                <a:gd name="connsiteX4" fmla="*/ 0 w 491437"/>
                <a:gd name="connsiteY4" fmla="*/ 410547 h 1398892"/>
                <a:gd name="connsiteX0" fmla="*/ 0 w 491437"/>
                <a:gd name="connsiteY0" fmla="*/ 503853 h 1492198"/>
                <a:gd name="connsiteX1" fmla="*/ 491437 w 491437"/>
                <a:gd name="connsiteY1" fmla="*/ 0 h 1492198"/>
                <a:gd name="connsiteX2" fmla="*/ 491437 w 491437"/>
                <a:gd name="connsiteY2" fmla="*/ 1492198 h 1492198"/>
                <a:gd name="connsiteX3" fmla="*/ 18661 w 491437"/>
                <a:gd name="connsiteY3" fmla="*/ 1492198 h 1492198"/>
                <a:gd name="connsiteX4" fmla="*/ 0 w 491437"/>
                <a:gd name="connsiteY4" fmla="*/ 503853 h 1492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37" h="1492198">
                  <a:moveTo>
                    <a:pt x="0" y="503853"/>
                  </a:moveTo>
                  <a:lnTo>
                    <a:pt x="491437" y="0"/>
                  </a:lnTo>
                  <a:lnTo>
                    <a:pt x="491437" y="1492198"/>
                  </a:lnTo>
                  <a:lnTo>
                    <a:pt x="18661" y="1492198"/>
                  </a:lnTo>
                  <a:lnTo>
                    <a:pt x="0" y="503853"/>
                  </a:lnTo>
                  <a:close/>
                </a:path>
              </a:pathLst>
            </a:cu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a:off x="2168500" y="5886486"/>
              <a:ext cx="542338"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3307" y="4941169"/>
              <a:ext cx="2545268" cy="507630"/>
            </a:xfrm>
            <a:custGeom>
              <a:avLst/>
              <a:gdLst>
                <a:gd name="connsiteX0" fmla="*/ 0 w 2545268"/>
                <a:gd name="connsiteY0" fmla="*/ 0 h 488969"/>
                <a:gd name="connsiteX1" fmla="*/ 2545268 w 2545268"/>
                <a:gd name="connsiteY1" fmla="*/ 0 h 488969"/>
                <a:gd name="connsiteX2" fmla="*/ 2545268 w 2545268"/>
                <a:gd name="connsiteY2" fmla="*/ 488969 h 488969"/>
                <a:gd name="connsiteX3" fmla="*/ 0 w 2545268"/>
                <a:gd name="connsiteY3" fmla="*/ 488969 h 488969"/>
                <a:gd name="connsiteX4" fmla="*/ 0 w 2545268"/>
                <a:gd name="connsiteY4" fmla="*/ 0 h 488969"/>
                <a:gd name="connsiteX0" fmla="*/ 0 w 2545268"/>
                <a:gd name="connsiteY0" fmla="*/ 0 h 488969"/>
                <a:gd name="connsiteX1" fmla="*/ 2545268 w 2545268"/>
                <a:gd name="connsiteY1" fmla="*/ 0 h 488969"/>
                <a:gd name="connsiteX2" fmla="*/ 2097399 w 2545268"/>
                <a:gd name="connsiteY2" fmla="*/ 488969 h 488969"/>
                <a:gd name="connsiteX3" fmla="*/ 0 w 2545268"/>
                <a:gd name="connsiteY3" fmla="*/ 488969 h 488969"/>
                <a:gd name="connsiteX4" fmla="*/ 0 w 2545268"/>
                <a:gd name="connsiteY4" fmla="*/ 0 h 488969"/>
                <a:gd name="connsiteX0" fmla="*/ 0 w 2545268"/>
                <a:gd name="connsiteY0" fmla="*/ 0 h 507630"/>
                <a:gd name="connsiteX1" fmla="*/ 2545268 w 2545268"/>
                <a:gd name="connsiteY1" fmla="*/ 0 h 507630"/>
                <a:gd name="connsiteX2" fmla="*/ 2097399 w 2545268"/>
                <a:gd name="connsiteY2" fmla="*/ 488969 h 507630"/>
                <a:gd name="connsiteX3" fmla="*/ 597160 w 2545268"/>
                <a:gd name="connsiteY3" fmla="*/ 507630 h 507630"/>
                <a:gd name="connsiteX4" fmla="*/ 0 w 2545268"/>
                <a:gd name="connsiteY4" fmla="*/ 0 h 50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268" h="507630">
                  <a:moveTo>
                    <a:pt x="0" y="0"/>
                  </a:moveTo>
                  <a:lnTo>
                    <a:pt x="2545268" y="0"/>
                  </a:lnTo>
                  <a:lnTo>
                    <a:pt x="2097399" y="488969"/>
                  </a:lnTo>
                  <a:lnTo>
                    <a:pt x="597160" y="507630"/>
                  </a:lnTo>
                  <a:lnTo>
                    <a:pt x="0" y="0"/>
                  </a:lnTo>
                  <a:close/>
                </a:path>
              </a:pathLst>
            </a:cu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69333" y="5018464"/>
              <a:ext cx="2248444" cy="38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13" name="Oval 12">
            <a:hlinkClick r:id="" action="ppaction://noaction"/>
          </p:cNvPr>
          <p:cNvSpPr/>
          <p:nvPr/>
        </p:nvSpPr>
        <p:spPr>
          <a:xfrm>
            <a:off x="427565" y="229948"/>
            <a:ext cx="1099838" cy="64517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Accidental Presidency" panose="00000400000000000000" pitchFamily="2" charset="0"/>
              </a:rPr>
              <a:t>ISO 9001</a:t>
            </a:r>
            <a:endParaRPr lang="en-US" dirty="0"/>
          </a:p>
        </p:txBody>
      </p:sp>
      <p:sp>
        <p:nvSpPr>
          <p:cNvPr id="14" name="Moon 13"/>
          <p:cNvSpPr/>
          <p:nvPr/>
        </p:nvSpPr>
        <p:spPr>
          <a:xfrm flipH="1">
            <a:off x="1363590" y="302551"/>
            <a:ext cx="383924" cy="502028"/>
          </a:xfrm>
          <a:prstGeom prst="moon">
            <a:avLst>
              <a:gd name="adj" fmla="val 52752"/>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oon 14"/>
          <p:cNvSpPr/>
          <p:nvPr/>
        </p:nvSpPr>
        <p:spPr>
          <a:xfrm flipH="1">
            <a:off x="1594971" y="366882"/>
            <a:ext cx="252146" cy="369767"/>
          </a:xfrm>
          <a:prstGeom prst="moon">
            <a:avLst>
              <a:gd name="adj" fmla="val 19786"/>
            </a:avLst>
          </a:prstGeom>
          <a:solidFill>
            <a:srgbClr val="E3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682243" y="1908390"/>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686935" y="3042376"/>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94572" y="3852606"/>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670891" y="2618251"/>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682619" y="4581128"/>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686935" y="5013176"/>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686935" y="5445224"/>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D43DC7BB-5030-44E4-8B5C-15E905010E4F}"/>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1031130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TextBox 3"/>
          <p:cNvSpPr txBox="1">
            <a:spLocks noChangeArrowheads="1"/>
          </p:cNvSpPr>
          <p:nvPr/>
        </p:nvSpPr>
        <p:spPr bwMode="auto">
          <a:xfrm>
            <a:off x="1" y="11"/>
            <a:ext cx="9144000" cy="492443"/>
          </a:xfrm>
          <a:prstGeom prst="rect">
            <a:avLst/>
          </a:prstGeom>
          <a:ln>
            <a:noFill/>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sz="2600" b="1" u="sng" dirty="0" err="1">
                <a:solidFill>
                  <a:schemeClr val="tx1"/>
                </a:solidFill>
              </a:rPr>
              <a:t>Ilustrasi</a:t>
            </a:r>
            <a:r>
              <a:rPr lang="en-US" sz="2600" b="1" u="sng" dirty="0">
                <a:solidFill>
                  <a:schemeClr val="tx1"/>
                </a:solidFill>
              </a:rPr>
              <a:t> </a:t>
            </a:r>
            <a:r>
              <a:rPr lang="en-US" sz="2600" b="1" u="sng" dirty="0" err="1">
                <a:solidFill>
                  <a:schemeClr val="tx1"/>
                </a:solidFill>
              </a:rPr>
              <a:t>Operasional</a:t>
            </a:r>
            <a:endParaRPr lang="en-US" sz="2600" b="1" u="sng" dirty="0">
              <a:solidFill>
                <a:schemeClr val="tx1"/>
              </a:solidFill>
            </a:endParaRPr>
          </a:p>
        </p:txBody>
      </p:sp>
      <p:sp>
        <p:nvSpPr>
          <p:cNvPr id="6" name="Slide Number Placeholder 5"/>
          <p:cNvSpPr>
            <a:spLocks noGrp="1"/>
          </p:cNvSpPr>
          <p:nvPr>
            <p:ph type="sldNum" sz="quarter" idx="12"/>
          </p:nvPr>
        </p:nvSpPr>
        <p:spPr>
          <a:xfrm>
            <a:off x="5857894" y="5808783"/>
            <a:ext cx="1733550" cy="296664"/>
          </a:xfrm>
        </p:spPr>
        <p:txBody>
          <a:bodyPr/>
          <a:lstStyle/>
          <a:p>
            <a:pPr>
              <a:defRPr/>
            </a:pPr>
            <a:fld id="{841ECF00-6640-4B42-A490-1528FA283F84}" type="slidenum">
              <a:rPr lang="en-US" smtClean="0"/>
              <a:pPr>
                <a:defRPr/>
              </a:pPr>
              <a:t>72</a:t>
            </a:fld>
            <a:endParaRPr lang="en-US" dirty="0"/>
          </a:p>
        </p:txBody>
      </p:sp>
      <p:graphicFrame>
        <p:nvGraphicFramePr>
          <p:cNvPr id="150530" name="Object 2"/>
          <p:cNvGraphicFramePr>
            <a:graphicFrameLocks noChangeAspect="1"/>
          </p:cNvGraphicFramePr>
          <p:nvPr/>
        </p:nvGraphicFramePr>
        <p:xfrm>
          <a:off x="93652" y="893570"/>
          <a:ext cx="9050353" cy="5490086"/>
        </p:xfrm>
        <a:graphic>
          <a:graphicData uri="http://schemas.openxmlformats.org/presentationml/2006/ole">
            <mc:AlternateContent xmlns:mc="http://schemas.openxmlformats.org/markup-compatibility/2006">
              <mc:Choice xmlns:v="urn:schemas-microsoft-com:vml" Requires="v">
                <p:oleObj spid="_x0000_s9225" name="Visio" r:id="rId4" imgW="10636238" imgH="5835643" progId="Visio.Drawing.11">
                  <p:embed/>
                </p:oleObj>
              </mc:Choice>
              <mc:Fallback>
                <p:oleObj name="Visio" r:id="rId4" imgW="10636238" imgH="5835643" progId="Visio.Drawing.11">
                  <p:embed/>
                  <p:pic>
                    <p:nvPicPr>
                      <p:cNvPr id="15053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52" y="893570"/>
                        <a:ext cx="9050353" cy="54900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3041584" y="1222407"/>
            <a:ext cx="760396" cy="529391"/>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4918510" y="1020278"/>
            <a:ext cx="939384" cy="616017"/>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3041584" y="2464067"/>
            <a:ext cx="939384" cy="519766"/>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4947387" y="2464067"/>
            <a:ext cx="939384" cy="519766"/>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3421782" y="4822256"/>
            <a:ext cx="939384" cy="519766"/>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p:cNvSpPr/>
          <p:nvPr/>
        </p:nvSpPr>
        <p:spPr>
          <a:xfrm>
            <a:off x="1554479" y="5082139"/>
            <a:ext cx="1227221" cy="606392"/>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7060130" y="2377441"/>
            <a:ext cx="1660358" cy="606392"/>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itle 1">
            <a:extLst>
              <a:ext uri="{FF2B5EF4-FFF2-40B4-BE49-F238E27FC236}">
                <a16:creationId xmlns:a16="http://schemas.microsoft.com/office/drawing/2014/main" id="{83C0E434-7965-4B33-BAAD-C48B2E4A94B6}"/>
              </a:ext>
            </a:extLst>
          </p:cNvPr>
          <p:cNvSpPr txBox="1">
            <a:spLocks/>
          </p:cNvSpPr>
          <p:nvPr/>
        </p:nvSpPr>
        <p:spPr>
          <a:xfrm>
            <a:off x="8275467" y="20702"/>
            <a:ext cx="868533"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
        <p:nvSpPr>
          <p:cNvPr id="3" name="Footer Placeholder 2">
            <a:extLst>
              <a:ext uri="{FF2B5EF4-FFF2-40B4-BE49-F238E27FC236}">
                <a16:creationId xmlns:a16="http://schemas.microsoft.com/office/drawing/2014/main" id="{76BFED30-6E82-4B88-A375-D6A99AB0423C}"/>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0804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161"/>
          <p:cNvGrpSpPr>
            <a:grpSpLocks noChangeAspect="1"/>
          </p:cNvGrpSpPr>
          <p:nvPr/>
        </p:nvGrpSpPr>
        <p:grpSpPr bwMode="auto">
          <a:xfrm>
            <a:off x="1696092" y="3300414"/>
            <a:ext cx="5358912" cy="2130425"/>
            <a:chOff x="1340" y="2079"/>
            <a:chExt cx="3657" cy="1342"/>
          </a:xfrm>
        </p:grpSpPr>
        <p:sp>
          <p:nvSpPr>
            <p:cNvPr id="28" name="AutoShape 160"/>
            <p:cNvSpPr>
              <a:spLocks noChangeAspect="1" noChangeArrowheads="1" noTextEdit="1"/>
            </p:cNvSpPr>
            <p:nvPr/>
          </p:nvSpPr>
          <p:spPr bwMode="auto">
            <a:xfrm>
              <a:off x="1340" y="2079"/>
              <a:ext cx="3654" cy="1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pic>
          <p:nvPicPr>
            <p:cNvPr id="29" name="Picture 1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 y="2082"/>
              <a:ext cx="3653" cy="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Rectangle 163"/>
            <p:cNvSpPr>
              <a:spLocks noChangeArrowheads="1"/>
            </p:cNvSpPr>
            <p:nvPr/>
          </p:nvSpPr>
          <p:spPr bwMode="auto">
            <a:xfrm>
              <a:off x="2180" y="2138"/>
              <a:ext cx="461" cy="2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 name="Rectangle 164"/>
            <p:cNvSpPr>
              <a:spLocks noChangeArrowheads="1"/>
            </p:cNvSpPr>
            <p:nvPr/>
          </p:nvSpPr>
          <p:spPr bwMode="auto">
            <a:xfrm>
              <a:off x="2296" y="2155"/>
              <a:ext cx="28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a:ln>
                    <a:noFill/>
                  </a:ln>
                  <a:solidFill>
                    <a:srgbClr val="000000"/>
                  </a:solidFill>
                  <a:effectLst/>
                  <a:latin typeface="Arial" panose="020B0604020202020204" pitchFamily="34" charset="0"/>
                </a:rPr>
                <a:t>Tahap</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32" name="Rectangle 165"/>
            <p:cNvSpPr>
              <a:spLocks noChangeArrowheads="1"/>
            </p:cNvSpPr>
            <p:nvPr/>
          </p:nvSpPr>
          <p:spPr bwMode="auto">
            <a:xfrm>
              <a:off x="2225" y="2243"/>
              <a:ext cx="467"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anose="020B0604020202020204" pitchFamily="34" charset="0"/>
                </a:rPr>
                <a:t>Feasibility</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33" name="Rectangle 166"/>
            <p:cNvSpPr>
              <a:spLocks noChangeArrowheads="1"/>
            </p:cNvSpPr>
            <p:nvPr/>
          </p:nvSpPr>
          <p:spPr bwMode="auto">
            <a:xfrm>
              <a:off x="2666" y="2138"/>
              <a:ext cx="460" cy="3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 name="Rectangle 167"/>
            <p:cNvSpPr>
              <a:spLocks noChangeArrowheads="1"/>
            </p:cNvSpPr>
            <p:nvPr/>
          </p:nvSpPr>
          <p:spPr bwMode="auto">
            <a:xfrm>
              <a:off x="2782" y="2155"/>
              <a:ext cx="28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a:ln>
                    <a:noFill/>
                  </a:ln>
                  <a:solidFill>
                    <a:srgbClr val="000000"/>
                  </a:solidFill>
                  <a:effectLst/>
                  <a:latin typeface="Arial" panose="020B0604020202020204" pitchFamily="34" charset="0"/>
                </a:rPr>
                <a:t>Tahap</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35" name="Rectangle 168"/>
            <p:cNvSpPr>
              <a:spLocks noChangeArrowheads="1"/>
            </p:cNvSpPr>
            <p:nvPr/>
          </p:nvSpPr>
          <p:spPr bwMode="auto">
            <a:xfrm>
              <a:off x="2767" y="2243"/>
              <a:ext cx="327"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anose="020B0604020202020204" pitchFamily="34" charset="0"/>
                </a:rPr>
                <a:t>Design </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36" name="Rectangle 169"/>
            <p:cNvSpPr>
              <a:spLocks noChangeArrowheads="1"/>
            </p:cNvSpPr>
            <p:nvPr/>
          </p:nvSpPr>
          <p:spPr bwMode="auto">
            <a:xfrm>
              <a:off x="2728" y="2330"/>
              <a:ext cx="420"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produk &amp; </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37" name="Rectangle 170"/>
            <p:cNvSpPr>
              <a:spLocks noChangeArrowheads="1"/>
            </p:cNvSpPr>
            <p:nvPr/>
          </p:nvSpPr>
          <p:spPr bwMode="auto">
            <a:xfrm>
              <a:off x="2771" y="2418"/>
              <a:ext cx="315"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proses</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38" name="Rectangle 171"/>
            <p:cNvSpPr>
              <a:spLocks noChangeArrowheads="1"/>
            </p:cNvSpPr>
            <p:nvPr/>
          </p:nvSpPr>
          <p:spPr bwMode="auto">
            <a:xfrm>
              <a:off x="3126" y="2138"/>
              <a:ext cx="567" cy="2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 name="Rectangle 172"/>
            <p:cNvSpPr>
              <a:spLocks noChangeArrowheads="1"/>
            </p:cNvSpPr>
            <p:nvPr/>
          </p:nvSpPr>
          <p:spPr bwMode="auto">
            <a:xfrm>
              <a:off x="3297" y="2155"/>
              <a:ext cx="28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Tahap</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40" name="Rectangle 173"/>
            <p:cNvSpPr>
              <a:spLocks noChangeArrowheads="1"/>
            </p:cNvSpPr>
            <p:nvPr/>
          </p:nvSpPr>
          <p:spPr bwMode="auto">
            <a:xfrm>
              <a:off x="3329" y="2243"/>
              <a:ext cx="200"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Trial  </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41" name="Rectangle 174"/>
            <p:cNvSpPr>
              <a:spLocks noChangeArrowheads="1"/>
            </p:cNvSpPr>
            <p:nvPr/>
          </p:nvSpPr>
          <p:spPr bwMode="auto">
            <a:xfrm>
              <a:off x="3640" y="2138"/>
              <a:ext cx="485" cy="2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 name="Rectangle 175"/>
            <p:cNvSpPr>
              <a:spLocks noChangeArrowheads="1"/>
            </p:cNvSpPr>
            <p:nvPr/>
          </p:nvSpPr>
          <p:spPr bwMode="auto">
            <a:xfrm>
              <a:off x="3767" y="2155"/>
              <a:ext cx="28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Tahap</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43" name="Rectangle 176"/>
            <p:cNvSpPr>
              <a:spLocks noChangeArrowheads="1"/>
            </p:cNvSpPr>
            <p:nvPr/>
          </p:nvSpPr>
          <p:spPr bwMode="auto">
            <a:xfrm>
              <a:off x="3703" y="2243"/>
              <a:ext cx="443"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Mass Pro     </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44" name="Rectangle 177"/>
            <p:cNvSpPr>
              <a:spLocks noChangeArrowheads="1"/>
            </p:cNvSpPr>
            <p:nvPr/>
          </p:nvSpPr>
          <p:spPr bwMode="auto">
            <a:xfrm>
              <a:off x="4204" y="2138"/>
              <a:ext cx="621" cy="2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 name="Rectangle 178"/>
            <p:cNvSpPr>
              <a:spLocks noChangeArrowheads="1"/>
            </p:cNvSpPr>
            <p:nvPr/>
          </p:nvSpPr>
          <p:spPr bwMode="auto">
            <a:xfrm>
              <a:off x="4316" y="2155"/>
              <a:ext cx="502"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Pelanggan</a:t>
              </a:r>
              <a:endParaRPr kumimoji="0" lang="en-US" sz="3200" b="0" i="0" u="none" strike="noStrike" cap="none" normalizeH="0" baseline="0">
                <a:ln>
                  <a:noFill/>
                </a:ln>
                <a:solidFill>
                  <a:schemeClr val="tx1"/>
                </a:solidFill>
                <a:effectLst/>
                <a:latin typeface="Arial" panose="020B0604020202020204" pitchFamily="34" charset="0"/>
              </a:endParaRPr>
            </a:p>
          </p:txBody>
        </p:sp>
      </p:grpSp>
      <p:sp>
        <p:nvSpPr>
          <p:cNvPr id="84998" name="Rectangle 16"/>
          <p:cNvSpPr>
            <a:spLocks noGrp="1" noChangeArrowheads="1"/>
          </p:cNvSpPr>
          <p:nvPr>
            <p:ph type="title"/>
          </p:nvPr>
        </p:nvSpPr>
        <p:spPr>
          <a:xfrm>
            <a:off x="1193911" y="461373"/>
            <a:ext cx="6894458" cy="704254"/>
          </a:xfrm>
        </p:spPr>
        <p:txBody>
          <a:bodyPr/>
          <a:lstStyle/>
          <a:p>
            <a:pPr algn="ctr" eaLnBrk="1" hangingPunct="1"/>
            <a:r>
              <a:rPr lang="en-US" sz="1625" dirty="0"/>
              <a:t>Sistem Traditional </a:t>
            </a:r>
            <a:r>
              <a:rPr lang="en-US" sz="1625" dirty="0" err="1"/>
              <a:t>vs</a:t>
            </a:r>
            <a:r>
              <a:rPr lang="en-US" sz="1625" dirty="0"/>
              <a:t> </a:t>
            </a:r>
            <a:r>
              <a:rPr lang="id-ID" sz="1625" dirty="0"/>
              <a:t>Perencanaan Realisasi Modern</a:t>
            </a:r>
            <a:endParaRPr lang="en-US" sz="1625" dirty="0"/>
          </a:p>
        </p:txBody>
      </p:sp>
      <p:graphicFrame>
        <p:nvGraphicFramePr>
          <p:cNvPr id="82961" name="Group 17"/>
          <p:cNvGraphicFramePr>
            <a:graphicFrameLocks noGrp="1"/>
          </p:cNvGraphicFramePr>
          <p:nvPr>
            <p:ph type="tbl" idx="1"/>
          </p:nvPr>
        </p:nvGraphicFramePr>
        <p:xfrm>
          <a:off x="473869" y="1451102"/>
          <a:ext cx="8212941" cy="1742824"/>
        </p:xfrm>
        <a:graphic>
          <a:graphicData uri="http://schemas.openxmlformats.org/drawingml/2006/table">
            <a:tbl>
              <a:tblPr/>
              <a:tblGrid>
                <a:gridCol w="4087645">
                  <a:extLst>
                    <a:ext uri="{9D8B030D-6E8A-4147-A177-3AD203B41FA5}">
                      <a16:colId xmlns:a16="http://schemas.microsoft.com/office/drawing/2014/main" val="20000"/>
                    </a:ext>
                  </a:extLst>
                </a:gridCol>
                <a:gridCol w="4125296">
                  <a:extLst>
                    <a:ext uri="{9D8B030D-6E8A-4147-A177-3AD203B41FA5}">
                      <a16:colId xmlns:a16="http://schemas.microsoft.com/office/drawing/2014/main" val="20001"/>
                    </a:ext>
                  </a:extLst>
                </a:gridCol>
              </a:tblGrid>
              <a:tr h="5582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Traditional</a:t>
                      </a:r>
                    </a:p>
                  </a:txBody>
                  <a:tcPr marL="68580" marR="68580" marT="37148" marB="37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id-ID" sz="1600" dirty="0">
                          <a:solidFill>
                            <a:schemeClr val="tx1"/>
                          </a:solidFill>
                        </a:rPr>
                        <a:t>Perencanaan Realisasi Modern</a:t>
                      </a:r>
                      <a:endParaRPr kumimoji="0" lang="en-US" sz="1600" b="0" i="0" u="none" strike="noStrike" cap="none" normalizeH="0" baseline="0" dirty="0">
                        <a:ln>
                          <a:noFill/>
                        </a:ln>
                        <a:solidFill>
                          <a:schemeClr val="tx1"/>
                        </a:solidFill>
                        <a:effectLst/>
                        <a:latin typeface="Arial" charset="0"/>
                      </a:endParaRPr>
                    </a:p>
                  </a:txBody>
                  <a:tcPr marL="68580" marR="68580" marT="37148" marB="37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1846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Konsep</a:t>
                      </a:r>
                      <a:r>
                        <a:rPr kumimoji="0" lang="en-US" sz="1600" b="0" i="0" u="none" strike="noStrike" cap="none" normalizeH="0" baseline="0" dirty="0">
                          <a:ln>
                            <a:noFill/>
                          </a:ln>
                          <a:solidFill>
                            <a:schemeClr val="tx1"/>
                          </a:solidFill>
                          <a:effectLst/>
                          <a:latin typeface="Arial" charset="0"/>
                        </a:rPr>
                        <a:t> : </a:t>
                      </a:r>
                      <a:r>
                        <a:rPr kumimoji="0" lang="en-US" sz="1600" b="1" i="0" u="sng" strike="noStrike" cap="none" normalizeH="0" baseline="0" dirty="0" err="1">
                          <a:ln>
                            <a:noFill/>
                          </a:ln>
                          <a:solidFill>
                            <a:schemeClr val="tx1"/>
                          </a:solidFill>
                          <a:effectLst/>
                          <a:latin typeface="Arial" charset="0"/>
                        </a:rPr>
                        <a:t>Bagaimana</a:t>
                      </a:r>
                      <a:r>
                        <a:rPr kumimoji="0" lang="en-US" sz="1600" b="1" i="0" u="sng" strike="noStrike" cap="none" normalizeH="0" baseline="0" dirty="0">
                          <a:ln>
                            <a:noFill/>
                          </a:ln>
                          <a:solidFill>
                            <a:schemeClr val="tx1"/>
                          </a:solidFill>
                          <a:effectLst/>
                          <a:latin typeface="Arial" charset="0"/>
                        </a:rPr>
                        <a:t> </a:t>
                      </a:r>
                      <a:r>
                        <a:rPr kumimoji="0" lang="en-US" sz="1600" b="1" i="0" u="sng" strike="noStrike" cap="none" normalizeH="0" baseline="0" dirty="0" err="1">
                          <a:ln>
                            <a:noFill/>
                          </a:ln>
                          <a:solidFill>
                            <a:schemeClr val="tx1"/>
                          </a:solidFill>
                          <a:effectLst/>
                          <a:latin typeface="Arial" charset="0"/>
                        </a:rPr>
                        <a:t>nanti</a:t>
                      </a:r>
                      <a:endParaRPr kumimoji="0" lang="en-US" sz="1600" b="1" i="0" u="sng"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Mengatasi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masalah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setelah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masalah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timbul</a:t>
                      </a:r>
                      <a:endParaRPr kumimoji="0" lang="en-US" sz="1600" b="0" i="0" u="none" strike="noStrike" cap="none" normalizeH="0" baseline="0" dirty="0">
                        <a:ln>
                          <a:noFill/>
                        </a:ln>
                        <a:solidFill>
                          <a:schemeClr val="tx1"/>
                        </a:solidFill>
                        <a:effectLst/>
                        <a:latin typeface="Arial" charset="0"/>
                      </a:endParaRPr>
                    </a:p>
                  </a:txBody>
                  <a:tcPr marL="68580" marR="68580" marT="37148" marB="37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Konsep</a:t>
                      </a:r>
                      <a:r>
                        <a:rPr kumimoji="0" lang="en-US" sz="1600" b="0" i="0" u="none" strike="noStrike" cap="none" normalizeH="0" baseline="0" dirty="0">
                          <a:ln>
                            <a:noFill/>
                          </a:ln>
                          <a:solidFill>
                            <a:schemeClr val="tx1"/>
                          </a:solidFill>
                          <a:effectLst/>
                          <a:latin typeface="Arial" charset="0"/>
                        </a:rPr>
                        <a:t> : </a:t>
                      </a:r>
                      <a:r>
                        <a:rPr kumimoji="0" lang="en-US" sz="1600" b="1" i="0" u="sng" strike="noStrike" cap="none" normalizeH="0" baseline="0" dirty="0" err="1">
                          <a:ln>
                            <a:noFill/>
                          </a:ln>
                          <a:solidFill>
                            <a:schemeClr val="tx1"/>
                          </a:solidFill>
                          <a:effectLst/>
                          <a:latin typeface="Arial" charset="0"/>
                        </a:rPr>
                        <a:t>Nanti</a:t>
                      </a:r>
                      <a:r>
                        <a:rPr kumimoji="0" lang="en-US" sz="1600" b="1" i="0" u="sng" strike="noStrike" cap="none" normalizeH="0" baseline="0" dirty="0">
                          <a:ln>
                            <a:noFill/>
                          </a:ln>
                          <a:solidFill>
                            <a:schemeClr val="tx1"/>
                          </a:solidFill>
                          <a:effectLst/>
                          <a:latin typeface="Arial" charset="0"/>
                        </a:rPr>
                        <a:t> </a:t>
                      </a:r>
                      <a:r>
                        <a:rPr kumimoji="0" lang="en-US" sz="1600" b="1" i="0" u="sng" strike="noStrike" cap="none" normalizeH="0" baseline="0" dirty="0" err="1">
                          <a:ln>
                            <a:noFill/>
                          </a:ln>
                          <a:solidFill>
                            <a:schemeClr val="tx1"/>
                          </a:solidFill>
                          <a:effectLst/>
                          <a:latin typeface="Arial" charset="0"/>
                        </a:rPr>
                        <a:t>Bagaimana</a:t>
                      </a:r>
                      <a:endParaRPr kumimoji="0" lang="en-US" sz="1600" b="1" i="0" u="sng"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Mengantisipasi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potensi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masalah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Melakukan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tindakan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perbaikan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sebelum</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masalah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timbul</a:t>
                      </a:r>
                      <a:endParaRPr kumimoji="0" lang="en-US" sz="1600" b="0" i="0" u="none" strike="noStrike" cap="none" normalizeH="0" baseline="0" dirty="0">
                        <a:ln>
                          <a:noFill/>
                        </a:ln>
                        <a:solidFill>
                          <a:schemeClr val="tx1"/>
                        </a:solidFill>
                        <a:effectLst/>
                        <a:latin typeface="Arial" charset="0"/>
                      </a:endParaRPr>
                    </a:p>
                  </a:txBody>
                  <a:tcPr marL="68580" marR="68580" marT="37148" marB="37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23" name="Slide Number Placeholder 22"/>
          <p:cNvSpPr>
            <a:spLocks noGrp="1"/>
          </p:cNvSpPr>
          <p:nvPr>
            <p:ph type="sldNum" sz="quarter" idx="11"/>
          </p:nvPr>
        </p:nvSpPr>
        <p:spPr/>
        <p:txBody>
          <a:bodyPr/>
          <a:lstStyle/>
          <a:p>
            <a:pPr>
              <a:defRPr/>
            </a:pPr>
            <a:fld id="{4D626EC8-178E-46CB-B5D2-75E4A6E28139}" type="slidenum">
              <a:rPr lang="en-US" smtClean="0"/>
              <a:pPr>
                <a:defRPr/>
              </a:pPr>
              <a:t>73</a:t>
            </a:fld>
            <a:endParaRPr lang="en-US"/>
          </a:p>
        </p:txBody>
      </p:sp>
      <p:sp>
        <p:nvSpPr>
          <p:cNvPr id="85010" name="Rectangle 28"/>
          <p:cNvSpPr>
            <a:spLocks noChangeArrowheads="1"/>
          </p:cNvSpPr>
          <p:nvPr/>
        </p:nvSpPr>
        <p:spPr bwMode="auto">
          <a:xfrm>
            <a:off x="549280" y="5009030"/>
            <a:ext cx="6480572" cy="1346597"/>
          </a:xfrm>
          <a:prstGeom prst="rect">
            <a:avLst/>
          </a:prstGeom>
          <a:noFill/>
          <a:ln w="9525">
            <a:noFill/>
            <a:miter lim="800000"/>
            <a:headEnd/>
            <a:tailEnd/>
          </a:ln>
        </p:spPr>
        <p:txBody>
          <a:bodyPr/>
          <a:lstStyle/>
          <a:p>
            <a:pPr marL="278598" indent="-278598">
              <a:spcBef>
                <a:spcPct val="20000"/>
              </a:spcBef>
              <a:buFontTx/>
              <a:buChar char="•"/>
            </a:pPr>
            <a:r>
              <a:rPr lang="en-US" dirty="0"/>
              <a:t>Benefit : </a:t>
            </a:r>
          </a:p>
          <a:p>
            <a:pPr marL="603629" lvl="1" indent="-232165">
              <a:spcBef>
                <a:spcPct val="20000"/>
              </a:spcBef>
              <a:buFontTx/>
              <a:buChar char="–"/>
            </a:pPr>
            <a:r>
              <a:rPr lang="en-US" dirty="0"/>
              <a:t>Cost </a:t>
            </a:r>
            <a:r>
              <a:rPr lang="en-US" dirty="0" err="1"/>
              <a:t>pengembangan</a:t>
            </a:r>
            <a:r>
              <a:rPr lang="en-US" dirty="0"/>
              <a:t> </a:t>
            </a:r>
            <a:r>
              <a:rPr lang="en-US" dirty="0" err="1"/>
              <a:t>produk</a:t>
            </a:r>
            <a:r>
              <a:rPr lang="en-US" dirty="0"/>
              <a:t> </a:t>
            </a:r>
            <a:r>
              <a:rPr lang="en-US" dirty="0" err="1"/>
              <a:t>bisa</a:t>
            </a:r>
            <a:r>
              <a:rPr lang="en-US" dirty="0"/>
              <a:t> </a:t>
            </a:r>
            <a:r>
              <a:rPr lang="en-US" dirty="0" err="1"/>
              <a:t>ditekan</a:t>
            </a:r>
            <a:r>
              <a:rPr lang="en-US" dirty="0"/>
              <a:t> (</a:t>
            </a:r>
            <a:r>
              <a:rPr lang="en-US" dirty="0" err="1"/>
              <a:t>tidak</a:t>
            </a:r>
            <a:r>
              <a:rPr lang="en-US" dirty="0"/>
              <a:t> over budget) </a:t>
            </a:r>
          </a:p>
          <a:p>
            <a:pPr marL="603629" lvl="1" indent="-232165">
              <a:spcBef>
                <a:spcPct val="20000"/>
              </a:spcBef>
              <a:buFontTx/>
              <a:buChar char="–"/>
            </a:pPr>
            <a:r>
              <a:rPr lang="en-US" dirty="0"/>
              <a:t>Project </a:t>
            </a:r>
            <a:r>
              <a:rPr lang="en-US" dirty="0" err="1"/>
              <a:t>bisa</a:t>
            </a:r>
            <a:r>
              <a:rPr lang="en-US" dirty="0"/>
              <a:t> </a:t>
            </a:r>
            <a:r>
              <a:rPr lang="en-US" dirty="0" err="1"/>
              <a:t>diselesaikan</a:t>
            </a:r>
            <a:r>
              <a:rPr lang="en-US" dirty="0"/>
              <a:t> </a:t>
            </a:r>
            <a:r>
              <a:rPr lang="en-US" dirty="0" err="1"/>
              <a:t>tepat</a:t>
            </a:r>
            <a:r>
              <a:rPr lang="en-US" dirty="0"/>
              <a:t> </a:t>
            </a:r>
            <a:r>
              <a:rPr lang="en-US" dirty="0" err="1"/>
              <a:t>waktu</a:t>
            </a:r>
            <a:r>
              <a:rPr lang="en-US" dirty="0"/>
              <a:t> </a:t>
            </a:r>
          </a:p>
          <a:p>
            <a:pPr marL="603629" lvl="1" indent="-232165">
              <a:spcBef>
                <a:spcPct val="20000"/>
              </a:spcBef>
              <a:buFontTx/>
              <a:buChar char="–"/>
            </a:pPr>
            <a:r>
              <a:rPr lang="en-US" dirty="0" err="1"/>
              <a:t>Kualitas</a:t>
            </a:r>
            <a:r>
              <a:rPr lang="en-US" dirty="0"/>
              <a:t> </a:t>
            </a:r>
            <a:r>
              <a:rPr lang="en-US" dirty="0" err="1"/>
              <a:t>produk</a:t>
            </a:r>
            <a:r>
              <a:rPr lang="en-US" dirty="0"/>
              <a:t> </a:t>
            </a:r>
            <a:r>
              <a:rPr lang="en-US" dirty="0" err="1"/>
              <a:t>baik</a:t>
            </a:r>
            <a:r>
              <a:rPr lang="en-US" dirty="0"/>
              <a:t> </a:t>
            </a:r>
            <a:r>
              <a:rPr lang="en-US" dirty="0" err="1"/>
              <a:t>sejak</a:t>
            </a:r>
            <a:r>
              <a:rPr lang="en-US" dirty="0"/>
              <a:t> </a:t>
            </a:r>
            <a:r>
              <a:rPr lang="en-US" dirty="0" err="1"/>
              <a:t>awal</a:t>
            </a:r>
            <a:r>
              <a:rPr lang="en-US" dirty="0"/>
              <a:t> </a:t>
            </a:r>
            <a:r>
              <a:rPr lang="en-US" dirty="0" err="1"/>
              <a:t>produk</a:t>
            </a:r>
            <a:r>
              <a:rPr lang="en-US" dirty="0"/>
              <a:t> </a:t>
            </a:r>
            <a:r>
              <a:rPr lang="en-US" dirty="0" err="1"/>
              <a:t>dibuat</a:t>
            </a:r>
            <a:r>
              <a:rPr lang="en-US" dirty="0"/>
              <a:t>/ di launch</a:t>
            </a:r>
          </a:p>
        </p:txBody>
      </p:sp>
      <p:sp>
        <p:nvSpPr>
          <p:cNvPr id="85011" name="Rectangle 29"/>
          <p:cNvSpPr>
            <a:spLocks noChangeArrowheads="1"/>
          </p:cNvSpPr>
          <p:nvPr/>
        </p:nvSpPr>
        <p:spPr bwMode="auto">
          <a:xfrm>
            <a:off x="1173182" y="180479"/>
            <a:ext cx="7245104" cy="459934"/>
          </a:xfrm>
          <a:prstGeom prst="rect">
            <a:avLst/>
          </a:prstGeom>
          <a:noFill/>
          <a:ln w="9525">
            <a:noFill/>
            <a:miter lim="800000"/>
            <a:headEnd/>
            <a:tailEnd/>
          </a:ln>
        </p:spPr>
        <p:txBody>
          <a:bodyPr wrap="square">
            <a:spAutoFit/>
          </a:bodyPr>
          <a:lstStyle/>
          <a:p>
            <a:pPr marL="584282" indent="-584282" algn="ctr">
              <a:lnSpc>
                <a:spcPct val="105000"/>
              </a:lnSpc>
              <a:spcBef>
                <a:spcPct val="20000"/>
              </a:spcBef>
              <a:buClr>
                <a:schemeClr val="accent2"/>
              </a:buClr>
            </a:pPr>
            <a:r>
              <a:rPr lang="en-US" sz="2275" b="1" dirty="0" err="1"/>
              <a:t>Perencanaan</a:t>
            </a:r>
            <a:r>
              <a:rPr lang="en-US" sz="2275" b="1" dirty="0"/>
              <a:t> </a:t>
            </a:r>
            <a:r>
              <a:rPr lang="en-US" sz="2275" b="1" dirty="0" err="1"/>
              <a:t>Pelaksanaan</a:t>
            </a:r>
            <a:r>
              <a:rPr lang="en-US" sz="2275" b="1" dirty="0"/>
              <a:t> </a:t>
            </a:r>
            <a:r>
              <a:rPr lang="en-US" sz="2275" b="1" dirty="0" err="1"/>
              <a:t>dan</a:t>
            </a:r>
            <a:r>
              <a:rPr lang="en-US" sz="2275" b="1" dirty="0"/>
              <a:t> </a:t>
            </a:r>
            <a:r>
              <a:rPr lang="en-US" sz="2275" b="1" dirty="0" err="1"/>
              <a:t>Pengendalian</a:t>
            </a:r>
            <a:r>
              <a:rPr lang="en-US" sz="2275" b="1" dirty="0"/>
              <a:t> (</a:t>
            </a:r>
            <a:r>
              <a:rPr lang="en-US" b="1" dirty="0">
                <a:solidFill>
                  <a:srgbClr val="0000FF"/>
                </a:solidFill>
              </a:rPr>
              <a:t>SMM</a:t>
            </a:r>
            <a:r>
              <a:rPr lang="en-US" sz="2275" b="1" dirty="0"/>
              <a:t>  8.1)</a:t>
            </a:r>
            <a:endParaRPr lang="en-US" sz="2275" dirty="0"/>
          </a:p>
        </p:txBody>
      </p:sp>
      <p:sp>
        <p:nvSpPr>
          <p:cNvPr id="2" name="Footer Placeholder 1">
            <a:extLst>
              <a:ext uri="{FF2B5EF4-FFF2-40B4-BE49-F238E27FC236}">
                <a16:creationId xmlns:a16="http://schemas.microsoft.com/office/drawing/2014/main" id="{9B121DA3-7E77-4471-8B33-5FE72F6A962E}"/>
              </a:ext>
            </a:extLst>
          </p:cNvPr>
          <p:cNvSpPr>
            <a:spLocks noGrp="1"/>
          </p:cNvSpPr>
          <p:nvPr>
            <p:ph type="ftr" sz="quarter" idx="10"/>
          </p:nvPr>
        </p:nvSpPr>
        <p:spPr/>
        <p:txBody>
          <a:bodyPr/>
          <a:lstStyle/>
          <a:p>
            <a:pPr>
              <a:defRPr/>
            </a:pPr>
            <a:r>
              <a:rPr lang="en-US"/>
              <a:t>Integrasi ISO 9001,ISO 45001 &amp; ISO 14001 1/rev.00 (c)Copyright, Sentral Sistem. May 2018</a:t>
            </a:r>
            <a:endParaRPr lang="en-US" dirty="0"/>
          </a:p>
        </p:txBody>
      </p:sp>
    </p:spTree>
    <p:extLst>
      <p:ext uri="{BB962C8B-B14F-4D97-AF65-F5344CB8AC3E}">
        <p14:creationId xmlns:p14="http://schemas.microsoft.com/office/powerpoint/2010/main" val="2963728579"/>
      </p:ext>
    </p:extLst>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7" name="Group 11"/>
          <p:cNvGrpSpPr>
            <a:grpSpLocks/>
          </p:cNvGrpSpPr>
          <p:nvPr/>
        </p:nvGrpSpPr>
        <p:grpSpPr bwMode="auto">
          <a:xfrm>
            <a:off x="766739" y="1140321"/>
            <a:ext cx="8018559" cy="4780491"/>
            <a:chOff x="642910" y="1500174"/>
            <a:chExt cx="7232910" cy="3968278"/>
          </a:xfrm>
        </p:grpSpPr>
        <p:sp>
          <p:nvSpPr>
            <p:cNvPr id="41994" name="TextBox 7"/>
            <p:cNvSpPr txBox="1">
              <a:spLocks noChangeArrowheads="1"/>
            </p:cNvSpPr>
            <p:nvPr/>
          </p:nvSpPr>
          <p:spPr bwMode="auto">
            <a:xfrm>
              <a:off x="4804301" y="4997466"/>
              <a:ext cx="3071519" cy="470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25" u="sng">
                  <a:latin typeface="Arial" panose="020B0604020202020204" pitchFamily="34" charset="0"/>
                </a:rPr>
                <a:t>Meningkatkan Sistem Pencegahan </a:t>
              </a:r>
            </a:p>
            <a:p>
              <a:pPr algn="ctr" eaLnBrk="1" hangingPunct="1">
                <a:spcBef>
                  <a:spcPct val="0"/>
                </a:spcBef>
                <a:buFontTx/>
                <a:buNone/>
              </a:pPr>
              <a:r>
                <a:rPr lang="en-US" altLang="en-US" sz="1462">
                  <a:latin typeface="Arial" panose="020B0604020202020204" pitchFamily="34" charset="0"/>
                </a:rPr>
                <a:t>Untuk mengurangi kesalahan</a:t>
              </a:r>
            </a:p>
          </p:txBody>
        </p:sp>
        <p:sp>
          <p:nvSpPr>
            <p:cNvPr id="41995" name="TextBox 10"/>
            <p:cNvSpPr txBox="1">
              <a:spLocks noChangeArrowheads="1"/>
            </p:cNvSpPr>
            <p:nvPr/>
          </p:nvSpPr>
          <p:spPr bwMode="auto">
            <a:xfrm>
              <a:off x="1370231" y="4997466"/>
              <a:ext cx="2475936" cy="470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25" u="sng">
                  <a:latin typeface="Arial" panose="020B0604020202020204" pitchFamily="34" charset="0"/>
                </a:rPr>
                <a:t>Sistem Pencegahan Lemah</a:t>
              </a:r>
            </a:p>
            <a:p>
              <a:pPr algn="ctr" eaLnBrk="1" hangingPunct="1">
                <a:spcBef>
                  <a:spcPct val="0"/>
                </a:spcBef>
                <a:buFontTx/>
                <a:buNone/>
              </a:pPr>
              <a:r>
                <a:rPr lang="en-US" altLang="en-US" sz="1462">
                  <a:latin typeface="Arial" panose="020B0604020202020204" pitchFamily="34" charset="0"/>
                </a:rPr>
                <a:t>Biaya kesalahan tinggi</a:t>
              </a:r>
            </a:p>
          </p:txBody>
        </p:sp>
        <p:pic>
          <p:nvPicPr>
            <p:cNvPr id="41996"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910" y="1500174"/>
              <a:ext cx="7215238" cy="34290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1986" name="Rectangle 2"/>
          <p:cNvSpPr>
            <a:spLocks noGrp="1" noChangeArrowheads="1"/>
          </p:cNvSpPr>
          <p:nvPr>
            <p:ph type="title"/>
          </p:nvPr>
        </p:nvSpPr>
        <p:spPr>
          <a:xfrm>
            <a:off x="612087" y="269831"/>
            <a:ext cx="6686550" cy="829370"/>
          </a:xfrm>
        </p:spPr>
        <p:txBody>
          <a:bodyPr/>
          <a:lstStyle/>
          <a:p>
            <a:pPr eaLnBrk="1" hangingPunct="1"/>
            <a:r>
              <a:rPr lang="en-US" altLang="en-US" sz="2400" dirty="0" err="1"/>
              <a:t>Beralih</a:t>
            </a:r>
            <a:r>
              <a:rPr lang="en-US" altLang="en-US" sz="2400" dirty="0"/>
              <a:t> </a:t>
            </a:r>
            <a:r>
              <a:rPr lang="en-US" altLang="en-US" sz="2400" dirty="0" err="1"/>
              <a:t>dari</a:t>
            </a:r>
            <a:r>
              <a:rPr lang="en-US" altLang="en-US" sz="2400" dirty="0"/>
              <a:t> </a:t>
            </a:r>
            <a:r>
              <a:rPr lang="en-US" altLang="en-US" sz="2400" dirty="0" err="1"/>
              <a:t>fokus</a:t>
            </a:r>
            <a:r>
              <a:rPr lang="en-US" altLang="en-US" sz="2400" dirty="0"/>
              <a:t> </a:t>
            </a:r>
            <a:r>
              <a:rPr lang="en-US" altLang="en-US" sz="2400" dirty="0" err="1"/>
              <a:t>Perbaikan</a:t>
            </a:r>
            <a:r>
              <a:rPr lang="en-US" altLang="en-US" sz="2400" dirty="0"/>
              <a:t> </a:t>
            </a:r>
            <a:r>
              <a:rPr lang="en-US" altLang="en-US" sz="2400" dirty="0" err="1"/>
              <a:t>ke</a:t>
            </a:r>
            <a:r>
              <a:rPr lang="en-US" altLang="en-US" sz="2400" dirty="0"/>
              <a:t> </a:t>
            </a:r>
            <a:r>
              <a:rPr lang="en-US" altLang="en-US" sz="2400" dirty="0" err="1"/>
              <a:t>Pencegahan</a:t>
            </a:r>
            <a:br>
              <a:rPr lang="en-US" altLang="en-US" sz="2275" dirty="0"/>
            </a:br>
            <a:r>
              <a:rPr lang="en-US" altLang="en-US" sz="1625" dirty="0"/>
              <a:t>(</a:t>
            </a:r>
            <a:r>
              <a:rPr lang="en-US" altLang="en-US" sz="1625" dirty="0" err="1"/>
              <a:t>Perpindahan</a:t>
            </a:r>
            <a:r>
              <a:rPr lang="en-US" altLang="en-US" sz="1625" dirty="0"/>
              <a:t> </a:t>
            </a:r>
            <a:r>
              <a:rPr lang="en-US" altLang="en-US" sz="1625" dirty="0" err="1"/>
              <a:t>Energi</a:t>
            </a:r>
            <a:r>
              <a:rPr lang="en-US" altLang="en-US" sz="1625" dirty="0"/>
              <a:t> </a:t>
            </a:r>
            <a:r>
              <a:rPr lang="en-US" altLang="en-US" sz="1625" dirty="0" err="1"/>
              <a:t>dari</a:t>
            </a:r>
            <a:r>
              <a:rPr lang="en-US" altLang="en-US" sz="1625" dirty="0"/>
              <a:t> “Usaha </a:t>
            </a:r>
            <a:r>
              <a:rPr lang="en-US" altLang="en-US" sz="1625" dirty="0" err="1"/>
              <a:t>Perbaikan</a:t>
            </a:r>
            <a:r>
              <a:rPr lang="en-US" altLang="en-US" sz="1625" dirty="0"/>
              <a:t>” </a:t>
            </a:r>
            <a:r>
              <a:rPr lang="en-US" altLang="en-US" sz="1625" dirty="0" err="1"/>
              <a:t>ke</a:t>
            </a:r>
            <a:r>
              <a:rPr lang="en-US" altLang="en-US" sz="1625" dirty="0"/>
              <a:t> “Usaha </a:t>
            </a:r>
            <a:r>
              <a:rPr lang="en-US" altLang="en-US" sz="1625" dirty="0" err="1"/>
              <a:t>Pencegahan</a:t>
            </a:r>
            <a:r>
              <a:rPr lang="en-US" altLang="en-US" sz="1625" dirty="0"/>
              <a:t>”)  </a:t>
            </a:r>
          </a:p>
        </p:txBody>
      </p:sp>
      <p:sp>
        <p:nvSpPr>
          <p:cNvPr id="41992"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600">
                <a:solidFill>
                  <a:schemeClr val="tx1"/>
                </a:solidFill>
                <a:latin typeface="Calibri" panose="020F0502020204030204" pitchFamily="34" charset="0"/>
              </a:defRPr>
            </a:lvl1pPr>
            <a:lvl2pPr marL="603629" indent="-232165">
              <a:spcBef>
                <a:spcPct val="20000"/>
              </a:spcBef>
              <a:buFont typeface="Arial" panose="020B0604020202020204" pitchFamily="34" charset="0"/>
              <a:buChar char="–"/>
              <a:defRPr sz="2275">
                <a:solidFill>
                  <a:schemeClr val="tx1"/>
                </a:solidFill>
                <a:latin typeface="Calibri" panose="020F0502020204030204" pitchFamily="34" charset="0"/>
              </a:defRPr>
            </a:lvl2pPr>
            <a:lvl3pPr marL="928659" indent="-185732">
              <a:spcBef>
                <a:spcPct val="20000"/>
              </a:spcBef>
              <a:buFont typeface="Arial" panose="020B0604020202020204" pitchFamily="34" charset="0"/>
              <a:buChar char="•"/>
              <a:defRPr sz="1950">
                <a:solidFill>
                  <a:schemeClr val="tx1"/>
                </a:solidFill>
                <a:latin typeface="Calibri" panose="020F0502020204030204" pitchFamily="34" charset="0"/>
              </a:defRPr>
            </a:lvl3pPr>
            <a:lvl4pPr marL="1300122" indent="-185732">
              <a:spcBef>
                <a:spcPct val="20000"/>
              </a:spcBef>
              <a:buFont typeface="Arial" panose="020B0604020202020204" pitchFamily="34" charset="0"/>
              <a:buChar char="–"/>
              <a:defRPr sz="1625">
                <a:solidFill>
                  <a:schemeClr val="tx1"/>
                </a:solidFill>
                <a:latin typeface="Calibri" panose="020F0502020204030204" pitchFamily="34" charset="0"/>
              </a:defRPr>
            </a:lvl4pPr>
            <a:lvl5pPr marL="1671586" indent="-185732">
              <a:spcBef>
                <a:spcPct val="20000"/>
              </a:spcBef>
              <a:buFont typeface="Arial" panose="020B0604020202020204" pitchFamily="34" charset="0"/>
              <a:buChar char="»"/>
              <a:defRPr sz="1625">
                <a:solidFill>
                  <a:schemeClr val="tx1"/>
                </a:solidFill>
                <a:latin typeface="Calibri" panose="020F0502020204030204" pitchFamily="34" charset="0"/>
              </a:defRPr>
            </a:lvl5pPr>
            <a:lvl6pPr marL="2043050" indent="-185732" eaLnBrk="0" fontAlgn="base" hangingPunct="0">
              <a:spcBef>
                <a:spcPct val="20000"/>
              </a:spcBef>
              <a:spcAft>
                <a:spcPct val="0"/>
              </a:spcAft>
              <a:buFont typeface="Arial" panose="020B0604020202020204" pitchFamily="34" charset="0"/>
              <a:buChar char="»"/>
              <a:defRPr sz="1625">
                <a:solidFill>
                  <a:schemeClr val="tx1"/>
                </a:solidFill>
                <a:latin typeface="Calibri" panose="020F0502020204030204" pitchFamily="34" charset="0"/>
              </a:defRPr>
            </a:lvl6pPr>
            <a:lvl7pPr marL="2414513" indent="-185732" eaLnBrk="0" fontAlgn="base" hangingPunct="0">
              <a:spcBef>
                <a:spcPct val="20000"/>
              </a:spcBef>
              <a:spcAft>
                <a:spcPct val="0"/>
              </a:spcAft>
              <a:buFont typeface="Arial" panose="020B0604020202020204" pitchFamily="34" charset="0"/>
              <a:buChar char="»"/>
              <a:defRPr sz="1625">
                <a:solidFill>
                  <a:schemeClr val="tx1"/>
                </a:solidFill>
                <a:latin typeface="Calibri" panose="020F0502020204030204" pitchFamily="34" charset="0"/>
              </a:defRPr>
            </a:lvl7pPr>
            <a:lvl8pPr marL="2785977" indent="-185732" eaLnBrk="0" fontAlgn="base" hangingPunct="0">
              <a:spcBef>
                <a:spcPct val="20000"/>
              </a:spcBef>
              <a:spcAft>
                <a:spcPct val="0"/>
              </a:spcAft>
              <a:buFont typeface="Arial" panose="020B0604020202020204" pitchFamily="34" charset="0"/>
              <a:buChar char="»"/>
              <a:defRPr sz="1625">
                <a:solidFill>
                  <a:schemeClr val="tx1"/>
                </a:solidFill>
                <a:latin typeface="Calibri" panose="020F0502020204030204" pitchFamily="34" charset="0"/>
              </a:defRPr>
            </a:lvl8pPr>
            <a:lvl9pPr marL="3157440" indent="-185732" eaLnBrk="0" fontAlgn="base" hangingPunct="0">
              <a:spcBef>
                <a:spcPct val="20000"/>
              </a:spcBef>
              <a:spcAft>
                <a:spcPct val="0"/>
              </a:spcAft>
              <a:buFont typeface="Arial" panose="020B0604020202020204" pitchFamily="34" charset="0"/>
              <a:buChar char="»"/>
              <a:defRPr sz="1625">
                <a:solidFill>
                  <a:schemeClr val="tx1"/>
                </a:solidFill>
                <a:latin typeface="Calibri" panose="020F0502020204030204" pitchFamily="34" charset="0"/>
              </a:defRPr>
            </a:lvl9pPr>
          </a:lstStyle>
          <a:p>
            <a:pPr>
              <a:spcBef>
                <a:spcPct val="0"/>
              </a:spcBef>
              <a:buFontTx/>
              <a:buNone/>
            </a:pPr>
            <a:fld id="{0D30C761-743C-47D4-B120-96CE942FEC3A}" type="slidenum">
              <a:rPr lang="en-US" altLang="en-US" sz="975">
                <a:solidFill>
                  <a:srgbClr val="898989"/>
                </a:solidFill>
                <a:latin typeface="Arial" panose="020B0604020202020204" pitchFamily="34" charset="0"/>
              </a:rPr>
              <a:pPr>
                <a:spcBef>
                  <a:spcPct val="0"/>
                </a:spcBef>
                <a:buFontTx/>
                <a:buNone/>
              </a:pPr>
              <a:t>74</a:t>
            </a:fld>
            <a:endParaRPr lang="en-US" altLang="en-US" sz="975">
              <a:solidFill>
                <a:srgbClr val="898989"/>
              </a:solidFill>
              <a:latin typeface="Arial" panose="020B0604020202020204" pitchFamily="34" charset="0"/>
            </a:endParaRPr>
          </a:p>
        </p:txBody>
      </p:sp>
      <p:sp>
        <p:nvSpPr>
          <p:cNvPr id="7" name="Oval 6"/>
          <p:cNvSpPr/>
          <p:nvPr/>
        </p:nvSpPr>
        <p:spPr>
          <a:xfrm>
            <a:off x="1959068" y="4567966"/>
            <a:ext cx="1972865" cy="4643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62"/>
          </a:p>
        </p:txBody>
      </p:sp>
      <p:sp>
        <p:nvSpPr>
          <p:cNvPr id="8" name="Oval 7"/>
          <p:cNvSpPr/>
          <p:nvPr/>
        </p:nvSpPr>
        <p:spPr>
          <a:xfrm>
            <a:off x="5850790" y="4414741"/>
            <a:ext cx="1857375" cy="638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62"/>
          </a:p>
        </p:txBody>
      </p:sp>
      <p:sp>
        <p:nvSpPr>
          <p:cNvPr id="10" name="Rounded Rectangle 9"/>
          <p:cNvSpPr/>
          <p:nvPr/>
        </p:nvSpPr>
        <p:spPr>
          <a:xfrm rot="16200000">
            <a:off x="-929432" y="929434"/>
            <a:ext cx="2341066" cy="482203"/>
          </a:xfrm>
          <a:prstGeom prst="roundRect">
            <a:avLst>
              <a:gd name="adj" fmla="val 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62"/>
          </a:p>
        </p:txBody>
      </p:sp>
      <p:sp>
        <p:nvSpPr>
          <p:cNvPr id="11" name="Rectangle 10"/>
          <p:cNvSpPr/>
          <p:nvPr/>
        </p:nvSpPr>
        <p:spPr>
          <a:xfrm>
            <a:off x="0" y="6680029"/>
            <a:ext cx="9144000" cy="1827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62"/>
          </a:p>
        </p:txBody>
      </p:sp>
      <p:sp>
        <p:nvSpPr>
          <p:cNvPr id="14" name="Title 1">
            <a:extLst>
              <a:ext uri="{FF2B5EF4-FFF2-40B4-BE49-F238E27FC236}">
                <a16:creationId xmlns:a16="http://schemas.microsoft.com/office/drawing/2014/main" id="{33DEAA0C-5495-42E0-BAD4-A4DFC35CA33C}"/>
              </a:ext>
            </a:extLst>
          </p:cNvPr>
          <p:cNvSpPr txBox="1">
            <a:spLocks/>
          </p:cNvSpPr>
          <p:nvPr/>
        </p:nvSpPr>
        <p:spPr>
          <a:xfrm>
            <a:off x="8275467" y="20702"/>
            <a:ext cx="868533"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
        <p:nvSpPr>
          <p:cNvPr id="2" name="Footer Placeholder 1">
            <a:extLst>
              <a:ext uri="{FF2B5EF4-FFF2-40B4-BE49-F238E27FC236}">
                <a16:creationId xmlns:a16="http://schemas.microsoft.com/office/drawing/2014/main" id="{55CCD909-53EC-4EB9-8193-964ECA2773B7}"/>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003921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C:\Users\Agus Wahyudi\Pictures\3D man\deal.jpg"/>
          <p:cNvPicPr>
            <a:picLocks noChangeAspect="1" noChangeArrowheads="1"/>
          </p:cNvPicPr>
          <p:nvPr/>
        </p:nvPicPr>
        <p:blipFill>
          <a:blip r:embed="rId2" cstate="print"/>
          <a:srcRect/>
          <a:stretch>
            <a:fillRect/>
          </a:stretch>
        </p:blipFill>
        <p:spPr bwMode="auto">
          <a:xfrm>
            <a:off x="290429" y="770021"/>
            <a:ext cx="1638354" cy="1372578"/>
          </a:xfrm>
          <a:prstGeom prst="rect">
            <a:avLst/>
          </a:prstGeom>
          <a:noFill/>
          <a:ln w="9525">
            <a:noFill/>
            <a:miter lim="800000"/>
            <a:headEnd/>
            <a:tailEnd/>
          </a:ln>
        </p:spPr>
      </p:pic>
      <p:pic>
        <p:nvPicPr>
          <p:cNvPr id="86020" name="Picture 2" descr="D:\H_Miscelleneous\4. My Pictures\gbr\2. 3D People\contractor-300x225.jpg"/>
          <p:cNvPicPr>
            <a:picLocks noChangeAspect="1" noChangeArrowheads="1"/>
          </p:cNvPicPr>
          <p:nvPr/>
        </p:nvPicPr>
        <p:blipFill>
          <a:blip r:embed="rId3" cstate="print">
            <a:clrChange>
              <a:clrFrom>
                <a:srgbClr val="F5F5F5"/>
              </a:clrFrom>
              <a:clrTo>
                <a:srgbClr val="F5F5F5">
                  <a:alpha val="0"/>
                </a:srgbClr>
              </a:clrTo>
            </a:clrChange>
          </a:blip>
          <a:srcRect/>
          <a:stretch>
            <a:fillRect/>
          </a:stretch>
        </p:blipFill>
        <p:spPr bwMode="auto">
          <a:xfrm>
            <a:off x="5034851" y="795860"/>
            <a:ext cx="1966026" cy="1697579"/>
          </a:xfrm>
          <a:prstGeom prst="rect">
            <a:avLst/>
          </a:prstGeom>
          <a:noFill/>
          <a:ln w="9525">
            <a:noFill/>
            <a:miter lim="800000"/>
            <a:headEnd/>
            <a:tailEnd/>
          </a:ln>
        </p:spPr>
      </p:pic>
      <p:sp>
        <p:nvSpPr>
          <p:cNvPr id="9" name="TextBox 27"/>
          <p:cNvSpPr txBox="1">
            <a:spLocks noChangeArrowheads="1"/>
          </p:cNvSpPr>
          <p:nvPr/>
        </p:nvSpPr>
        <p:spPr bwMode="auto">
          <a:xfrm>
            <a:off x="210454" y="2147225"/>
            <a:ext cx="1932641" cy="992579"/>
          </a:xfrm>
          <a:prstGeom prst="rect">
            <a:avLst/>
          </a:prstGeom>
          <a:noFill/>
          <a:ln w="9525">
            <a:noFill/>
            <a:miter lim="800000"/>
            <a:headEnd/>
            <a:tailEnd/>
          </a:ln>
        </p:spPr>
        <p:txBody>
          <a:bodyPr wrap="square">
            <a:spAutoFit/>
          </a:bodyPr>
          <a:lstStyle/>
          <a:p>
            <a:pPr algn="ctr">
              <a:defRPr/>
            </a:pPr>
            <a:r>
              <a:rPr lang="id-ID" sz="1950" dirty="0">
                <a:solidFill>
                  <a:srgbClr val="000000"/>
                </a:solidFill>
              </a:rPr>
              <a:t>Terima Order/ Pengembangan Produk</a:t>
            </a:r>
            <a:endParaRPr lang="en-US" sz="1950" dirty="0">
              <a:solidFill>
                <a:srgbClr val="000000"/>
              </a:solidFill>
            </a:endParaRPr>
          </a:p>
        </p:txBody>
      </p:sp>
      <p:sp>
        <p:nvSpPr>
          <p:cNvPr id="10" name="TextBox 27"/>
          <p:cNvSpPr txBox="1">
            <a:spLocks noChangeArrowheads="1"/>
          </p:cNvSpPr>
          <p:nvPr/>
        </p:nvSpPr>
        <p:spPr bwMode="auto">
          <a:xfrm>
            <a:off x="6820259" y="324112"/>
            <a:ext cx="2363769" cy="692497"/>
          </a:xfrm>
          <a:prstGeom prst="rect">
            <a:avLst/>
          </a:prstGeom>
          <a:noFill/>
          <a:ln w="9525">
            <a:noFill/>
            <a:miter lim="800000"/>
            <a:headEnd/>
            <a:tailEnd/>
          </a:ln>
        </p:spPr>
        <p:txBody>
          <a:bodyPr wrap="square">
            <a:spAutoFit/>
          </a:bodyPr>
          <a:lstStyle/>
          <a:p>
            <a:pPr algn="ctr">
              <a:defRPr/>
            </a:pPr>
            <a:r>
              <a:rPr lang="en-US" sz="1950" dirty="0"/>
              <a:t>Mem</a:t>
            </a:r>
            <a:r>
              <a:rPr lang="id-ID" sz="1950" dirty="0"/>
              <a:t>persiapkan </a:t>
            </a:r>
            <a:r>
              <a:rPr lang="en-US" sz="1950" dirty="0" err="1"/>
              <a:t>sumber</a:t>
            </a:r>
            <a:r>
              <a:rPr lang="en-US" sz="1950" dirty="0"/>
              <a:t> </a:t>
            </a:r>
            <a:r>
              <a:rPr lang="en-US" sz="1950" dirty="0" err="1"/>
              <a:t>daya</a:t>
            </a:r>
            <a:r>
              <a:rPr lang="id-ID" sz="1950" dirty="0"/>
              <a:t>:</a:t>
            </a:r>
            <a:endParaRPr lang="en-US" sz="1950" dirty="0"/>
          </a:p>
        </p:txBody>
      </p:sp>
      <p:sp>
        <p:nvSpPr>
          <p:cNvPr id="11" name="TextBox 27"/>
          <p:cNvSpPr txBox="1">
            <a:spLocks noChangeArrowheads="1"/>
          </p:cNvSpPr>
          <p:nvPr/>
        </p:nvSpPr>
        <p:spPr bwMode="auto">
          <a:xfrm>
            <a:off x="4755898" y="5985101"/>
            <a:ext cx="2057327" cy="792718"/>
          </a:xfrm>
          <a:prstGeom prst="rect">
            <a:avLst/>
          </a:prstGeom>
          <a:noFill/>
          <a:ln w="9525">
            <a:noFill/>
            <a:miter lim="800000"/>
            <a:headEnd/>
            <a:tailEnd/>
          </a:ln>
        </p:spPr>
        <p:txBody>
          <a:bodyPr wrap="square">
            <a:spAutoFit/>
          </a:bodyPr>
          <a:lstStyle/>
          <a:p>
            <a:pPr algn="ctr">
              <a:defRPr/>
            </a:pPr>
            <a:r>
              <a:rPr lang="id-ID" sz="1517" dirty="0">
                <a:solidFill>
                  <a:srgbClr val="000000"/>
                </a:solidFill>
              </a:rPr>
              <a:t>Membuat Program Kerja Pengembangan</a:t>
            </a:r>
          </a:p>
          <a:p>
            <a:pPr algn="ctr">
              <a:defRPr/>
            </a:pPr>
            <a:r>
              <a:rPr lang="id-ID" sz="1517" dirty="0">
                <a:solidFill>
                  <a:srgbClr val="000000"/>
                </a:solidFill>
              </a:rPr>
              <a:t>(Master Schedule)</a:t>
            </a:r>
            <a:endParaRPr lang="en-US" sz="1517" dirty="0">
              <a:solidFill>
                <a:srgbClr val="000000"/>
              </a:solidFill>
            </a:endParaRPr>
          </a:p>
        </p:txBody>
      </p:sp>
      <p:grpSp>
        <p:nvGrpSpPr>
          <p:cNvPr id="42" name="Group 41"/>
          <p:cNvGrpSpPr/>
          <p:nvPr/>
        </p:nvGrpSpPr>
        <p:grpSpPr>
          <a:xfrm>
            <a:off x="6813849" y="1106905"/>
            <a:ext cx="2208213" cy="5693957"/>
            <a:chOff x="7739063" y="500042"/>
            <a:chExt cx="2208213" cy="5932073"/>
          </a:xfrm>
        </p:grpSpPr>
        <p:sp>
          <p:nvSpPr>
            <p:cNvPr id="12" name="Rectangle 11"/>
            <p:cNvSpPr/>
            <p:nvPr/>
          </p:nvSpPr>
          <p:spPr>
            <a:xfrm>
              <a:off x="7881971" y="500042"/>
              <a:ext cx="1928813" cy="592931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50"/>
            </a:p>
          </p:txBody>
        </p:sp>
        <p:sp>
          <p:nvSpPr>
            <p:cNvPr id="14" name="TextBox 27"/>
            <p:cNvSpPr txBox="1">
              <a:spLocks noChangeArrowheads="1"/>
            </p:cNvSpPr>
            <p:nvPr/>
          </p:nvSpPr>
          <p:spPr bwMode="auto">
            <a:xfrm>
              <a:off x="7804151" y="1690688"/>
              <a:ext cx="2071687" cy="554795"/>
            </a:xfrm>
            <a:prstGeom prst="rect">
              <a:avLst/>
            </a:prstGeom>
            <a:noFill/>
            <a:ln w="9525">
              <a:noFill/>
              <a:miter lim="800000"/>
              <a:headEnd/>
              <a:tailEnd/>
            </a:ln>
          </p:spPr>
          <p:txBody>
            <a:bodyPr>
              <a:spAutoFit/>
            </a:bodyPr>
            <a:lstStyle/>
            <a:p>
              <a:pPr algn="ctr">
                <a:defRPr/>
              </a:pPr>
              <a:r>
                <a:rPr lang="id-ID" sz="1517" dirty="0"/>
                <a:t>Manusia, memenuhi (kompetensi &amp; jumlah)?</a:t>
              </a:r>
            </a:p>
          </p:txBody>
        </p:sp>
        <p:pic>
          <p:nvPicPr>
            <p:cNvPr id="86026" name="Picture 20" descr="http://www.cimg.in/images/2012/05/30/03/126994074_13383595882_large.jpg"/>
            <p:cNvPicPr>
              <a:picLocks noChangeAspect="1" noChangeArrowheads="1"/>
            </p:cNvPicPr>
            <p:nvPr/>
          </p:nvPicPr>
          <p:blipFill>
            <a:blip r:embed="rId4" cstate="print"/>
            <a:srcRect r="38799"/>
            <a:stretch>
              <a:fillRect/>
            </a:stretch>
          </p:blipFill>
          <p:spPr bwMode="auto">
            <a:xfrm>
              <a:off x="8361363" y="2286000"/>
              <a:ext cx="884237" cy="714375"/>
            </a:xfrm>
            <a:prstGeom prst="rect">
              <a:avLst/>
            </a:prstGeom>
            <a:noFill/>
            <a:ln w="9525">
              <a:noFill/>
              <a:miter lim="800000"/>
              <a:headEnd/>
              <a:tailEnd/>
            </a:ln>
          </p:spPr>
        </p:pic>
        <p:sp>
          <p:nvSpPr>
            <p:cNvPr id="16" name="TextBox 27"/>
            <p:cNvSpPr txBox="1">
              <a:spLocks noChangeArrowheads="1"/>
            </p:cNvSpPr>
            <p:nvPr/>
          </p:nvSpPr>
          <p:spPr bwMode="auto">
            <a:xfrm>
              <a:off x="7739063" y="3000375"/>
              <a:ext cx="2000250" cy="554795"/>
            </a:xfrm>
            <a:prstGeom prst="rect">
              <a:avLst/>
            </a:prstGeom>
            <a:noFill/>
            <a:ln w="9525">
              <a:noFill/>
              <a:miter lim="800000"/>
              <a:headEnd/>
              <a:tailEnd/>
            </a:ln>
          </p:spPr>
          <p:txBody>
            <a:bodyPr>
              <a:spAutoFit/>
            </a:bodyPr>
            <a:lstStyle/>
            <a:p>
              <a:pPr algn="ctr">
                <a:defRPr/>
              </a:pPr>
              <a:r>
                <a:rPr lang="id-ID" sz="1517" dirty="0"/>
                <a:t>Material, Kapan harus sudah tersedia?</a:t>
              </a:r>
            </a:p>
          </p:txBody>
        </p:sp>
        <p:pic>
          <p:nvPicPr>
            <p:cNvPr id="86028" name="Picture 21" descr="http://nyc-parkingticket.com/media/catalog/product/cache/1/small_image/135x/9df78eab33525d08d6e5fb8d27136e95/n/y/nycparkingticketreport_1.jpg">
              <a:hlinkClick r:id="rId5" action="ppaction://hlinkfile"/>
            </p:cNvPr>
            <p:cNvPicPr>
              <a:picLocks noChangeAspect="1" noChangeArrowheads="1"/>
            </p:cNvPicPr>
            <p:nvPr/>
          </p:nvPicPr>
          <p:blipFill>
            <a:blip r:embed="rId6" cstate="print"/>
            <a:srcRect/>
            <a:stretch>
              <a:fillRect/>
            </a:stretch>
          </p:blipFill>
          <p:spPr bwMode="auto">
            <a:xfrm>
              <a:off x="8453438" y="3571875"/>
              <a:ext cx="695325" cy="642938"/>
            </a:xfrm>
            <a:prstGeom prst="rect">
              <a:avLst/>
            </a:prstGeom>
            <a:noFill/>
            <a:ln w="9525">
              <a:noFill/>
              <a:miter lim="800000"/>
              <a:headEnd/>
              <a:tailEnd/>
            </a:ln>
          </p:spPr>
        </p:pic>
        <p:sp>
          <p:nvSpPr>
            <p:cNvPr id="18" name="TextBox 27"/>
            <p:cNvSpPr txBox="1">
              <a:spLocks noChangeArrowheads="1"/>
            </p:cNvSpPr>
            <p:nvPr/>
          </p:nvSpPr>
          <p:spPr bwMode="auto">
            <a:xfrm>
              <a:off x="7881938" y="4214813"/>
              <a:ext cx="1928812" cy="554795"/>
            </a:xfrm>
            <a:prstGeom prst="rect">
              <a:avLst/>
            </a:prstGeom>
            <a:noFill/>
            <a:ln w="9525">
              <a:noFill/>
              <a:miter lim="800000"/>
              <a:headEnd/>
              <a:tailEnd/>
            </a:ln>
          </p:spPr>
          <p:txBody>
            <a:bodyPr>
              <a:spAutoFit/>
            </a:bodyPr>
            <a:lstStyle/>
            <a:p>
              <a:pPr algn="ctr">
                <a:defRPr/>
              </a:pPr>
              <a:r>
                <a:rPr lang="id-ID" sz="1517" dirty="0"/>
                <a:t>Metode, Prosedur/ SOP/ Standard siap?</a:t>
              </a:r>
            </a:p>
          </p:txBody>
        </p:sp>
        <p:pic>
          <p:nvPicPr>
            <p:cNvPr id="86030" name="Picture 4" descr="C:\Users\Agus Wahyudi\Pictures\3D man\d-white-people-as-road-worker-business-man-rendered-illustration-30858657.jpg"/>
            <p:cNvPicPr>
              <a:picLocks noChangeAspect="1" noChangeArrowheads="1"/>
            </p:cNvPicPr>
            <p:nvPr/>
          </p:nvPicPr>
          <p:blipFill>
            <a:blip r:embed="rId7" cstate="print"/>
            <a:srcRect/>
            <a:stretch>
              <a:fillRect/>
            </a:stretch>
          </p:blipFill>
          <p:spPr bwMode="auto">
            <a:xfrm>
              <a:off x="8167688" y="714375"/>
              <a:ext cx="1285875" cy="1071563"/>
            </a:xfrm>
            <a:prstGeom prst="rect">
              <a:avLst/>
            </a:prstGeom>
            <a:noFill/>
            <a:ln w="9525">
              <a:noFill/>
              <a:miter lim="800000"/>
              <a:headEnd/>
              <a:tailEnd/>
            </a:ln>
          </p:spPr>
        </p:pic>
        <p:pic>
          <p:nvPicPr>
            <p:cNvPr id="86031" name="Picture 19" descr="http://us.cdn3.123rf.com/168nwm/anatolymas/anatolymas1207/anatolymas120700006/14573937-3d-small-person-cleaner-with-a-mop-and-bucket-3d-image-isolated-white-background.jpg"/>
            <p:cNvPicPr>
              <a:picLocks noChangeAspect="1" noChangeArrowheads="1"/>
            </p:cNvPicPr>
            <p:nvPr/>
          </p:nvPicPr>
          <p:blipFill>
            <a:blip r:embed="rId8" cstate="print"/>
            <a:srcRect/>
            <a:stretch>
              <a:fillRect/>
            </a:stretch>
          </p:blipFill>
          <p:spPr bwMode="auto">
            <a:xfrm>
              <a:off x="8810625" y="5000625"/>
              <a:ext cx="735013" cy="857250"/>
            </a:xfrm>
            <a:prstGeom prst="rect">
              <a:avLst/>
            </a:prstGeom>
            <a:noFill/>
            <a:ln w="9525">
              <a:noFill/>
              <a:miter lim="800000"/>
              <a:headEnd/>
              <a:tailEnd/>
            </a:ln>
          </p:spPr>
        </p:pic>
        <p:sp>
          <p:nvSpPr>
            <p:cNvPr id="22" name="TextBox 27"/>
            <p:cNvSpPr txBox="1">
              <a:spLocks noChangeArrowheads="1"/>
            </p:cNvSpPr>
            <p:nvPr/>
          </p:nvSpPr>
          <p:spPr bwMode="auto">
            <a:xfrm>
              <a:off x="7780338" y="5943600"/>
              <a:ext cx="2166938" cy="488515"/>
            </a:xfrm>
            <a:prstGeom prst="rect">
              <a:avLst/>
            </a:prstGeom>
            <a:noFill/>
            <a:ln w="9525">
              <a:noFill/>
              <a:miter lim="800000"/>
              <a:headEnd/>
              <a:tailEnd/>
            </a:ln>
          </p:spPr>
          <p:txBody>
            <a:bodyPr>
              <a:spAutoFit/>
            </a:bodyPr>
            <a:lstStyle/>
            <a:p>
              <a:pPr algn="ctr">
                <a:defRPr/>
              </a:pPr>
              <a:r>
                <a:rPr lang="id-ID" sz="1300" dirty="0"/>
                <a:t>Infrastruktur &amp; Lingkungan Kerja, memadai?</a:t>
              </a:r>
            </a:p>
          </p:txBody>
        </p:sp>
        <p:pic>
          <p:nvPicPr>
            <p:cNvPr id="86033" name="Picture 5" descr="C:\Users\Agus Wahyudi\Pictures\3D man\3d-man-vector-tools-24174548.jpg"/>
            <p:cNvPicPr>
              <a:picLocks noChangeAspect="1" noChangeArrowheads="1"/>
            </p:cNvPicPr>
            <p:nvPr/>
          </p:nvPicPr>
          <p:blipFill>
            <a:blip r:embed="rId9" cstate="print"/>
            <a:srcRect/>
            <a:stretch>
              <a:fillRect/>
            </a:stretch>
          </p:blipFill>
          <p:spPr bwMode="auto">
            <a:xfrm>
              <a:off x="7953375" y="5000625"/>
              <a:ext cx="873125" cy="873125"/>
            </a:xfrm>
            <a:prstGeom prst="rect">
              <a:avLst/>
            </a:prstGeom>
            <a:noFill/>
            <a:ln w="9525">
              <a:noFill/>
              <a:miter lim="800000"/>
              <a:headEnd/>
              <a:tailEnd/>
            </a:ln>
          </p:spPr>
        </p:pic>
      </p:grpSp>
      <p:sp>
        <p:nvSpPr>
          <p:cNvPr id="52242" name="AutoShape 6"/>
          <p:cNvSpPr>
            <a:spLocks noChangeArrowheads="1"/>
          </p:cNvSpPr>
          <p:nvPr/>
        </p:nvSpPr>
        <p:spPr bwMode="auto">
          <a:xfrm>
            <a:off x="3129019" y="1449247"/>
            <a:ext cx="1371551" cy="359710"/>
          </a:xfrm>
          <a:prstGeom prst="rightArrow">
            <a:avLst>
              <a:gd name="adj1" fmla="val 50000"/>
              <a:gd name="adj2" fmla="val 50216"/>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sp>
        <p:nvSpPr>
          <p:cNvPr id="52243" name="AutoShape 6"/>
          <p:cNvSpPr>
            <a:spLocks noChangeArrowheads="1"/>
          </p:cNvSpPr>
          <p:nvPr/>
        </p:nvSpPr>
        <p:spPr bwMode="auto">
          <a:xfrm rot="5400000">
            <a:off x="5540107" y="3855052"/>
            <a:ext cx="851943" cy="315873"/>
          </a:xfrm>
          <a:prstGeom prst="rightArrow">
            <a:avLst>
              <a:gd name="adj1" fmla="val 50000"/>
              <a:gd name="adj2" fmla="val 50219"/>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pic>
        <p:nvPicPr>
          <p:cNvPr id="86040" name="Picture 6" descr="C:\Users\Agus Wahyudi\Pictures\3D man\3d-man-gantt-chart-presentation-28615363.jpg"/>
          <p:cNvPicPr>
            <a:picLocks noChangeAspect="1" noChangeArrowheads="1"/>
          </p:cNvPicPr>
          <p:nvPr/>
        </p:nvPicPr>
        <p:blipFill>
          <a:blip r:embed="rId10" cstate="print"/>
          <a:srcRect/>
          <a:stretch>
            <a:fillRect/>
          </a:stretch>
        </p:blipFill>
        <p:spPr bwMode="auto">
          <a:xfrm>
            <a:off x="4637389" y="4568439"/>
            <a:ext cx="2235444" cy="1419908"/>
          </a:xfrm>
          <a:prstGeom prst="rect">
            <a:avLst/>
          </a:prstGeom>
          <a:noFill/>
          <a:ln w="9525">
            <a:noFill/>
            <a:miter lim="800000"/>
            <a:headEnd/>
            <a:tailEnd/>
          </a:ln>
        </p:spPr>
      </p:pic>
      <p:sp>
        <p:nvSpPr>
          <p:cNvPr id="52245" name="AutoShape 6"/>
          <p:cNvSpPr>
            <a:spLocks noChangeArrowheads="1"/>
          </p:cNvSpPr>
          <p:nvPr/>
        </p:nvSpPr>
        <p:spPr bwMode="auto">
          <a:xfrm rot="-8413146">
            <a:off x="4531218" y="3682911"/>
            <a:ext cx="951773" cy="359710"/>
          </a:xfrm>
          <a:prstGeom prst="rightArrow">
            <a:avLst>
              <a:gd name="adj1" fmla="val 50000"/>
              <a:gd name="adj2" fmla="val 50261"/>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pic>
        <p:nvPicPr>
          <p:cNvPr id="86044" name="Picture 6" descr="http://thumbs.dreamstime.com/thumblarge_366/12345431936l27HZ.jpg"/>
          <p:cNvPicPr>
            <a:picLocks noChangeAspect="1" noChangeArrowheads="1"/>
          </p:cNvPicPr>
          <p:nvPr/>
        </p:nvPicPr>
        <p:blipFill>
          <a:blip r:embed="rId11" cstate="print"/>
          <a:srcRect/>
          <a:stretch>
            <a:fillRect/>
          </a:stretch>
        </p:blipFill>
        <p:spPr bwMode="auto">
          <a:xfrm>
            <a:off x="3272122" y="2071219"/>
            <a:ext cx="923304" cy="1505102"/>
          </a:xfrm>
          <a:prstGeom prst="rect">
            <a:avLst/>
          </a:prstGeom>
          <a:noFill/>
          <a:ln w="9525">
            <a:noFill/>
            <a:miter lim="800000"/>
            <a:headEnd/>
            <a:tailEnd/>
          </a:ln>
        </p:spPr>
      </p:pic>
      <p:sp>
        <p:nvSpPr>
          <p:cNvPr id="29" name="TextBox 27"/>
          <p:cNvSpPr txBox="1">
            <a:spLocks noChangeArrowheads="1"/>
          </p:cNvSpPr>
          <p:nvPr/>
        </p:nvSpPr>
        <p:spPr bwMode="auto">
          <a:xfrm>
            <a:off x="3078126" y="3583162"/>
            <a:ext cx="1246865" cy="559256"/>
          </a:xfrm>
          <a:prstGeom prst="rect">
            <a:avLst/>
          </a:prstGeom>
          <a:noFill/>
          <a:ln w="9525">
            <a:noFill/>
            <a:miter lim="800000"/>
            <a:headEnd/>
            <a:tailEnd/>
          </a:ln>
        </p:spPr>
        <p:txBody>
          <a:bodyPr wrap="square">
            <a:spAutoFit/>
          </a:bodyPr>
          <a:lstStyle/>
          <a:p>
            <a:pPr algn="ctr">
              <a:defRPr/>
            </a:pPr>
            <a:r>
              <a:rPr lang="id-ID" sz="1517" dirty="0">
                <a:solidFill>
                  <a:srgbClr val="000000"/>
                </a:solidFill>
              </a:rPr>
              <a:t>Monitor Pelaksanaan</a:t>
            </a:r>
          </a:p>
        </p:txBody>
      </p:sp>
      <p:pic>
        <p:nvPicPr>
          <p:cNvPr id="86046" name="Picture 2" descr="Check_contractor : 3d people - man, person with a clipboard. Businessman. Builder "/>
          <p:cNvPicPr>
            <a:picLocks noChangeAspect="1" noChangeArrowheads="1"/>
          </p:cNvPicPr>
          <p:nvPr/>
        </p:nvPicPr>
        <p:blipFill>
          <a:blip r:embed="rId12" cstate="print"/>
          <a:srcRect r="24107"/>
          <a:stretch>
            <a:fillRect/>
          </a:stretch>
        </p:blipFill>
        <p:spPr bwMode="auto">
          <a:xfrm>
            <a:off x="273768" y="4562018"/>
            <a:ext cx="1453403" cy="1561899"/>
          </a:xfrm>
          <a:prstGeom prst="rect">
            <a:avLst/>
          </a:prstGeom>
          <a:noFill/>
          <a:ln w="9525">
            <a:noFill/>
            <a:miter lim="800000"/>
            <a:headEnd/>
            <a:tailEnd/>
          </a:ln>
        </p:spPr>
      </p:pic>
      <p:sp>
        <p:nvSpPr>
          <p:cNvPr id="31" name="Explosion 2 30"/>
          <p:cNvSpPr/>
          <p:nvPr/>
        </p:nvSpPr>
        <p:spPr>
          <a:xfrm>
            <a:off x="99206" y="2950580"/>
            <a:ext cx="2639189" cy="1561899"/>
          </a:xfrm>
          <a:prstGeom prst="irregularSeal2">
            <a:avLst/>
          </a:prstGeom>
          <a:solidFill>
            <a:srgbClr val="00CCFF"/>
          </a:solidFill>
          <a:ln>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192" dirty="0"/>
          </a:p>
        </p:txBody>
      </p:sp>
      <p:sp>
        <p:nvSpPr>
          <p:cNvPr id="32" name="TextBox 27"/>
          <p:cNvSpPr txBox="1">
            <a:spLocks noChangeArrowheads="1"/>
          </p:cNvSpPr>
          <p:nvPr/>
        </p:nvSpPr>
        <p:spPr bwMode="auto">
          <a:xfrm>
            <a:off x="210455" y="6103751"/>
            <a:ext cx="1932672" cy="523220"/>
          </a:xfrm>
          <a:prstGeom prst="rect">
            <a:avLst/>
          </a:prstGeom>
          <a:noFill/>
          <a:ln w="9525">
            <a:noFill/>
            <a:miter lim="800000"/>
            <a:headEnd/>
            <a:tailEnd/>
          </a:ln>
        </p:spPr>
        <p:txBody>
          <a:bodyPr wrap="square">
            <a:spAutoFit/>
          </a:bodyPr>
          <a:lstStyle/>
          <a:p>
            <a:pPr algn="ctr">
              <a:defRPr/>
            </a:pPr>
            <a:r>
              <a:rPr lang="id-ID" sz="1400" dirty="0">
                <a:solidFill>
                  <a:srgbClr val="000000"/>
                </a:solidFill>
              </a:rPr>
              <a:t>Approval Sistem</a:t>
            </a:r>
          </a:p>
          <a:p>
            <a:pPr algn="ctr">
              <a:defRPr/>
            </a:pPr>
            <a:r>
              <a:rPr lang="id-ID" sz="1400" dirty="0">
                <a:solidFill>
                  <a:srgbClr val="000000"/>
                </a:solidFill>
              </a:rPr>
              <a:t>(standarisasi)</a:t>
            </a:r>
            <a:endParaRPr lang="en-US" sz="1400" dirty="0">
              <a:solidFill>
                <a:srgbClr val="000000"/>
              </a:solidFill>
            </a:endParaRPr>
          </a:p>
        </p:txBody>
      </p:sp>
      <p:sp>
        <p:nvSpPr>
          <p:cNvPr id="33" name="TextBox 27"/>
          <p:cNvSpPr txBox="1">
            <a:spLocks noChangeArrowheads="1"/>
          </p:cNvSpPr>
          <p:nvPr/>
        </p:nvSpPr>
        <p:spPr bwMode="auto">
          <a:xfrm rot="20435442">
            <a:off x="391173" y="3456808"/>
            <a:ext cx="1828734" cy="738664"/>
          </a:xfrm>
          <a:prstGeom prst="rect">
            <a:avLst/>
          </a:prstGeom>
          <a:noFill/>
          <a:ln w="9525">
            <a:noFill/>
            <a:miter lim="800000"/>
            <a:headEnd/>
            <a:tailEnd/>
          </a:ln>
        </p:spPr>
        <p:txBody>
          <a:bodyPr wrap="square">
            <a:spAutoFit/>
          </a:bodyPr>
          <a:lstStyle/>
          <a:p>
            <a:pPr algn="ctr">
              <a:defRPr/>
            </a:pPr>
            <a:r>
              <a:rPr lang="id-ID" sz="1400" dirty="0"/>
              <a:t>Operational menjadi teratur, tidak banyak masalah</a:t>
            </a:r>
          </a:p>
        </p:txBody>
      </p:sp>
      <p:sp>
        <p:nvSpPr>
          <p:cNvPr id="52252" name="AutoShape 6"/>
          <p:cNvSpPr>
            <a:spLocks noChangeArrowheads="1"/>
          </p:cNvSpPr>
          <p:nvPr/>
        </p:nvSpPr>
        <p:spPr bwMode="auto">
          <a:xfrm rot="9164285">
            <a:off x="1760573" y="4149272"/>
            <a:ext cx="1307822" cy="359710"/>
          </a:xfrm>
          <a:prstGeom prst="rightArrow">
            <a:avLst>
              <a:gd name="adj1" fmla="val 50000"/>
              <a:gd name="adj2" fmla="val 50221"/>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sp>
        <p:nvSpPr>
          <p:cNvPr id="35" name="TextBox 27"/>
          <p:cNvSpPr txBox="1">
            <a:spLocks noChangeArrowheads="1"/>
          </p:cNvSpPr>
          <p:nvPr/>
        </p:nvSpPr>
        <p:spPr bwMode="auto">
          <a:xfrm rot="19994083">
            <a:off x="2170325" y="4446219"/>
            <a:ext cx="811847" cy="325795"/>
          </a:xfrm>
          <a:prstGeom prst="rect">
            <a:avLst/>
          </a:prstGeom>
          <a:noFill/>
          <a:ln w="9525">
            <a:noFill/>
            <a:miter lim="800000"/>
            <a:headEnd/>
            <a:tailEnd/>
          </a:ln>
        </p:spPr>
        <p:txBody>
          <a:bodyPr wrap="square">
            <a:spAutoFit/>
          </a:bodyPr>
          <a:lstStyle/>
          <a:p>
            <a:pPr algn="ctr">
              <a:defRPr/>
            </a:pPr>
            <a:r>
              <a:rPr lang="id-ID" sz="1517" dirty="0">
                <a:solidFill>
                  <a:srgbClr val="000000"/>
                </a:solidFill>
              </a:rPr>
              <a:t>Lancar</a:t>
            </a:r>
            <a:endParaRPr lang="en-US" sz="1517" dirty="0">
              <a:solidFill>
                <a:srgbClr val="000000"/>
              </a:solidFill>
            </a:endParaRPr>
          </a:p>
        </p:txBody>
      </p:sp>
      <p:sp>
        <p:nvSpPr>
          <p:cNvPr id="52254" name="AutoShape 6"/>
          <p:cNvSpPr>
            <a:spLocks noChangeArrowheads="1"/>
          </p:cNvSpPr>
          <p:nvPr/>
        </p:nvSpPr>
        <p:spPr bwMode="auto">
          <a:xfrm rot="5400000">
            <a:off x="3216919" y="4601227"/>
            <a:ext cx="709952" cy="315873"/>
          </a:xfrm>
          <a:prstGeom prst="rightArrow">
            <a:avLst>
              <a:gd name="adj1" fmla="val 50000"/>
              <a:gd name="adj2" fmla="val 50219"/>
            </a:avLst>
          </a:prstGeom>
          <a:solidFill>
            <a:srgbClr val="FF3300"/>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pic>
        <p:nvPicPr>
          <p:cNvPr id="86057" name="Picture 12" descr="http://us.cdn3.123rf.com/168nwm/anatolymas/anatolymas1205/anatolymas120500008/13451985-3d-small-people-spend-a-survey-3d-image-isolated-white-background.jpg"/>
          <p:cNvPicPr>
            <a:picLocks noChangeAspect="1" noChangeArrowheads="1"/>
          </p:cNvPicPr>
          <p:nvPr/>
        </p:nvPicPr>
        <p:blipFill>
          <a:blip r:embed="rId13" cstate="print"/>
          <a:srcRect/>
          <a:stretch>
            <a:fillRect/>
          </a:stretch>
        </p:blipFill>
        <p:spPr bwMode="auto">
          <a:xfrm>
            <a:off x="2960628" y="5201819"/>
            <a:ext cx="1064566" cy="1200611"/>
          </a:xfrm>
          <a:prstGeom prst="rect">
            <a:avLst/>
          </a:prstGeom>
          <a:noFill/>
          <a:ln w="9525">
            <a:noFill/>
            <a:miter lim="800000"/>
            <a:headEnd/>
            <a:tailEnd/>
          </a:ln>
        </p:spPr>
      </p:pic>
      <p:sp>
        <p:nvSpPr>
          <p:cNvPr id="38" name="TextBox 27"/>
          <p:cNvSpPr txBox="1">
            <a:spLocks noChangeArrowheads="1"/>
          </p:cNvSpPr>
          <p:nvPr/>
        </p:nvSpPr>
        <p:spPr bwMode="auto">
          <a:xfrm>
            <a:off x="3866323" y="4462010"/>
            <a:ext cx="1039054" cy="559230"/>
          </a:xfrm>
          <a:prstGeom prst="rect">
            <a:avLst/>
          </a:prstGeom>
          <a:noFill/>
          <a:ln w="9525">
            <a:noFill/>
            <a:miter lim="800000"/>
            <a:headEnd/>
            <a:tailEnd/>
          </a:ln>
        </p:spPr>
        <p:txBody>
          <a:bodyPr wrap="square">
            <a:spAutoFit/>
          </a:bodyPr>
          <a:lstStyle/>
          <a:p>
            <a:pPr algn="ctr">
              <a:defRPr/>
            </a:pPr>
            <a:r>
              <a:rPr lang="id-ID" sz="1517" dirty="0">
                <a:solidFill>
                  <a:srgbClr val="000000"/>
                </a:solidFill>
              </a:rPr>
              <a:t>Terhambat</a:t>
            </a:r>
            <a:endParaRPr lang="en-US" sz="1517" dirty="0">
              <a:solidFill>
                <a:srgbClr val="000000"/>
              </a:solidFill>
            </a:endParaRPr>
          </a:p>
        </p:txBody>
      </p:sp>
      <p:sp>
        <p:nvSpPr>
          <p:cNvPr id="39" name="TextBox 27"/>
          <p:cNvSpPr txBox="1">
            <a:spLocks noChangeArrowheads="1"/>
          </p:cNvSpPr>
          <p:nvPr/>
        </p:nvSpPr>
        <p:spPr bwMode="auto">
          <a:xfrm>
            <a:off x="2771518" y="6258798"/>
            <a:ext cx="1932640" cy="338554"/>
          </a:xfrm>
          <a:prstGeom prst="rect">
            <a:avLst/>
          </a:prstGeom>
          <a:noFill/>
          <a:ln w="9525">
            <a:noFill/>
            <a:miter lim="800000"/>
            <a:headEnd/>
            <a:tailEnd/>
          </a:ln>
        </p:spPr>
        <p:txBody>
          <a:bodyPr wrap="square">
            <a:spAutoFit/>
          </a:bodyPr>
          <a:lstStyle/>
          <a:p>
            <a:pPr algn="ctr">
              <a:defRPr/>
            </a:pPr>
            <a:r>
              <a:rPr lang="id-ID" sz="1600" dirty="0">
                <a:solidFill>
                  <a:srgbClr val="000000"/>
                </a:solidFill>
              </a:rPr>
              <a:t>Lakukan Perbaikan</a:t>
            </a:r>
            <a:endParaRPr lang="en-US" sz="1600" dirty="0">
              <a:solidFill>
                <a:srgbClr val="000000"/>
              </a:solidFill>
            </a:endParaRPr>
          </a:p>
        </p:txBody>
      </p:sp>
      <p:sp>
        <p:nvSpPr>
          <p:cNvPr id="40" name="TextBox 27"/>
          <p:cNvSpPr txBox="1">
            <a:spLocks noChangeArrowheads="1"/>
          </p:cNvSpPr>
          <p:nvPr/>
        </p:nvSpPr>
        <p:spPr bwMode="auto">
          <a:xfrm>
            <a:off x="5120284" y="2476478"/>
            <a:ext cx="1799658" cy="992579"/>
          </a:xfrm>
          <a:prstGeom prst="rect">
            <a:avLst/>
          </a:prstGeom>
          <a:noFill/>
          <a:ln w="9525">
            <a:noFill/>
            <a:miter lim="800000"/>
            <a:headEnd/>
            <a:tailEnd/>
          </a:ln>
        </p:spPr>
        <p:txBody>
          <a:bodyPr wrap="square">
            <a:spAutoFit/>
          </a:bodyPr>
          <a:lstStyle/>
          <a:p>
            <a:pPr algn="ctr">
              <a:defRPr/>
            </a:pPr>
            <a:r>
              <a:rPr lang="id-ID" sz="1950" dirty="0">
                <a:solidFill>
                  <a:srgbClr val="000000"/>
                </a:solidFill>
              </a:rPr>
              <a:t>Lakukan Persiapan (4M + 1E)</a:t>
            </a:r>
            <a:endParaRPr lang="en-US" sz="1950" dirty="0">
              <a:solidFill>
                <a:srgbClr val="000000"/>
              </a:solidFill>
            </a:endParaRPr>
          </a:p>
        </p:txBody>
      </p:sp>
      <p:sp>
        <p:nvSpPr>
          <p:cNvPr id="41" name="Rectangle 40"/>
          <p:cNvSpPr/>
          <p:nvPr/>
        </p:nvSpPr>
        <p:spPr>
          <a:xfrm>
            <a:off x="35760" y="39814"/>
            <a:ext cx="7322987" cy="780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779042" indent="-779042">
              <a:lnSpc>
                <a:spcPct val="105000"/>
              </a:lnSpc>
              <a:spcBef>
                <a:spcPct val="20000"/>
              </a:spcBef>
              <a:buClr>
                <a:schemeClr val="accent2"/>
              </a:buClr>
            </a:pPr>
            <a:r>
              <a:rPr lang="en-US" sz="2000" b="1" dirty="0">
                <a:solidFill>
                  <a:srgbClr val="0000FF"/>
                </a:solidFill>
              </a:rPr>
              <a:t>SMM</a:t>
            </a:r>
            <a:r>
              <a:rPr lang="en-US" sz="2000" b="1" dirty="0">
                <a:solidFill>
                  <a:schemeClr val="tx1"/>
                </a:solidFill>
              </a:rPr>
              <a:t> </a:t>
            </a:r>
            <a:r>
              <a:rPr lang="en-US" sz="2600" dirty="0">
                <a:solidFill>
                  <a:schemeClr val="tx1"/>
                </a:solidFill>
              </a:rPr>
              <a:t> 8.1 </a:t>
            </a:r>
            <a:r>
              <a:rPr lang="en-US" sz="2600" dirty="0" err="1">
                <a:solidFill>
                  <a:schemeClr val="tx1"/>
                </a:solidFill>
              </a:rPr>
              <a:t>Perencanaan</a:t>
            </a:r>
            <a:r>
              <a:rPr lang="en-US" sz="2600" dirty="0">
                <a:solidFill>
                  <a:schemeClr val="tx1"/>
                </a:solidFill>
              </a:rPr>
              <a:t> </a:t>
            </a:r>
            <a:r>
              <a:rPr lang="en-US" sz="2600" dirty="0" err="1">
                <a:solidFill>
                  <a:schemeClr val="tx1"/>
                </a:solidFill>
              </a:rPr>
              <a:t>pelaksanaan</a:t>
            </a:r>
            <a:r>
              <a:rPr lang="en-US" sz="2600" dirty="0">
                <a:solidFill>
                  <a:schemeClr val="tx1"/>
                </a:solidFill>
              </a:rPr>
              <a:t> </a:t>
            </a:r>
            <a:r>
              <a:rPr lang="en-US" sz="2600" dirty="0" err="1">
                <a:solidFill>
                  <a:schemeClr val="tx1"/>
                </a:solidFill>
              </a:rPr>
              <a:t>dan</a:t>
            </a:r>
            <a:r>
              <a:rPr lang="en-US" sz="2600" dirty="0">
                <a:solidFill>
                  <a:schemeClr val="tx1"/>
                </a:solidFill>
              </a:rPr>
              <a:t> </a:t>
            </a:r>
            <a:r>
              <a:rPr lang="en-US" sz="2600" dirty="0" err="1">
                <a:solidFill>
                  <a:schemeClr val="tx1"/>
                </a:solidFill>
              </a:rPr>
              <a:t>pengendalian</a:t>
            </a:r>
            <a:endParaRPr lang="en-US" sz="2600" dirty="0">
              <a:solidFill>
                <a:schemeClr val="tx1"/>
              </a:solidFill>
            </a:endParaRPr>
          </a:p>
        </p:txBody>
      </p:sp>
      <p:sp>
        <p:nvSpPr>
          <p:cNvPr id="36" name="AutoShape 6"/>
          <p:cNvSpPr>
            <a:spLocks noChangeArrowheads="1"/>
          </p:cNvSpPr>
          <p:nvPr/>
        </p:nvSpPr>
        <p:spPr bwMode="auto">
          <a:xfrm rot="12220912">
            <a:off x="2012091" y="5767037"/>
            <a:ext cx="949556" cy="359709"/>
          </a:xfrm>
          <a:prstGeom prst="rightArrow">
            <a:avLst>
              <a:gd name="adj1" fmla="val 50000"/>
              <a:gd name="adj2" fmla="val 50221"/>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sp>
        <p:nvSpPr>
          <p:cNvPr id="3" name="Slide Number Placeholder 2"/>
          <p:cNvSpPr>
            <a:spLocks noGrp="1"/>
          </p:cNvSpPr>
          <p:nvPr>
            <p:ph type="sldNum" sz="quarter" idx="12"/>
          </p:nvPr>
        </p:nvSpPr>
        <p:spPr/>
        <p:txBody>
          <a:bodyPr/>
          <a:lstStyle/>
          <a:p>
            <a:pPr>
              <a:defRPr/>
            </a:pPr>
            <a:fld id="{841ECF00-6640-4B42-A490-1528FA283F84}" type="slidenum">
              <a:rPr lang="en-US" smtClean="0"/>
              <a:pPr>
                <a:defRPr/>
              </a:pPr>
              <a:t>75</a:t>
            </a:fld>
            <a:endParaRPr lang="en-US"/>
          </a:p>
        </p:txBody>
      </p:sp>
      <p:sp>
        <p:nvSpPr>
          <p:cNvPr id="2" name="Footer Placeholder 1">
            <a:extLst>
              <a:ext uri="{FF2B5EF4-FFF2-40B4-BE49-F238E27FC236}">
                <a16:creationId xmlns:a16="http://schemas.microsoft.com/office/drawing/2014/main" id="{EB350D85-62D8-4A4E-83F5-FF12532A1FA3}"/>
              </a:ext>
            </a:extLst>
          </p:cNvPr>
          <p:cNvSpPr>
            <a:spLocks noGrp="1"/>
          </p:cNvSpPr>
          <p:nvPr>
            <p:ph type="ftr" sz="quarter" idx="11"/>
          </p:nvPr>
        </p:nvSpPr>
        <p:spPr/>
        <p:txBody>
          <a:bodyPr/>
          <a:lstStyle/>
          <a:p>
            <a:r>
              <a:rPr lang="en-US"/>
              <a:t>Integrasi ISO 9001,ISO 45001 &amp; ISO 14001 1/rev.00 (c)Copyright, Sentral Sistem. May 2018</a:t>
            </a:r>
          </a:p>
        </p:txBody>
      </p:sp>
    </p:spTree>
    <p:extLst>
      <p:ext uri="{BB962C8B-B14F-4D97-AF65-F5344CB8AC3E}">
        <p14:creationId xmlns:p14="http://schemas.microsoft.com/office/powerpoint/2010/main" val="2850779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4"/>
          <p:cNvSpPr txBox="1">
            <a:spLocks noGrp="1"/>
          </p:cNvSpPr>
          <p:nvPr/>
        </p:nvSpPr>
        <p:spPr bwMode="auto">
          <a:xfrm>
            <a:off x="8356096" y="6121347"/>
            <a:ext cx="492919"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fld id="{148F6EB3-D6A7-4148-9DEE-B16F4EAB70DE}" type="slidenum">
              <a:rPr lang="en-US" altLang="en-US" sz="1050"/>
              <a:pPr algn="r" eaLnBrk="1" hangingPunct="1"/>
              <a:t>76</a:t>
            </a:fld>
            <a:endParaRPr lang="en-US" altLang="en-US" sz="1050"/>
          </a:p>
        </p:txBody>
      </p:sp>
      <p:sp>
        <p:nvSpPr>
          <p:cNvPr id="168963" name="Rectangle 2"/>
          <p:cNvSpPr>
            <a:spLocks noGrp="1" noChangeArrowheads="1"/>
          </p:cNvSpPr>
          <p:nvPr>
            <p:ph type="title" idx="4294967295"/>
          </p:nvPr>
        </p:nvSpPr>
        <p:spPr>
          <a:xfrm>
            <a:off x="2841199" y="842355"/>
            <a:ext cx="6089367" cy="757603"/>
          </a:xfrm>
        </p:spPr>
        <p:txBody>
          <a:bodyPr/>
          <a:lstStyle/>
          <a:p>
            <a:pPr eaLnBrk="1" hangingPunct="1"/>
            <a:r>
              <a:rPr lang="en-US" altLang="en-US" sz="1800" b="1" dirty="0">
                <a:solidFill>
                  <a:srgbClr val="0000FF"/>
                </a:solidFill>
              </a:rPr>
              <a:t>SMM</a:t>
            </a:r>
            <a:r>
              <a:rPr lang="en-US" altLang="en-US" sz="2700" dirty="0"/>
              <a:t> 8.2.1. </a:t>
            </a:r>
            <a:r>
              <a:rPr lang="en-US" altLang="en-US" sz="2700" dirty="0" err="1"/>
              <a:t>Komunikasi</a:t>
            </a:r>
            <a:r>
              <a:rPr lang="en-US" altLang="en-US" sz="2700" dirty="0"/>
              <a:t> </a:t>
            </a:r>
            <a:r>
              <a:rPr lang="en-US" altLang="en-US" sz="2700" dirty="0" err="1"/>
              <a:t>dengan</a:t>
            </a:r>
            <a:r>
              <a:rPr lang="en-US" altLang="en-US" sz="2700" dirty="0"/>
              <a:t> </a:t>
            </a:r>
            <a:r>
              <a:rPr lang="en-US" altLang="en-US" sz="2700" dirty="0" err="1"/>
              <a:t>pelanggan</a:t>
            </a:r>
            <a:r>
              <a:rPr lang="en-US" altLang="en-US" sz="2700" dirty="0"/>
              <a:t> </a:t>
            </a:r>
          </a:p>
        </p:txBody>
      </p:sp>
      <p:sp>
        <p:nvSpPr>
          <p:cNvPr id="168964" name="Rectangle 3"/>
          <p:cNvSpPr>
            <a:spLocks noGrp="1" noChangeArrowheads="1"/>
          </p:cNvSpPr>
          <p:nvPr>
            <p:ph type="body" idx="4294967295"/>
          </p:nvPr>
        </p:nvSpPr>
        <p:spPr>
          <a:xfrm>
            <a:off x="2757679" y="2163374"/>
            <a:ext cx="6256421" cy="3588727"/>
          </a:xfrm>
        </p:spPr>
        <p:txBody>
          <a:bodyPr>
            <a:normAutofit fontScale="70000" lnSpcReduction="20000"/>
          </a:bodyPr>
          <a:lstStyle/>
          <a:p>
            <a:pPr marL="0" indent="0">
              <a:buNone/>
            </a:pPr>
            <a:r>
              <a:rPr lang="en-US" altLang="en-US" sz="2400" i="1" dirty="0" err="1"/>
              <a:t>Menetapkan</a:t>
            </a:r>
            <a:r>
              <a:rPr lang="en-US" altLang="en-US" sz="2400" i="1" dirty="0"/>
              <a:t> </a:t>
            </a:r>
            <a:r>
              <a:rPr lang="en-US" altLang="en-US" sz="2400" i="1" dirty="0" err="1"/>
              <a:t>dan</a:t>
            </a:r>
            <a:r>
              <a:rPr lang="en-US" altLang="en-US" sz="2400" i="1" dirty="0"/>
              <a:t> </a:t>
            </a:r>
            <a:r>
              <a:rPr lang="en-US" altLang="en-US" sz="2400" i="1" dirty="0" err="1"/>
              <a:t>mengimplementasikan</a:t>
            </a:r>
            <a:r>
              <a:rPr lang="en-US" altLang="en-US" sz="2400" i="1" dirty="0"/>
              <a:t> </a:t>
            </a:r>
            <a:r>
              <a:rPr lang="en-US" altLang="en-US" sz="2400" i="1" dirty="0" err="1"/>
              <a:t>sistem</a:t>
            </a:r>
            <a:r>
              <a:rPr lang="en-US" altLang="en-US" sz="2400" i="1" dirty="0"/>
              <a:t> </a:t>
            </a:r>
            <a:r>
              <a:rPr lang="en-US" altLang="en-US" sz="2400" i="1" dirty="0" err="1"/>
              <a:t>komunikasi</a:t>
            </a:r>
            <a:r>
              <a:rPr lang="en-US" altLang="en-US" sz="2400" i="1" dirty="0"/>
              <a:t> yang </a:t>
            </a:r>
            <a:r>
              <a:rPr lang="en-US" altLang="en-US" sz="2400" i="1" dirty="0" err="1"/>
              <a:t>efektif</a:t>
            </a:r>
            <a:r>
              <a:rPr lang="en-US" altLang="en-US" sz="2400" i="1" dirty="0"/>
              <a:t> </a:t>
            </a:r>
            <a:r>
              <a:rPr lang="en-US" altLang="en-US" sz="2400" i="1" dirty="0" err="1"/>
              <a:t>dengan</a:t>
            </a:r>
            <a:r>
              <a:rPr lang="en-US" altLang="en-US" sz="2400" i="1" dirty="0"/>
              <a:t> </a:t>
            </a:r>
            <a:r>
              <a:rPr lang="en-US" altLang="en-US" sz="2400" i="1" dirty="0" err="1"/>
              <a:t>pelanggan</a:t>
            </a:r>
            <a:r>
              <a:rPr lang="en-US" altLang="en-US" sz="2400" i="1" dirty="0"/>
              <a:t> </a:t>
            </a:r>
            <a:r>
              <a:rPr lang="en-US" altLang="en-US" sz="2400" i="1" dirty="0" err="1"/>
              <a:t>terkait</a:t>
            </a:r>
            <a:r>
              <a:rPr lang="en-US" altLang="en-US" sz="2400" i="1" dirty="0"/>
              <a:t> </a:t>
            </a:r>
            <a:r>
              <a:rPr lang="en-US" altLang="en-US" sz="2400" i="1" dirty="0" err="1"/>
              <a:t>dengan</a:t>
            </a:r>
            <a:endParaRPr lang="en-US" altLang="en-US" sz="2400" i="1" dirty="0"/>
          </a:p>
          <a:p>
            <a:pPr lvl="1" eaLnBrk="1" hangingPunct="1"/>
            <a:r>
              <a:rPr lang="en-US" altLang="en-US" i="1" dirty="0" err="1"/>
              <a:t>Informasi</a:t>
            </a:r>
            <a:r>
              <a:rPr lang="en-US" altLang="en-US" i="1" dirty="0"/>
              <a:t> </a:t>
            </a:r>
            <a:r>
              <a:rPr lang="en-US" altLang="en-US" i="1" dirty="0" err="1"/>
              <a:t>mengenai</a:t>
            </a:r>
            <a:r>
              <a:rPr lang="en-US" altLang="en-US" i="1" dirty="0"/>
              <a:t> </a:t>
            </a:r>
            <a:r>
              <a:rPr lang="en-US" altLang="en-US" i="1" dirty="0" err="1"/>
              <a:t>Produk</a:t>
            </a:r>
            <a:endParaRPr lang="en-US" altLang="en-US" i="1" dirty="0"/>
          </a:p>
          <a:p>
            <a:pPr marL="1089416" lvl="2"/>
            <a:r>
              <a:rPr lang="en-US" altLang="en-US" sz="1800" dirty="0" err="1"/>
              <a:t>Katalog</a:t>
            </a:r>
            <a:r>
              <a:rPr lang="en-US" altLang="en-US" sz="1800" dirty="0"/>
              <a:t> </a:t>
            </a:r>
            <a:r>
              <a:rPr lang="en-US" altLang="en-US" sz="1800" dirty="0" err="1"/>
              <a:t>produk</a:t>
            </a:r>
            <a:r>
              <a:rPr lang="en-US" altLang="en-US" sz="1800" dirty="0"/>
              <a:t> </a:t>
            </a:r>
            <a:r>
              <a:rPr lang="en-US" altLang="en-US" sz="1800" dirty="0" err="1"/>
              <a:t>terupdate</a:t>
            </a:r>
            <a:endParaRPr lang="en-US" altLang="en-US" sz="1800" dirty="0"/>
          </a:p>
          <a:p>
            <a:pPr lvl="1" eaLnBrk="1" hangingPunct="1"/>
            <a:r>
              <a:rPr lang="en-US" altLang="en-US" i="1" dirty="0" err="1"/>
              <a:t>Permintaan</a:t>
            </a:r>
            <a:r>
              <a:rPr lang="en-US" altLang="en-US" i="1" dirty="0"/>
              <a:t>, </a:t>
            </a:r>
            <a:r>
              <a:rPr lang="en-US" altLang="en-US" i="1" dirty="0" err="1"/>
              <a:t>penanganan</a:t>
            </a:r>
            <a:r>
              <a:rPr lang="en-US" altLang="en-US" i="1" dirty="0"/>
              <a:t> </a:t>
            </a:r>
            <a:r>
              <a:rPr lang="en-US" altLang="en-US" i="1" dirty="0" err="1"/>
              <a:t>kontrak</a:t>
            </a:r>
            <a:r>
              <a:rPr lang="en-US" altLang="en-US" i="1" dirty="0"/>
              <a:t> </a:t>
            </a:r>
            <a:r>
              <a:rPr lang="en-US" altLang="en-US" i="1" dirty="0" err="1"/>
              <a:t>atau</a:t>
            </a:r>
            <a:r>
              <a:rPr lang="en-US" altLang="en-US" i="1" dirty="0"/>
              <a:t> order </a:t>
            </a:r>
            <a:r>
              <a:rPr lang="en-US" altLang="en-US" i="1" dirty="0" err="1"/>
              <a:t>termasuk</a:t>
            </a:r>
            <a:r>
              <a:rPr lang="en-US" altLang="en-US" i="1" dirty="0"/>
              <a:t> </a:t>
            </a:r>
            <a:r>
              <a:rPr lang="en-US" altLang="en-US" i="1" dirty="0" err="1"/>
              <a:t>perubahannya</a:t>
            </a:r>
            <a:r>
              <a:rPr lang="en-US" altLang="en-US" i="1" dirty="0"/>
              <a:t>.</a:t>
            </a:r>
          </a:p>
          <a:p>
            <a:pPr lvl="1" eaLnBrk="1" hangingPunct="1"/>
            <a:r>
              <a:rPr lang="en-US" altLang="en-US" i="1" dirty="0"/>
              <a:t>Customer Feedback (</a:t>
            </a:r>
            <a:r>
              <a:rPr lang="en-US" altLang="en-US" i="1" dirty="0" err="1"/>
              <a:t>termasuk</a:t>
            </a:r>
            <a:r>
              <a:rPr lang="en-US" altLang="en-US" i="1" dirty="0"/>
              <a:t> </a:t>
            </a:r>
            <a:r>
              <a:rPr lang="en-US" altLang="en-US" i="1" dirty="0" err="1"/>
              <a:t>keluhan</a:t>
            </a:r>
            <a:r>
              <a:rPr lang="en-US" altLang="en-US" i="1" dirty="0"/>
              <a:t> </a:t>
            </a:r>
            <a:r>
              <a:rPr lang="en-US" altLang="en-US" i="1" dirty="0" err="1"/>
              <a:t>pelanggan</a:t>
            </a:r>
            <a:r>
              <a:rPr lang="en-US" altLang="en-US" i="1" dirty="0"/>
              <a:t>)</a:t>
            </a:r>
          </a:p>
          <a:p>
            <a:pPr lvl="2"/>
            <a:r>
              <a:rPr lang="en-US" altLang="en-US" sz="1800" dirty="0" err="1"/>
              <a:t>Baik</a:t>
            </a:r>
            <a:r>
              <a:rPr lang="en-US" altLang="en-US" sz="1800" dirty="0"/>
              <a:t> complain </a:t>
            </a:r>
            <a:r>
              <a:rPr lang="en-US" altLang="en-US" sz="1800" dirty="0" err="1"/>
              <a:t>langsung</a:t>
            </a:r>
            <a:r>
              <a:rPr lang="en-US" altLang="en-US" sz="1800" dirty="0"/>
              <a:t> </a:t>
            </a:r>
            <a:r>
              <a:rPr lang="en-US" altLang="en-US" sz="1800" dirty="0" err="1"/>
              <a:t>maupun</a:t>
            </a:r>
            <a:r>
              <a:rPr lang="en-US" altLang="en-US" sz="1800" dirty="0"/>
              <a:t> complain </a:t>
            </a:r>
            <a:r>
              <a:rPr lang="en-US" altLang="en-US" sz="1800" dirty="0" err="1"/>
              <a:t>tidak</a:t>
            </a:r>
            <a:r>
              <a:rPr lang="en-US" altLang="en-US" sz="1800" dirty="0"/>
              <a:t> </a:t>
            </a:r>
            <a:r>
              <a:rPr lang="en-US" altLang="en-US" sz="1800" dirty="0" err="1"/>
              <a:t>langsung</a:t>
            </a:r>
            <a:r>
              <a:rPr lang="en-US" altLang="en-US" sz="1800" dirty="0"/>
              <a:t>, </a:t>
            </a:r>
            <a:r>
              <a:rPr lang="en-US" altLang="en-US" sz="1800" dirty="0" err="1"/>
              <a:t>misalnya</a:t>
            </a:r>
            <a:r>
              <a:rPr lang="en-US" altLang="en-US" sz="1800" dirty="0"/>
              <a:t> complain </a:t>
            </a:r>
            <a:r>
              <a:rPr lang="en-US" altLang="en-US" sz="1800" dirty="0" err="1"/>
              <a:t>melalui</a:t>
            </a:r>
            <a:r>
              <a:rPr lang="en-US" altLang="en-US" sz="1800" dirty="0"/>
              <a:t> </a:t>
            </a:r>
            <a:r>
              <a:rPr lang="en-US" altLang="en-US" sz="1800" dirty="0" err="1"/>
              <a:t>surat</a:t>
            </a:r>
            <a:r>
              <a:rPr lang="en-US" altLang="en-US" sz="1800" dirty="0"/>
              <a:t> </a:t>
            </a:r>
            <a:r>
              <a:rPr lang="en-US" altLang="en-US" sz="1800" dirty="0" err="1"/>
              <a:t>pembaca</a:t>
            </a:r>
            <a:endParaRPr lang="en-US" altLang="en-US" sz="1800" dirty="0"/>
          </a:p>
          <a:p>
            <a:pPr lvl="1"/>
            <a:r>
              <a:rPr lang="en-US" i="1" dirty="0" err="1">
                <a:effectLst/>
                <a:ea typeface="Times New Roman" panose="02020603050405020304" pitchFamily="18" charset="0"/>
              </a:rPr>
              <a:t>Menangani</a:t>
            </a:r>
            <a:r>
              <a:rPr lang="en-US" i="1" dirty="0">
                <a:effectLst/>
                <a:ea typeface="Times New Roman" panose="02020603050405020304" pitchFamily="18" charset="0"/>
              </a:rPr>
              <a:t> </a:t>
            </a:r>
            <a:r>
              <a:rPr lang="en-US" i="1" dirty="0" err="1">
                <a:effectLst/>
                <a:ea typeface="Times New Roman" panose="02020603050405020304" pitchFamily="18" charset="0"/>
              </a:rPr>
              <a:t>dan</a:t>
            </a:r>
            <a:r>
              <a:rPr lang="en-US" i="1" dirty="0">
                <a:effectLst/>
                <a:ea typeface="Times New Roman" panose="02020603050405020304" pitchFamily="18" charset="0"/>
              </a:rPr>
              <a:t> </a:t>
            </a:r>
            <a:r>
              <a:rPr lang="en-US" i="1" dirty="0" err="1">
                <a:effectLst/>
                <a:ea typeface="Times New Roman" panose="02020603050405020304" pitchFamily="18" charset="0"/>
              </a:rPr>
              <a:t>mengontrol</a:t>
            </a:r>
            <a:r>
              <a:rPr lang="en-US" i="1" dirty="0">
                <a:effectLst/>
                <a:ea typeface="Times New Roman" panose="02020603050405020304" pitchFamily="18" charset="0"/>
              </a:rPr>
              <a:t> </a:t>
            </a:r>
            <a:r>
              <a:rPr lang="en-US" i="1" dirty="0" err="1">
                <a:effectLst/>
                <a:ea typeface="Times New Roman" panose="02020603050405020304" pitchFamily="18" charset="0"/>
              </a:rPr>
              <a:t>properti</a:t>
            </a:r>
            <a:r>
              <a:rPr lang="en-US" i="1" dirty="0">
                <a:effectLst/>
                <a:ea typeface="Times New Roman" panose="02020603050405020304" pitchFamily="18" charset="0"/>
              </a:rPr>
              <a:t> </a:t>
            </a:r>
            <a:r>
              <a:rPr lang="en-US" i="1" dirty="0" err="1">
                <a:effectLst/>
                <a:ea typeface="Times New Roman" panose="02020603050405020304" pitchFamily="18" charset="0"/>
              </a:rPr>
              <a:t>milik</a:t>
            </a:r>
            <a:r>
              <a:rPr lang="en-US" i="1" dirty="0">
                <a:effectLst/>
                <a:ea typeface="Times New Roman" panose="02020603050405020304" pitchFamily="18" charset="0"/>
              </a:rPr>
              <a:t> </a:t>
            </a:r>
            <a:r>
              <a:rPr lang="en-US" i="1" dirty="0" err="1">
                <a:effectLst/>
                <a:ea typeface="Times New Roman" panose="02020603050405020304" pitchFamily="18" charset="0"/>
              </a:rPr>
              <a:t>pelanggan</a:t>
            </a:r>
            <a:r>
              <a:rPr lang="en-US" i="1" dirty="0">
                <a:effectLst/>
                <a:ea typeface="Times New Roman" panose="02020603050405020304" pitchFamily="18" charset="0"/>
              </a:rPr>
              <a:t>.</a:t>
            </a:r>
          </a:p>
          <a:p>
            <a:pPr lvl="1"/>
            <a:r>
              <a:rPr lang="en-US" i="1" dirty="0" err="1">
                <a:effectLst/>
                <a:ea typeface="Times New Roman" panose="02020603050405020304" pitchFamily="18" charset="0"/>
              </a:rPr>
              <a:t>Membuat</a:t>
            </a:r>
            <a:r>
              <a:rPr lang="en-US" i="1" dirty="0">
                <a:effectLst/>
                <a:ea typeface="Times New Roman" panose="02020603050405020304" pitchFamily="18" charset="0"/>
              </a:rPr>
              <a:t> </a:t>
            </a:r>
            <a:r>
              <a:rPr lang="en-US" i="1" dirty="0" err="1">
                <a:effectLst/>
                <a:ea typeface="Times New Roman" panose="02020603050405020304" pitchFamily="18" charset="0"/>
              </a:rPr>
              <a:t>ketentuan</a:t>
            </a:r>
            <a:r>
              <a:rPr lang="en-US" i="1" dirty="0">
                <a:effectLst/>
                <a:ea typeface="Times New Roman" panose="02020603050405020304" pitchFamily="18" charset="0"/>
              </a:rPr>
              <a:t> </a:t>
            </a:r>
            <a:r>
              <a:rPr lang="en-US" i="1" dirty="0" err="1">
                <a:effectLst/>
                <a:ea typeface="Times New Roman" panose="02020603050405020304" pitchFamily="18" charset="0"/>
              </a:rPr>
              <a:t>spesifik</a:t>
            </a:r>
            <a:r>
              <a:rPr lang="en-US" i="1" dirty="0">
                <a:effectLst/>
                <a:ea typeface="Times New Roman" panose="02020603050405020304" pitchFamily="18" charset="0"/>
              </a:rPr>
              <a:t> </a:t>
            </a:r>
            <a:r>
              <a:rPr lang="en-US" i="1" dirty="0" err="1">
                <a:effectLst/>
                <a:ea typeface="Times New Roman" panose="02020603050405020304" pitchFamily="18" charset="0"/>
              </a:rPr>
              <a:t>mengenai</a:t>
            </a:r>
            <a:r>
              <a:rPr lang="en-US" i="1" dirty="0">
                <a:effectLst/>
                <a:ea typeface="Times New Roman" panose="02020603050405020304" pitchFamily="18" charset="0"/>
              </a:rPr>
              <a:t> </a:t>
            </a:r>
            <a:r>
              <a:rPr lang="en-US" i="1" dirty="0" err="1">
                <a:effectLst/>
                <a:ea typeface="Times New Roman" panose="02020603050405020304" pitchFamily="18" charset="0"/>
              </a:rPr>
              <a:t>tindakan</a:t>
            </a:r>
            <a:r>
              <a:rPr lang="en-US" i="1" dirty="0">
                <a:effectLst/>
                <a:ea typeface="Times New Roman" panose="02020603050405020304" pitchFamily="18" charset="0"/>
              </a:rPr>
              <a:t> yang </a:t>
            </a:r>
            <a:r>
              <a:rPr lang="en-US" i="1" dirty="0" err="1">
                <a:effectLst/>
                <a:ea typeface="Times New Roman" panose="02020603050405020304" pitchFamily="18" charset="0"/>
              </a:rPr>
              <a:t>mungkin</a:t>
            </a:r>
            <a:r>
              <a:rPr lang="en-US" i="1" dirty="0">
                <a:effectLst/>
                <a:ea typeface="Times New Roman" panose="02020603050405020304" pitchFamily="18" charset="0"/>
              </a:rPr>
              <a:t> </a:t>
            </a:r>
            <a:r>
              <a:rPr lang="en-US" i="1" dirty="0" err="1">
                <a:effectLst/>
                <a:ea typeface="Times New Roman" panose="02020603050405020304" pitchFamily="18" charset="0"/>
              </a:rPr>
              <a:t>dilakukan</a:t>
            </a:r>
            <a:r>
              <a:rPr lang="en-US" i="1" dirty="0">
                <a:effectLst/>
                <a:ea typeface="Times New Roman" panose="02020603050405020304" pitchFamily="18" charset="0"/>
              </a:rPr>
              <a:t> </a:t>
            </a:r>
            <a:r>
              <a:rPr lang="en-US" i="1" dirty="0" err="1">
                <a:effectLst/>
                <a:ea typeface="Times New Roman" panose="02020603050405020304" pitchFamily="18" charset="0"/>
              </a:rPr>
              <a:t>apabila</a:t>
            </a:r>
            <a:r>
              <a:rPr lang="en-US" i="1" dirty="0">
                <a:effectLst/>
                <a:ea typeface="Times New Roman" panose="02020603050405020304" pitchFamily="18" charset="0"/>
              </a:rPr>
              <a:t> </a:t>
            </a:r>
            <a:r>
              <a:rPr lang="en-US" i="1" dirty="0" err="1">
                <a:effectLst/>
                <a:ea typeface="Times New Roman" panose="02020603050405020304" pitchFamily="18" charset="0"/>
              </a:rPr>
              <a:t>jika</a:t>
            </a:r>
            <a:r>
              <a:rPr lang="en-US" i="1" dirty="0">
                <a:effectLst/>
                <a:ea typeface="Times New Roman" panose="02020603050405020304" pitchFamily="18" charset="0"/>
              </a:rPr>
              <a:t> </a:t>
            </a:r>
            <a:r>
              <a:rPr lang="en-US" i="1" dirty="0" err="1">
                <a:effectLst/>
                <a:ea typeface="Times New Roman" panose="02020603050405020304" pitchFamily="18" charset="0"/>
              </a:rPr>
              <a:t>diperlukan</a:t>
            </a:r>
            <a:r>
              <a:rPr lang="en-US" dirty="0"/>
              <a:t>.</a:t>
            </a:r>
            <a:endParaRPr lang="en-US" altLang="en-US" i="1" dirty="0"/>
          </a:p>
        </p:txBody>
      </p:sp>
      <p:cxnSp>
        <p:nvCxnSpPr>
          <p:cNvPr id="5" name="Straight Connector 4"/>
          <p:cNvCxnSpPr/>
          <p:nvPr/>
        </p:nvCxnSpPr>
        <p:spPr>
          <a:xfrm>
            <a:off x="2596698" y="652781"/>
            <a:ext cx="22703" cy="551777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 y="263769"/>
            <a:ext cx="2475152" cy="6330462"/>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7" name="TextBox 6"/>
          <p:cNvSpPr txBox="1"/>
          <p:nvPr/>
        </p:nvSpPr>
        <p:spPr>
          <a:xfrm>
            <a:off x="701744" y="6243533"/>
            <a:ext cx="1670650" cy="262829"/>
          </a:xfrm>
          <a:prstGeom prst="rect">
            <a:avLst/>
          </a:prstGeom>
          <a:noFill/>
        </p:spPr>
        <p:txBody>
          <a:bodyPr wrap="none" rtlCol="0">
            <a:spAutoFit/>
          </a:bodyPr>
          <a:lstStyle/>
          <a:p>
            <a:r>
              <a:rPr lang="en-US" sz="1108" b="1" dirty="0">
                <a:solidFill>
                  <a:schemeClr val="bg1"/>
                </a:solidFill>
              </a:rPr>
              <a:t>www.sentral-sistem.com</a:t>
            </a:r>
          </a:p>
        </p:txBody>
      </p:sp>
      <p:sp>
        <p:nvSpPr>
          <p:cNvPr id="8" name="Oval 7">
            <a:hlinkClick r:id="rId3" action="ppaction://hlinksldjump"/>
          </p:cNvPr>
          <p:cNvSpPr/>
          <p:nvPr/>
        </p:nvSpPr>
        <p:spPr>
          <a:xfrm>
            <a:off x="427565" y="476029"/>
            <a:ext cx="1099838" cy="59554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62" dirty="0">
                <a:solidFill>
                  <a:schemeClr val="bg1"/>
                </a:solidFill>
                <a:latin typeface="Accidental Presidency" panose="00000400000000000000" pitchFamily="2" charset="0"/>
              </a:rPr>
              <a:t>ISO 9001</a:t>
            </a:r>
            <a:endParaRPr lang="en-US" sz="1662" dirty="0"/>
          </a:p>
        </p:txBody>
      </p:sp>
      <p:sp>
        <p:nvSpPr>
          <p:cNvPr id="9" name="Moon 8"/>
          <p:cNvSpPr/>
          <p:nvPr/>
        </p:nvSpPr>
        <p:spPr>
          <a:xfrm flipH="1">
            <a:off x="1363590" y="543047"/>
            <a:ext cx="383924" cy="463410"/>
          </a:xfrm>
          <a:prstGeom prst="moon">
            <a:avLst>
              <a:gd name="adj" fmla="val 52752"/>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 name="Moon 9"/>
          <p:cNvSpPr/>
          <p:nvPr/>
        </p:nvSpPr>
        <p:spPr>
          <a:xfrm flipH="1">
            <a:off x="1594971" y="602429"/>
            <a:ext cx="252146" cy="341323"/>
          </a:xfrm>
          <a:prstGeom prst="moon">
            <a:avLst>
              <a:gd name="adj" fmla="val 19786"/>
            </a:avLst>
          </a:prstGeom>
          <a:solidFill>
            <a:srgbClr val="E3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nvGrpSpPr>
          <p:cNvPr id="11" name="Group 10"/>
          <p:cNvGrpSpPr/>
          <p:nvPr/>
        </p:nvGrpSpPr>
        <p:grpSpPr>
          <a:xfrm>
            <a:off x="156308" y="3744554"/>
            <a:ext cx="2360798" cy="2442476"/>
            <a:chOff x="169333" y="3770850"/>
            <a:chExt cx="2557531" cy="2646016"/>
          </a:xfrm>
        </p:grpSpPr>
        <p:sp>
          <p:nvSpPr>
            <p:cNvPr id="12" name="Rectangle 11"/>
            <p:cNvSpPr/>
            <p:nvPr/>
          </p:nvSpPr>
          <p:spPr>
            <a:xfrm>
              <a:off x="1648276" y="3770850"/>
              <a:ext cx="508648" cy="2117599"/>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3" name="Right Triangle 12"/>
            <p:cNvSpPr/>
            <p:nvPr/>
          </p:nvSpPr>
          <p:spPr>
            <a:xfrm flipH="1" flipV="1">
              <a:off x="1636701" y="5886486"/>
              <a:ext cx="54291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4" name="Rectangle 13"/>
            <p:cNvSpPr/>
            <p:nvPr/>
          </p:nvSpPr>
          <p:spPr>
            <a:xfrm>
              <a:off x="2232273" y="5479318"/>
              <a:ext cx="472776" cy="9327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5" name="Right Triangle 14"/>
            <p:cNvSpPr/>
            <p:nvPr/>
          </p:nvSpPr>
          <p:spPr>
            <a:xfrm>
              <a:off x="2168500" y="5886486"/>
              <a:ext cx="55836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6" name="Right Triangle 15"/>
            <p:cNvSpPr/>
            <p:nvPr/>
          </p:nvSpPr>
          <p:spPr>
            <a:xfrm flipH="1">
              <a:off x="2179615" y="4953042"/>
              <a:ext cx="519977" cy="528142"/>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Right Triangle 16"/>
            <p:cNvSpPr/>
            <p:nvPr/>
          </p:nvSpPr>
          <p:spPr>
            <a:xfrm rot="5400000">
              <a:off x="2220452" y="4978679"/>
              <a:ext cx="472590" cy="496604"/>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8" name="Rectangle 17"/>
            <p:cNvSpPr/>
            <p:nvPr/>
          </p:nvSpPr>
          <p:spPr>
            <a:xfrm>
              <a:off x="306064" y="4992214"/>
              <a:ext cx="1926207" cy="488969"/>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9" name="Rectangle 18"/>
            <p:cNvSpPr/>
            <p:nvPr/>
          </p:nvSpPr>
          <p:spPr>
            <a:xfrm>
              <a:off x="169333" y="5018464"/>
              <a:ext cx="2248444" cy="38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8" dirty="0">
                <a:solidFill>
                  <a:schemeClr val="tx1"/>
                </a:solidFill>
              </a:endParaRPr>
            </a:p>
          </p:txBody>
        </p:sp>
      </p:grpSp>
      <p:pic>
        <p:nvPicPr>
          <p:cNvPr id="20" name="Picture 19">
            <a:hlinkClick r:id="rId3" action="ppaction://hlinksldjump"/>
          </p:cNvPr>
          <p:cNvPicPr>
            <a:picLocks noChangeAspect="1"/>
          </p:cNvPicPr>
          <p:nvPr/>
        </p:nvPicPr>
        <p:blipFill>
          <a:blip r:embed="rId4" cstate="print"/>
          <a:stretch>
            <a:fillRect/>
          </a:stretch>
        </p:blipFill>
        <p:spPr>
          <a:xfrm>
            <a:off x="344244" y="6210560"/>
            <a:ext cx="287006" cy="258868"/>
          </a:xfrm>
          <a:prstGeom prst="rect">
            <a:avLst/>
          </a:prstGeom>
        </p:spPr>
      </p:pic>
      <p:pic>
        <p:nvPicPr>
          <p:cNvPr id="2" name="Picture 1"/>
          <p:cNvPicPr>
            <a:picLocks noChangeAspect="1"/>
          </p:cNvPicPr>
          <p:nvPr/>
        </p:nvPicPr>
        <p:blipFill>
          <a:blip r:embed="rId5" cstate="print"/>
          <a:stretch>
            <a:fillRect/>
          </a:stretch>
        </p:blipFill>
        <p:spPr>
          <a:xfrm>
            <a:off x="1" y="1599953"/>
            <a:ext cx="2475152" cy="2170401"/>
          </a:xfrm>
          <a:prstGeom prst="rect">
            <a:avLst/>
          </a:prstGeom>
        </p:spPr>
      </p:pic>
      <p:sp>
        <p:nvSpPr>
          <p:cNvPr id="4" name="Slide Number Placeholder 3"/>
          <p:cNvSpPr>
            <a:spLocks noGrp="1"/>
          </p:cNvSpPr>
          <p:nvPr>
            <p:ph type="sldNum" sz="quarter" idx="12"/>
          </p:nvPr>
        </p:nvSpPr>
        <p:spPr/>
        <p:txBody>
          <a:bodyPr/>
          <a:lstStyle/>
          <a:p>
            <a:fld id="{8646E38D-1E4E-4D64-8D25-29F399A3900B}" type="slidenum">
              <a:rPr lang="en-US" smtClean="0"/>
              <a:pPr/>
              <a:t>76</a:t>
            </a:fld>
            <a:endParaRPr lang="en-US"/>
          </a:p>
        </p:txBody>
      </p:sp>
      <p:sp>
        <p:nvSpPr>
          <p:cNvPr id="3" name="Footer Placeholder 2">
            <a:extLst>
              <a:ext uri="{FF2B5EF4-FFF2-40B4-BE49-F238E27FC236}">
                <a16:creationId xmlns:a16="http://schemas.microsoft.com/office/drawing/2014/main" id="{2FB16742-6FC3-4912-B895-99B449C30A9B}"/>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007098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16" descr="http://t0.gstatic.com/images?q=tbn:ANd9GcTCIAMbNJElFkWOILo7zXJ3ue6LiGwZXLDLaKD0QS6QdsgH_14k"/>
          <p:cNvPicPr>
            <a:picLocks noChangeAspect="1" noChangeArrowheads="1"/>
          </p:cNvPicPr>
          <p:nvPr/>
        </p:nvPicPr>
        <p:blipFill>
          <a:blip r:embed="rId2" cstate="print"/>
          <a:srcRect/>
          <a:stretch>
            <a:fillRect/>
          </a:stretch>
        </p:blipFill>
        <p:spPr bwMode="auto">
          <a:xfrm>
            <a:off x="4111603" y="1357321"/>
            <a:ext cx="1643063" cy="1558925"/>
          </a:xfrm>
          <a:prstGeom prst="rect">
            <a:avLst/>
          </a:prstGeom>
          <a:noFill/>
          <a:ln w="9525">
            <a:noFill/>
            <a:miter lim="800000"/>
            <a:headEnd/>
            <a:tailEnd/>
          </a:ln>
        </p:spPr>
      </p:pic>
      <p:pic>
        <p:nvPicPr>
          <p:cNvPr id="87044" name="Picture 2" descr="Check_contractor : 3d people - man, person with a clipboard. Businessman. Builder "/>
          <p:cNvPicPr>
            <a:picLocks noChangeAspect="1" noChangeArrowheads="1"/>
          </p:cNvPicPr>
          <p:nvPr/>
        </p:nvPicPr>
        <p:blipFill>
          <a:blip r:embed="rId3" cstate="print"/>
          <a:srcRect r="24107"/>
          <a:stretch>
            <a:fillRect/>
          </a:stretch>
        </p:blipFill>
        <p:spPr bwMode="auto">
          <a:xfrm>
            <a:off x="6211654" y="3069595"/>
            <a:ext cx="1643063" cy="1500198"/>
          </a:xfrm>
          <a:prstGeom prst="rect">
            <a:avLst/>
          </a:prstGeom>
          <a:noFill/>
          <a:ln w="9525">
            <a:noFill/>
            <a:miter lim="800000"/>
            <a:headEnd/>
            <a:tailEnd/>
          </a:ln>
        </p:spPr>
      </p:pic>
      <p:pic>
        <p:nvPicPr>
          <p:cNvPr id="87045" name="Picture 3" descr="C:\Users\Agus Wahyudi\Pictures\3D man\deal.jpg"/>
          <p:cNvPicPr>
            <a:picLocks noChangeAspect="1" noChangeArrowheads="1"/>
          </p:cNvPicPr>
          <p:nvPr/>
        </p:nvPicPr>
        <p:blipFill>
          <a:blip r:embed="rId4" cstate="print"/>
          <a:srcRect/>
          <a:stretch>
            <a:fillRect/>
          </a:stretch>
        </p:blipFill>
        <p:spPr bwMode="auto">
          <a:xfrm>
            <a:off x="2182791" y="4357696"/>
            <a:ext cx="1500187" cy="1481137"/>
          </a:xfrm>
          <a:prstGeom prst="rect">
            <a:avLst/>
          </a:prstGeom>
          <a:noFill/>
          <a:ln w="9525">
            <a:noFill/>
            <a:miter lim="800000"/>
            <a:headEnd/>
            <a:tailEnd/>
          </a:ln>
        </p:spPr>
      </p:pic>
      <p:pic>
        <p:nvPicPr>
          <p:cNvPr id="87046" name="Picture 14" descr="http://us.cdn3.123rf.com/168nwm/kanchokostov/kanchokostov1111/kanchokostov111100023/11209369-delivery-of-letter.jpg"/>
          <p:cNvPicPr>
            <a:picLocks noChangeAspect="1" noChangeArrowheads="1"/>
          </p:cNvPicPr>
          <p:nvPr/>
        </p:nvPicPr>
        <p:blipFill>
          <a:blip r:embed="rId5" cstate="print"/>
          <a:srcRect/>
          <a:stretch>
            <a:fillRect/>
          </a:stretch>
        </p:blipFill>
        <p:spPr bwMode="auto">
          <a:xfrm>
            <a:off x="4754541" y="4357690"/>
            <a:ext cx="1500187" cy="1385887"/>
          </a:xfrm>
          <a:prstGeom prst="rect">
            <a:avLst/>
          </a:prstGeom>
          <a:noFill/>
          <a:ln w="9525">
            <a:noFill/>
            <a:miter lim="800000"/>
            <a:headEnd/>
            <a:tailEnd/>
          </a:ln>
        </p:spPr>
      </p:pic>
      <p:sp>
        <p:nvSpPr>
          <p:cNvPr id="9" name="TextBox 27"/>
          <p:cNvSpPr txBox="1">
            <a:spLocks noChangeArrowheads="1"/>
          </p:cNvSpPr>
          <p:nvPr/>
        </p:nvSpPr>
        <p:spPr bwMode="auto">
          <a:xfrm>
            <a:off x="325409" y="2716213"/>
            <a:ext cx="3000375" cy="1477328"/>
          </a:xfrm>
          <a:prstGeom prst="rect">
            <a:avLst/>
          </a:prstGeom>
          <a:noFill/>
          <a:ln w="9525">
            <a:noFill/>
            <a:miter lim="800000"/>
            <a:headEnd/>
            <a:tailEnd/>
          </a:ln>
        </p:spPr>
        <p:txBody>
          <a:bodyPr>
            <a:spAutoFit/>
          </a:bodyPr>
          <a:lstStyle/>
          <a:p>
            <a:pPr>
              <a:defRPr/>
            </a:pPr>
            <a:r>
              <a:rPr lang="id-ID" sz="1500" dirty="0">
                <a:ea typeface="Adobe Ming Std L" pitchFamily="18" charset="-128"/>
                <a:cs typeface="Adobe Hebrew" pitchFamily="18" charset="-79"/>
              </a:rPr>
              <a:t>Terima Order/ Pengembangan Produk  dan  mengumpulkan detail informasi project :</a:t>
            </a:r>
          </a:p>
          <a:p>
            <a:pPr>
              <a:buFontTx/>
              <a:buChar char="-"/>
              <a:defRPr/>
            </a:pPr>
            <a:r>
              <a:rPr lang="id-ID" sz="1500" dirty="0">
                <a:ea typeface="Adobe Ming Std L" pitchFamily="18" charset="-128"/>
                <a:cs typeface="Adobe Hebrew" pitchFamily="18" charset="-79"/>
              </a:rPr>
              <a:t>Persyaratan penting produk</a:t>
            </a:r>
          </a:p>
          <a:p>
            <a:pPr>
              <a:buFontTx/>
              <a:buChar char="-"/>
              <a:defRPr/>
            </a:pPr>
            <a:r>
              <a:rPr lang="id-ID" sz="1500" dirty="0">
                <a:ea typeface="Adobe Ming Std L" pitchFamily="18" charset="-128"/>
                <a:cs typeface="Adobe Hebrew" pitchFamily="18" charset="-79"/>
              </a:rPr>
              <a:t>Peraturan terkait produk</a:t>
            </a:r>
          </a:p>
          <a:p>
            <a:pPr>
              <a:buFontTx/>
              <a:buChar char="-"/>
              <a:defRPr/>
            </a:pPr>
            <a:r>
              <a:rPr lang="id-ID" sz="1500" dirty="0">
                <a:ea typeface="Adobe Ming Std L" pitchFamily="18" charset="-128"/>
                <a:cs typeface="Adobe Hebrew" pitchFamily="18" charset="-79"/>
              </a:rPr>
              <a:t> dll </a:t>
            </a:r>
            <a:endParaRPr lang="en-US" sz="1500" dirty="0">
              <a:ea typeface="Adobe Ming Std L" pitchFamily="18" charset="-128"/>
              <a:cs typeface="Adobe Hebrew" pitchFamily="18" charset="-79"/>
            </a:endParaRPr>
          </a:p>
        </p:txBody>
      </p:sp>
      <p:sp>
        <p:nvSpPr>
          <p:cNvPr id="10" name="TextBox 27"/>
          <p:cNvSpPr txBox="1">
            <a:spLocks noChangeArrowheads="1"/>
          </p:cNvSpPr>
          <p:nvPr/>
        </p:nvSpPr>
        <p:spPr bwMode="auto">
          <a:xfrm>
            <a:off x="4040163" y="2773362"/>
            <a:ext cx="1714500" cy="553998"/>
          </a:xfrm>
          <a:prstGeom prst="rect">
            <a:avLst/>
          </a:prstGeom>
          <a:noFill/>
          <a:ln w="9525">
            <a:noFill/>
            <a:miter lim="800000"/>
            <a:headEnd/>
            <a:tailEnd/>
          </a:ln>
        </p:spPr>
        <p:txBody>
          <a:bodyPr>
            <a:spAutoFit/>
          </a:bodyPr>
          <a:lstStyle/>
          <a:p>
            <a:pPr algn="ctr">
              <a:defRPr/>
            </a:pPr>
            <a:r>
              <a:rPr lang="id-ID" sz="1500" dirty="0">
                <a:ea typeface="Adobe Ming Std L" pitchFamily="18" charset="-128"/>
                <a:cs typeface="Adobe Hebrew" pitchFamily="18" charset="-79"/>
              </a:rPr>
              <a:t>Melakukan Perhitungan harga</a:t>
            </a:r>
            <a:endParaRPr lang="en-US" sz="1500" dirty="0">
              <a:ea typeface="Adobe Ming Std L" pitchFamily="18" charset="-128"/>
              <a:cs typeface="Adobe Hebrew" pitchFamily="18" charset="-79"/>
            </a:endParaRPr>
          </a:p>
        </p:txBody>
      </p:sp>
      <p:sp>
        <p:nvSpPr>
          <p:cNvPr id="11" name="TextBox 27"/>
          <p:cNvSpPr txBox="1">
            <a:spLocks noChangeArrowheads="1"/>
          </p:cNvSpPr>
          <p:nvPr/>
        </p:nvSpPr>
        <p:spPr bwMode="auto">
          <a:xfrm>
            <a:off x="6759049" y="4390224"/>
            <a:ext cx="1938326" cy="1015663"/>
          </a:xfrm>
          <a:prstGeom prst="rect">
            <a:avLst/>
          </a:prstGeom>
          <a:noFill/>
          <a:ln w="9525">
            <a:noFill/>
            <a:miter lim="800000"/>
            <a:headEnd/>
            <a:tailEnd/>
          </a:ln>
        </p:spPr>
        <p:txBody>
          <a:bodyPr wrap="square">
            <a:spAutoFit/>
          </a:bodyPr>
          <a:lstStyle/>
          <a:p>
            <a:pPr algn="ctr">
              <a:defRPr/>
            </a:pPr>
            <a:r>
              <a:rPr lang="en-US" sz="1500" dirty="0">
                <a:ea typeface="Adobe Ming Std L" pitchFamily="18" charset="-128"/>
                <a:cs typeface="Adobe Hebrew" pitchFamily="18" charset="-79"/>
              </a:rPr>
              <a:t>8.2.3.1 </a:t>
            </a:r>
            <a:r>
              <a:rPr lang="id-ID" sz="1500" dirty="0">
                <a:ea typeface="Adobe Ming Std L" pitchFamily="18" charset="-128"/>
                <a:cs typeface="Adobe Hebrew" pitchFamily="18" charset="-79"/>
              </a:rPr>
              <a:t>Review kemampuan perusahaan memenuhi order</a:t>
            </a:r>
            <a:endParaRPr lang="en-US" sz="1500" dirty="0">
              <a:ea typeface="Adobe Ming Std L" pitchFamily="18" charset="-128"/>
              <a:cs typeface="Adobe Hebrew" pitchFamily="18" charset="-79"/>
            </a:endParaRPr>
          </a:p>
        </p:txBody>
      </p:sp>
      <p:sp>
        <p:nvSpPr>
          <p:cNvPr id="12" name="TextBox 27"/>
          <p:cNvSpPr txBox="1">
            <a:spLocks noChangeArrowheads="1"/>
          </p:cNvSpPr>
          <p:nvPr/>
        </p:nvSpPr>
        <p:spPr bwMode="auto">
          <a:xfrm>
            <a:off x="4611659" y="5715000"/>
            <a:ext cx="2071687" cy="553998"/>
          </a:xfrm>
          <a:prstGeom prst="rect">
            <a:avLst/>
          </a:prstGeom>
          <a:noFill/>
          <a:ln w="9525">
            <a:noFill/>
            <a:miter lim="800000"/>
            <a:headEnd/>
            <a:tailEnd/>
          </a:ln>
        </p:spPr>
        <p:txBody>
          <a:bodyPr>
            <a:spAutoFit/>
          </a:bodyPr>
          <a:lstStyle/>
          <a:p>
            <a:pPr algn="ctr">
              <a:defRPr/>
            </a:pPr>
            <a:r>
              <a:rPr lang="id-ID" sz="1500" dirty="0">
                <a:ea typeface="Adobe Ming Std L" pitchFamily="18" charset="-128"/>
                <a:cs typeface="Adobe Hebrew" pitchFamily="18" charset="-79"/>
              </a:rPr>
              <a:t>Ajukan Penawaran harga &amp; Negosiasi</a:t>
            </a:r>
            <a:endParaRPr lang="en-US" sz="1500" dirty="0">
              <a:ea typeface="Adobe Ming Std L" pitchFamily="18" charset="-128"/>
              <a:cs typeface="Adobe Hebrew" pitchFamily="18" charset="-79"/>
            </a:endParaRPr>
          </a:p>
        </p:txBody>
      </p:sp>
      <p:sp>
        <p:nvSpPr>
          <p:cNvPr id="13" name="TextBox 27"/>
          <p:cNvSpPr txBox="1">
            <a:spLocks noChangeArrowheads="1"/>
          </p:cNvSpPr>
          <p:nvPr/>
        </p:nvSpPr>
        <p:spPr bwMode="auto">
          <a:xfrm>
            <a:off x="2111353" y="5857875"/>
            <a:ext cx="1706563" cy="553998"/>
          </a:xfrm>
          <a:prstGeom prst="rect">
            <a:avLst/>
          </a:prstGeom>
          <a:noFill/>
          <a:ln w="9525">
            <a:noFill/>
            <a:miter lim="800000"/>
            <a:headEnd/>
            <a:tailEnd/>
          </a:ln>
        </p:spPr>
        <p:txBody>
          <a:bodyPr>
            <a:spAutoFit/>
          </a:bodyPr>
          <a:lstStyle/>
          <a:p>
            <a:pPr algn="ctr">
              <a:defRPr/>
            </a:pPr>
            <a:r>
              <a:rPr lang="id-ID" sz="1500" dirty="0">
                <a:ea typeface="Adobe Ming Std L" pitchFamily="18" charset="-128"/>
                <a:cs typeface="Adobe Hebrew" pitchFamily="18" charset="-79"/>
              </a:rPr>
              <a:t>Persetujuan kontrak</a:t>
            </a:r>
            <a:endParaRPr lang="en-US" sz="1500" dirty="0">
              <a:ea typeface="Adobe Ming Std L" pitchFamily="18" charset="-128"/>
              <a:cs typeface="Adobe Hebrew" pitchFamily="18" charset="-79"/>
            </a:endParaRPr>
          </a:p>
        </p:txBody>
      </p:sp>
      <p:sp>
        <p:nvSpPr>
          <p:cNvPr id="15" name="Striped Right Arrow 14"/>
          <p:cNvSpPr/>
          <p:nvPr/>
        </p:nvSpPr>
        <p:spPr>
          <a:xfrm>
            <a:off x="2897217" y="1772661"/>
            <a:ext cx="1143008" cy="571504"/>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6" name="Striped Right Arrow 15"/>
          <p:cNvSpPr/>
          <p:nvPr/>
        </p:nvSpPr>
        <p:spPr>
          <a:xfrm rot="1994848">
            <a:off x="5546343" y="2952023"/>
            <a:ext cx="1131163" cy="494930"/>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7" name="Striped Right Arrow 16"/>
          <p:cNvSpPr/>
          <p:nvPr/>
        </p:nvSpPr>
        <p:spPr>
          <a:xfrm rot="8766647">
            <a:off x="6217244" y="4729954"/>
            <a:ext cx="832823" cy="432417"/>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8" name="Striped Right Arrow 17"/>
          <p:cNvSpPr/>
          <p:nvPr/>
        </p:nvSpPr>
        <p:spPr>
          <a:xfrm rot="10800000">
            <a:off x="3683035" y="4857766"/>
            <a:ext cx="928694" cy="541018"/>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9" name="TextBox 27"/>
          <p:cNvSpPr txBox="1">
            <a:spLocks noChangeArrowheads="1"/>
          </p:cNvSpPr>
          <p:nvPr/>
        </p:nvSpPr>
        <p:spPr bwMode="auto">
          <a:xfrm>
            <a:off x="7290566" y="1772657"/>
            <a:ext cx="1579562" cy="784830"/>
          </a:xfrm>
          <a:prstGeom prst="rect">
            <a:avLst/>
          </a:prstGeom>
          <a:noFill/>
          <a:ln w="9525">
            <a:noFill/>
            <a:miter lim="800000"/>
            <a:headEnd/>
            <a:tailEnd/>
          </a:ln>
        </p:spPr>
        <p:txBody>
          <a:bodyPr>
            <a:spAutoFit/>
          </a:bodyPr>
          <a:lstStyle/>
          <a:p>
            <a:pPr algn="ctr">
              <a:defRPr/>
            </a:pPr>
            <a:r>
              <a:rPr lang="id-ID" sz="1500" dirty="0">
                <a:ea typeface="Adobe Ming Std L" pitchFamily="18" charset="-128"/>
                <a:cs typeface="Adobe Hebrew" pitchFamily="18" charset="-79"/>
              </a:rPr>
              <a:t>Kalkulasi ulang dan diskusi dengan customer</a:t>
            </a:r>
            <a:endParaRPr lang="en-US" sz="1500" dirty="0">
              <a:ea typeface="Adobe Ming Std L" pitchFamily="18" charset="-128"/>
              <a:cs typeface="Adobe Hebrew" pitchFamily="18" charset="-79"/>
            </a:endParaRPr>
          </a:p>
        </p:txBody>
      </p:sp>
      <p:sp>
        <p:nvSpPr>
          <p:cNvPr id="21" name="Bent Arrow 20"/>
          <p:cNvSpPr/>
          <p:nvPr/>
        </p:nvSpPr>
        <p:spPr>
          <a:xfrm rot="10800000" flipV="1">
            <a:off x="5647509" y="1693587"/>
            <a:ext cx="1500198" cy="1020260"/>
          </a:xfrm>
          <a:prstGeom prst="bentArrow">
            <a:avLst>
              <a:gd name="adj1" fmla="val 25000"/>
              <a:gd name="adj2" fmla="val 22706"/>
              <a:gd name="adj3" fmla="val 25000"/>
              <a:gd name="adj4" fmla="val 43750"/>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solidFill>
                <a:schemeClr val="tx1"/>
              </a:solidFill>
            </a:endParaRPr>
          </a:p>
        </p:txBody>
      </p:sp>
      <p:sp>
        <p:nvSpPr>
          <p:cNvPr id="87068" name="Text Box 25"/>
          <p:cNvSpPr txBox="1">
            <a:spLocks noChangeArrowheads="1"/>
          </p:cNvSpPr>
          <p:nvPr/>
        </p:nvSpPr>
        <p:spPr bwMode="auto">
          <a:xfrm>
            <a:off x="214284" y="4572003"/>
            <a:ext cx="1952625" cy="1246495"/>
          </a:xfrm>
          <a:prstGeom prst="rect">
            <a:avLst/>
          </a:prstGeom>
          <a:noFill/>
          <a:ln w="34925">
            <a:solidFill>
              <a:srgbClr val="FF0000"/>
            </a:solidFill>
            <a:prstDash val="sysDot"/>
            <a:miter lim="800000"/>
            <a:headEnd/>
            <a:tailEnd/>
          </a:ln>
        </p:spPr>
        <p:txBody>
          <a:bodyPr>
            <a:spAutoFit/>
          </a:bodyPr>
          <a:lstStyle/>
          <a:p>
            <a:pPr algn="ctr"/>
            <a:r>
              <a:rPr lang="en-US" sz="1500" dirty="0" err="1">
                <a:solidFill>
                  <a:srgbClr val="000000"/>
                </a:solidFill>
              </a:rPr>
              <a:t>Bila</a:t>
            </a:r>
            <a:r>
              <a:rPr lang="en-US" sz="1500" dirty="0">
                <a:solidFill>
                  <a:srgbClr val="000000"/>
                </a:solidFill>
              </a:rPr>
              <a:t> </a:t>
            </a:r>
            <a:r>
              <a:rPr lang="en-US" sz="1500" dirty="0" err="1">
                <a:solidFill>
                  <a:srgbClr val="000000"/>
                </a:solidFill>
              </a:rPr>
              <a:t>persyaratan</a:t>
            </a:r>
            <a:r>
              <a:rPr lang="en-US" sz="1500" dirty="0">
                <a:solidFill>
                  <a:srgbClr val="000000"/>
                </a:solidFill>
              </a:rPr>
              <a:t> </a:t>
            </a:r>
            <a:r>
              <a:rPr lang="en-US" sz="1500" dirty="0" err="1">
                <a:solidFill>
                  <a:srgbClr val="000000"/>
                </a:solidFill>
              </a:rPr>
              <a:t>berubah</a:t>
            </a:r>
            <a:r>
              <a:rPr lang="en-US" sz="1500" dirty="0">
                <a:solidFill>
                  <a:srgbClr val="000000"/>
                </a:solidFill>
              </a:rPr>
              <a:t>, </a:t>
            </a:r>
            <a:r>
              <a:rPr lang="en-US" sz="1500" dirty="0" err="1">
                <a:solidFill>
                  <a:srgbClr val="000000"/>
                </a:solidFill>
              </a:rPr>
              <a:t>harus</a:t>
            </a:r>
            <a:r>
              <a:rPr lang="en-US" sz="1500" dirty="0">
                <a:solidFill>
                  <a:srgbClr val="000000"/>
                </a:solidFill>
              </a:rPr>
              <a:t> </a:t>
            </a:r>
            <a:r>
              <a:rPr lang="en-US" sz="1500" dirty="0" err="1">
                <a:solidFill>
                  <a:srgbClr val="000000"/>
                </a:solidFill>
              </a:rPr>
              <a:t>ada</a:t>
            </a:r>
            <a:r>
              <a:rPr lang="en-US" sz="1500" dirty="0">
                <a:solidFill>
                  <a:srgbClr val="000000"/>
                </a:solidFill>
              </a:rPr>
              <a:t> </a:t>
            </a:r>
            <a:r>
              <a:rPr lang="en-US" sz="1500" dirty="0" err="1">
                <a:solidFill>
                  <a:srgbClr val="000000"/>
                </a:solidFill>
              </a:rPr>
              <a:t>amandemen</a:t>
            </a:r>
            <a:r>
              <a:rPr lang="en-US" sz="1500" dirty="0">
                <a:solidFill>
                  <a:srgbClr val="000000"/>
                </a:solidFill>
              </a:rPr>
              <a:t> </a:t>
            </a:r>
            <a:r>
              <a:rPr lang="en-US" sz="1500" dirty="0" err="1">
                <a:solidFill>
                  <a:srgbClr val="000000"/>
                </a:solidFill>
              </a:rPr>
              <a:t>dan</a:t>
            </a:r>
            <a:r>
              <a:rPr lang="en-US" sz="1500" dirty="0">
                <a:solidFill>
                  <a:srgbClr val="000000"/>
                </a:solidFill>
              </a:rPr>
              <a:t> personal </a:t>
            </a:r>
            <a:r>
              <a:rPr lang="en-US" sz="1500" dirty="0" err="1">
                <a:solidFill>
                  <a:srgbClr val="000000"/>
                </a:solidFill>
              </a:rPr>
              <a:t>terkait</a:t>
            </a:r>
            <a:r>
              <a:rPr lang="en-US" sz="1500" dirty="0">
                <a:solidFill>
                  <a:srgbClr val="000000"/>
                </a:solidFill>
              </a:rPr>
              <a:t> </a:t>
            </a:r>
            <a:r>
              <a:rPr lang="en-US" sz="1500" dirty="0" err="1">
                <a:solidFill>
                  <a:srgbClr val="000000"/>
                </a:solidFill>
              </a:rPr>
              <a:t>mengetahuinya</a:t>
            </a:r>
            <a:endParaRPr lang="en-US" sz="1500" dirty="0">
              <a:solidFill>
                <a:srgbClr val="000000"/>
              </a:solidFill>
            </a:endParaRPr>
          </a:p>
        </p:txBody>
      </p:sp>
      <p:sp>
        <p:nvSpPr>
          <p:cNvPr id="24" name="Rectangle 3"/>
          <p:cNvSpPr txBox="1">
            <a:spLocks noChangeArrowheads="1"/>
          </p:cNvSpPr>
          <p:nvPr/>
        </p:nvSpPr>
        <p:spPr bwMode="auto">
          <a:xfrm>
            <a:off x="214287" y="372001"/>
            <a:ext cx="9056687" cy="1143000"/>
          </a:xfrm>
          <a:prstGeom prst="rect">
            <a:avLst/>
          </a:prstGeom>
          <a:noFill/>
          <a:ln w="9525">
            <a:noFill/>
            <a:miter lim="800000"/>
            <a:headEnd/>
            <a:tailEnd/>
          </a:ln>
        </p:spPr>
        <p:txBody>
          <a:bodyPr anchor="ctr"/>
          <a:lstStyle/>
          <a:p>
            <a:pPr>
              <a:defRPr/>
            </a:pPr>
            <a:r>
              <a:rPr lang="en-US" dirty="0">
                <a:solidFill>
                  <a:srgbClr val="0000FF"/>
                </a:solidFill>
                <a:ea typeface="+mj-ea"/>
                <a:cs typeface="+mj-cs"/>
              </a:rPr>
              <a:t>SMM</a:t>
            </a:r>
            <a:r>
              <a:rPr lang="en-US" sz="1846" dirty="0">
                <a:ea typeface="+mj-ea"/>
                <a:cs typeface="+mj-cs"/>
              </a:rPr>
              <a:t>  8.2.2.Penetapan </a:t>
            </a:r>
            <a:r>
              <a:rPr lang="en-US" sz="1846" dirty="0" err="1">
                <a:ea typeface="+mj-ea"/>
                <a:cs typeface="+mj-cs"/>
              </a:rPr>
              <a:t>Persyaratan</a:t>
            </a:r>
            <a:r>
              <a:rPr lang="en-US" sz="1846" dirty="0">
                <a:ea typeface="+mj-ea"/>
                <a:cs typeface="+mj-cs"/>
              </a:rPr>
              <a:t> </a:t>
            </a:r>
            <a:r>
              <a:rPr lang="en-US" sz="1846" dirty="0" err="1">
                <a:ea typeface="+mj-ea"/>
                <a:cs typeface="+mj-cs"/>
              </a:rPr>
              <a:t>Produk</a:t>
            </a:r>
            <a:r>
              <a:rPr lang="en-US" sz="1846" dirty="0">
                <a:ea typeface="+mj-ea"/>
                <a:cs typeface="+mj-cs"/>
              </a:rPr>
              <a:t> &amp; </a:t>
            </a:r>
            <a:r>
              <a:rPr lang="en-US" sz="1846" dirty="0" err="1">
                <a:ea typeface="+mj-ea"/>
                <a:cs typeface="+mj-cs"/>
              </a:rPr>
              <a:t>jasa</a:t>
            </a:r>
            <a:br>
              <a:rPr lang="en-US" sz="1846" dirty="0">
                <a:ea typeface="+mj-ea"/>
                <a:cs typeface="+mj-cs"/>
              </a:rPr>
            </a:br>
            <a:r>
              <a:rPr lang="en-US" dirty="0">
                <a:solidFill>
                  <a:srgbClr val="0000FF"/>
                </a:solidFill>
                <a:ea typeface="+mj-ea"/>
                <a:cs typeface="+mj-cs"/>
              </a:rPr>
              <a:t>SMM</a:t>
            </a:r>
            <a:r>
              <a:rPr lang="en-US" sz="1846" dirty="0">
                <a:ea typeface="+mj-ea"/>
                <a:cs typeface="+mj-cs"/>
              </a:rPr>
              <a:t>  8.2.3. </a:t>
            </a:r>
            <a:r>
              <a:rPr lang="en-US" sz="1846" dirty="0" err="1">
                <a:ea typeface="+mj-ea"/>
                <a:cs typeface="+mj-cs"/>
              </a:rPr>
              <a:t>Peninjauan</a:t>
            </a:r>
            <a:r>
              <a:rPr lang="en-US" sz="1846" dirty="0">
                <a:ea typeface="+mj-ea"/>
                <a:cs typeface="+mj-cs"/>
              </a:rPr>
              <a:t> </a:t>
            </a:r>
            <a:r>
              <a:rPr lang="en-US" sz="1846" dirty="0" err="1">
                <a:ea typeface="+mj-ea"/>
                <a:cs typeface="+mj-cs"/>
              </a:rPr>
              <a:t>Kemampuan</a:t>
            </a:r>
            <a:r>
              <a:rPr lang="en-US" sz="1846" dirty="0">
                <a:ea typeface="+mj-ea"/>
                <a:cs typeface="+mj-cs"/>
              </a:rPr>
              <a:t> Perusahaan</a:t>
            </a:r>
          </a:p>
          <a:p>
            <a:pPr>
              <a:defRPr/>
            </a:pPr>
            <a:r>
              <a:rPr lang="en-US" dirty="0">
                <a:solidFill>
                  <a:srgbClr val="0000FF"/>
                </a:solidFill>
                <a:ea typeface="NanumGothic"/>
                <a:cs typeface="Times New Roman" panose="02020603050405020304" pitchFamily="18" charset="0"/>
              </a:rPr>
              <a:t>SMM</a:t>
            </a:r>
            <a:r>
              <a:rPr lang="en-US" sz="1846" dirty="0">
                <a:ea typeface="NanumGothic"/>
                <a:cs typeface="Times New Roman" panose="02020603050405020304" pitchFamily="18" charset="0"/>
              </a:rPr>
              <a:t>  8.2.4 </a:t>
            </a:r>
            <a:r>
              <a:rPr lang="en-US" sz="1846" dirty="0" err="1">
                <a:ea typeface="NanumGothic"/>
                <a:cs typeface="Times New Roman" panose="02020603050405020304" pitchFamily="18" charset="0"/>
              </a:rPr>
              <a:t>Perubahan</a:t>
            </a:r>
            <a:r>
              <a:rPr lang="en-US" sz="1846" dirty="0">
                <a:ea typeface="NanumGothic"/>
                <a:cs typeface="Times New Roman" panose="02020603050405020304" pitchFamily="18" charset="0"/>
              </a:rPr>
              <a:t> </a:t>
            </a:r>
            <a:r>
              <a:rPr lang="en-US" sz="1846" dirty="0" err="1">
                <a:ea typeface="NanumGothic"/>
                <a:cs typeface="Times New Roman" panose="02020603050405020304" pitchFamily="18" charset="0"/>
              </a:rPr>
              <a:t>Persyaratan</a:t>
            </a:r>
            <a:r>
              <a:rPr lang="en-US" sz="1846" dirty="0">
                <a:ea typeface="NanumGothic"/>
                <a:cs typeface="Times New Roman" panose="02020603050405020304" pitchFamily="18" charset="0"/>
              </a:rPr>
              <a:t> </a:t>
            </a:r>
            <a:r>
              <a:rPr lang="en-US" sz="1846" dirty="0" err="1">
                <a:ea typeface="NanumGothic"/>
                <a:cs typeface="Times New Roman" panose="02020603050405020304" pitchFamily="18" charset="0"/>
              </a:rPr>
              <a:t>untuk</a:t>
            </a:r>
            <a:r>
              <a:rPr lang="en-US" sz="1846" dirty="0">
                <a:ea typeface="NanumGothic"/>
                <a:cs typeface="Times New Roman" panose="02020603050405020304" pitchFamily="18" charset="0"/>
              </a:rPr>
              <a:t> </a:t>
            </a:r>
            <a:r>
              <a:rPr lang="en-US" sz="1846" dirty="0" err="1">
                <a:ea typeface="NanumGothic"/>
                <a:cs typeface="Times New Roman" panose="02020603050405020304" pitchFamily="18" charset="0"/>
              </a:rPr>
              <a:t>Produk</a:t>
            </a:r>
            <a:r>
              <a:rPr lang="en-US" sz="1846" dirty="0">
                <a:ea typeface="NanumGothic"/>
                <a:cs typeface="Times New Roman" panose="02020603050405020304" pitchFamily="18" charset="0"/>
              </a:rPr>
              <a:t> dan </a:t>
            </a:r>
            <a:r>
              <a:rPr lang="en-US" sz="1846" dirty="0" err="1">
                <a:ea typeface="NanumGothic"/>
                <a:cs typeface="Times New Roman" panose="02020603050405020304" pitchFamily="18" charset="0"/>
              </a:rPr>
              <a:t>Jasa</a:t>
            </a:r>
            <a:r>
              <a:rPr lang="en-US" sz="1846" dirty="0">
                <a:ea typeface="NanumGothic"/>
                <a:cs typeface="Times New Roman" panose="02020603050405020304" pitchFamily="18" charset="0"/>
              </a:rPr>
              <a:t> </a:t>
            </a:r>
            <a:endParaRPr lang="en-US" sz="1846" dirty="0"/>
          </a:p>
          <a:p>
            <a:pPr>
              <a:defRPr/>
            </a:pPr>
            <a:endParaRPr lang="en-US" sz="1846" dirty="0">
              <a:ea typeface="+mj-ea"/>
              <a:cs typeface="+mj-cs"/>
            </a:endParaRPr>
          </a:p>
        </p:txBody>
      </p:sp>
      <p:pic>
        <p:nvPicPr>
          <p:cNvPr id="87070" name="Picture 9" descr="http://us.123rf.com/400wm/400/400/johan2011/johan20111209/johan2011120900030/15508131-business-review-3d-little-human-characters-x2-looking-at-a-report-pie-charts-and-graphs-business-peo.jpg"/>
          <p:cNvPicPr>
            <a:picLocks noChangeAspect="1" noChangeArrowheads="1"/>
          </p:cNvPicPr>
          <p:nvPr/>
        </p:nvPicPr>
        <p:blipFill>
          <a:blip r:embed="rId6" cstate="print"/>
          <a:srcRect/>
          <a:stretch>
            <a:fillRect/>
          </a:stretch>
        </p:blipFill>
        <p:spPr bwMode="auto">
          <a:xfrm>
            <a:off x="682600" y="1285875"/>
            <a:ext cx="1714500" cy="1435100"/>
          </a:xfrm>
          <a:prstGeom prst="rect">
            <a:avLst/>
          </a:prstGeom>
          <a:noFill/>
          <a:ln w="9525">
            <a:noFill/>
            <a:miter lim="800000"/>
            <a:headEnd/>
            <a:tailEnd/>
          </a:ln>
        </p:spPr>
      </p:pic>
      <p:sp>
        <p:nvSpPr>
          <p:cNvPr id="23" name="Slide Number Placeholder 22"/>
          <p:cNvSpPr>
            <a:spLocks noGrp="1"/>
          </p:cNvSpPr>
          <p:nvPr>
            <p:ph type="sldNum" sz="quarter" idx="12"/>
          </p:nvPr>
        </p:nvSpPr>
        <p:spPr/>
        <p:txBody>
          <a:bodyPr/>
          <a:lstStyle/>
          <a:p>
            <a:pPr>
              <a:defRPr/>
            </a:pPr>
            <a:fld id="{841ECF00-6640-4B42-A490-1528FA283F84}" type="slidenum">
              <a:rPr lang="en-US" smtClean="0"/>
              <a:pPr>
                <a:defRPr/>
              </a:pPr>
              <a:t>77</a:t>
            </a:fld>
            <a:endParaRPr lang="en-US"/>
          </a:p>
        </p:txBody>
      </p:sp>
      <p:sp>
        <p:nvSpPr>
          <p:cNvPr id="22" name="Text Box 25"/>
          <p:cNvSpPr txBox="1">
            <a:spLocks noChangeArrowheads="1"/>
          </p:cNvSpPr>
          <p:nvPr/>
        </p:nvSpPr>
        <p:spPr bwMode="auto">
          <a:xfrm>
            <a:off x="7290572" y="2773363"/>
            <a:ext cx="1767084" cy="784830"/>
          </a:xfrm>
          <a:prstGeom prst="rect">
            <a:avLst/>
          </a:prstGeom>
          <a:noFill/>
          <a:ln w="34925">
            <a:solidFill>
              <a:srgbClr val="FF0000"/>
            </a:solidFill>
            <a:prstDash val="sysDot"/>
            <a:miter lim="800000"/>
            <a:headEnd/>
            <a:tailEnd/>
          </a:ln>
        </p:spPr>
        <p:txBody>
          <a:bodyPr wrap="square">
            <a:spAutoFit/>
          </a:bodyPr>
          <a:lstStyle/>
          <a:p>
            <a:pPr algn="ctr"/>
            <a:r>
              <a:rPr lang="en-US" sz="1500" dirty="0">
                <a:solidFill>
                  <a:srgbClr val="0000FF"/>
                </a:solidFill>
              </a:rPr>
              <a:t>SMM  </a:t>
            </a:r>
            <a:r>
              <a:rPr lang="en-US" sz="1500" dirty="0">
                <a:solidFill>
                  <a:srgbClr val="000000"/>
                </a:solidFill>
              </a:rPr>
              <a:t>8.2.3.3 Data </a:t>
            </a:r>
            <a:r>
              <a:rPr lang="en-US" sz="1500" dirty="0" err="1">
                <a:solidFill>
                  <a:srgbClr val="000000"/>
                </a:solidFill>
              </a:rPr>
              <a:t>hasil</a:t>
            </a:r>
            <a:r>
              <a:rPr lang="en-US" sz="1500" dirty="0">
                <a:solidFill>
                  <a:srgbClr val="000000"/>
                </a:solidFill>
              </a:rPr>
              <a:t> review </a:t>
            </a:r>
            <a:r>
              <a:rPr lang="en-US" sz="1500" dirty="0" err="1">
                <a:solidFill>
                  <a:srgbClr val="000000"/>
                </a:solidFill>
              </a:rPr>
              <a:t>harus</a:t>
            </a:r>
            <a:r>
              <a:rPr lang="en-US" sz="1500" dirty="0">
                <a:solidFill>
                  <a:srgbClr val="000000"/>
                </a:solidFill>
              </a:rPr>
              <a:t> </a:t>
            </a:r>
            <a:r>
              <a:rPr lang="en-US" sz="1500" dirty="0" err="1">
                <a:solidFill>
                  <a:srgbClr val="000000"/>
                </a:solidFill>
              </a:rPr>
              <a:t>terdokumentasi</a:t>
            </a:r>
            <a:endParaRPr lang="en-US" sz="1500" dirty="0">
              <a:solidFill>
                <a:srgbClr val="000000"/>
              </a:solidFill>
            </a:endParaRPr>
          </a:p>
        </p:txBody>
      </p:sp>
      <p:sp>
        <p:nvSpPr>
          <p:cNvPr id="2" name="Rectangle 1"/>
          <p:cNvSpPr/>
          <p:nvPr/>
        </p:nvSpPr>
        <p:spPr>
          <a:xfrm>
            <a:off x="6167429" y="263769"/>
            <a:ext cx="2976571" cy="1022106"/>
          </a:xfrm>
          <a:custGeom>
            <a:avLst/>
            <a:gdLst>
              <a:gd name="connsiteX0" fmla="*/ 0 w 3224619"/>
              <a:gd name="connsiteY0" fmla="*/ 0 h 1107281"/>
              <a:gd name="connsiteX1" fmla="*/ 3224619 w 3224619"/>
              <a:gd name="connsiteY1" fmla="*/ 0 h 1107281"/>
              <a:gd name="connsiteX2" fmla="*/ 3224619 w 3224619"/>
              <a:gd name="connsiteY2" fmla="*/ 1107281 h 1107281"/>
              <a:gd name="connsiteX3" fmla="*/ 0 w 3224619"/>
              <a:gd name="connsiteY3" fmla="*/ 1107281 h 1107281"/>
              <a:gd name="connsiteX4" fmla="*/ 0 w 3224619"/>
              <a:gd name="connsiteY4" fmla="*/ 0 h 1107281"/>
              <a:gd name="connsiteX0" fmla="*/ 0 w 3224619"/>
              <a:gd name="connsiteY0" fmla="*/ 0 h 1107281"/>
              <a:gd name="connsiteX1" fmla="*/ 3224619 w 3224619"/>
              <a:gd name="connsiteY1" fmla="*/ 0 h 1107281"/>
              <a:gd name="connsiteX2" fmla="*/ 3224619 w 3224619"/>
              <a:gd name="connsiteY2" fmla="*/ 1107281 h 1107281"/>
              <a:gd name="connsiteX3" fmla="*/ 0 w 3224619"/>
              <a:gd name="connsiteY3" fmla="*/ 0 h 1107281"/>
            </a:gdLst>
            <a:ahLst/>
            <a:cxnLst>
              <a:cxn ang="0">
                <a:pos x="connsiteX0" y="connsiteY0"/>
              </a:cxn>
              <a:cxn ang="0">
                <a:pos x="connsiteX1" y="connsiteY1"/>
              </a:cxn>
              <a:cxn ang="0">
                <a:pos x="connsiteX2" y="connsiteY2"/>
              </a:cxn>
              <a:cxn ang="0">
                <a:pos x="connsiteX3" y="connsiteY3"/>
              </a:cxn>
            </a:cxnLst>
            <a:rect l="l" t="t" r="r" b="b"/>
            <a:pathLst>
              <a:path w="3224619" h="1107281">
                <a:moveTo>
                  <a:pt x="0" y="0"/>
                </a:moveTo>
                <a:lnTo>
                  <a:pt x="3224619" y="0"/>
                </a:lnTo>
                <a:lnTo>
                  <a:pt x="3224619" y="110728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cxnSp>
        <p:nvCxnSpPr>
          <p:cNvPr id="4" name="Straight Connector 3"/>
          <p:cNvCxnSpPr/>
          <p:nvPr/>
        </p:nvCxnSpPr>
        <p:spPr>
          <a:xfrm flipH="1" flipV="1">
            <a:off x="6211654" y="172023"/>
            <a:ext cx="2932346" cy="102210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A85E85B1-FB38-409E-BC8C-A56721ABB7D1}"/>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8417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7" name="Picture 12" descr="http://us.cdn3.123rf.com/168nwm/anatolymas/anatolymas1205/anatolymas120500008/13451985-3d-small-people-spend-a-survey-3d-image-isolated-white-background.jpg"/>
          <p:cNvPicPr>
            <a:picLocks noChangeAspect="1" noChangeArrowheads="1"/>
          </p:cNvPicPr>
          <p:nvPr/>
        </p:nvPicPr>
        <p:blipFill>
          <a:blip r:embed="rId2" cstate="print"/>
          <a:srcRect/>
          <a:stretch>
            <a:fillRect/>
          </a:stretch>
        </p:blipFill>
        <p:spPr bwMode="auto">
          <a:xfrm>
            <a:off x="207933" y="1071566"/>
            <a:ext cx="1649413" cy="1716087"/>
          </a:xfrm>
          <a:prstGeom prst="rect">
            <a:avLst/>
          </a:prstGeom>
          <a:noFill/>
          <a:ln w="9525">
            <a:noFill/>
            <a:miter lim="800000"/>
            <a:headEnd/>
            <a:tailEnd/>
          </a:ln>
        </p:spPr>
      </p:pic>
      <p:pic>
        <p:nvPicPr>
          <p:cNvPr id="88068" name="Picture 13" descr="D:\H_Miscelleneous\4. My Pictures\gbr\2. 3D People\Why-Link-Networks-Are-Always-Detectable.jpg"/>
          <p:cNvPicPr>
            <a:picLocks noChangeAspect="1" noChangeArrowheads="1"/>
          </p:cNvPicPr>
          <p:nvPr/>
        </p:nvPicPr>
        <p:blipFill>
          <a:blip r:embed="rId3" cstate="print"/>
          <a:srcRect/>
          <a:stretch>
            <a:fillRect/>
          </a:stretch>
        </p:blipFill>
        <p:spPr bwMode="auto">
          <a:xfrm>
            <a:off x="5929281" y="1000131"/>
            <a:ext cx="2000250" cy="1428750"/>
          </a:xfrm>
          <a:prstGeom prst="rect">
            <a:avLst/>
          </a:prstGeom>
          <a:noFill/>
          <a:ln w="9525">
            <a:noFill/>
            <a:miter lim="800000"/>
            <a:headEnd/>
            <a:tailEnd/>
          </a:ln>
        </p:spPr>
      </p:pic>
      <p:pic>
        <p:nvPicPr>
          <p:cNvPr id="88069" name="Picture 4" descr="C:\Users\Agus Wahyudi\Pictures\3D man\index.jpg"/>
          <p:cNvPicPr>
            <a:picLocks noChangeAspect="1" noChangeArrowheads="1"/>
          </p:cNvPicPr>
          <p:nvPr/>
        </p:nvPicPr>
        <p:blipFill>
          <a:blip r:embed="rId4" cstate="print"/>
          <a:srcRect/>
          <a:stretch>
            <a:fillRect/>
          </a:stretch>
        </p:blipFill>
        <p:spPr bwMode="auto">
          <a:xfrm>
            <a:off x="6951870" y="3131262"/>
            <a:ext cx="2106613" cy="1366837"/>
          </a:xfrm>
          <a:prstGeom prst="rect">
            <a:avLst/>
          </a:prstGeom>
          <a:noFill/>
          <a:ln w="9525">
            <a:noFill/>
            <a:miter lim="800000"/>
            <a:headEnd/>
            <a:tailEnd/>
          </a:ln>
        </p:spPr>
      </p:pic>
      <p:pic>
        <p:nvPicPr>
          <p:cNvPr id="88070" name="Picture 6" descr="C:\Users\Agus Wahyudi\Pictures\3D man\car2.jpg"/>
          <p:cNvPicPr>
            <a:picLocks noChangeAspect="1" noChangeArrowheads="1"/>
          </p:cNvPicPr>
          <p:nvPr/>
        </p:nvPicPr>
        <p:blipFill>
          <a:blip r:embed="rId5" cstate="print"/>
          <a:srcRect/>
          <a:stretch>
            <a:fillRect/>
          </a:stretch>
        </p:blipFill>
        <p:spPr bwMode="auto">
          <a:xfrm>
            <a:off x="2325656" y="3987803"/>
            <a:ext cx="2317750" cy="1857375"/>
          </a:xfrm>
          <a:prstGeom prst="rect">
            <a:avLst/>
          </a:prstGeom>
          <a:noFill/>
          <a:ln w="9525">
            <a:noFill/>
            <a:miter lim="800000"/>
            <a:headEnd/>
            <a:tailEnd/>
          </a:ln>
        </p:spPr>
      </p:pic>
      <p:pic>
        <p:nvPicPr>
          <p:cNvPr id="88071" name="Picture 8" descr="C:\Users\Agus Wahyudi\Pictures\3D man\car3.jpg"/>
          <p:cNvPicPr>
            <a:picLocks noChangeAspect="1" noChangeArrowheads="1"/>
          </p:cNvPicPr>
          <p:nvPr/>
        </p:nvPicPr>
        <p:blipFill>
          <a:blip r:embed="rId6" cstate="print"/>
          <a:srcRect/>
          <a:stretch>
            <a:fillRect/>
          </a:stretch>
        </p:blipFill>
        <p:spPr bwMode="auto">
          <a:xfrm>
            <a:off x="5159353" y="4344997"/>
            <a:ext cx="2143125" cy="1500187"/>
          </a:xfrm>
          <a:prstGeom prst="rect">
            <a:avLst/>
          </a:prstGeom>
          <a:noFill/>
          <a:ln w="9525">
            <a:noFill/>
            <a:miter lim="800000"/>
            <a:headEnd/>
            <a:tailEnd/>
          </a:ln>
        </p:spPr>
      </p:pic>
      <p:sp>
        <p:nvSpPr>
          <p:cNvPr id="24" name="TextBox 27"/>
          <p:cNvSpPr txBox="1">
            <a:spLocks noChangeArrowheads="1"/>
          </p:cNvSpPr>
          <p:nvPr/>
        </p:nvSpPr>
        <p:spPr bwMode="auto">
          <a:xfrm>
            <a:off x="142844" y="2643191"/>
            <a:ext cx="1706562" cy="646331"/>
          </a:xfrm>
          <a:prstGeom prst="rect">
            <a:avLst/>
          </a:prstGeom>
          <a:noFill/>
          <a:ln w="9525">
            <a:noFill/>
            <a:miter lim="800000"/>
            <a:headEnd/>
            <a:tailEnd/>
          </a:ln>
        </p:spPr>
        <p:txBody>
          <a:bodyPr>
            <a:spAutoFit/>
          </a:bodyPr>
          <a:lstStyle/>
          <a:p>
            <a:pPr algn="ctr">
              <a:defRPr/>
            </a:pPr>
            <a:r>
              <a:rPr lang="id-ID" dirty="0">
                <a:ea typeface="Adobe Ming Std L" pitchFamily="18" charset="-128"/>
                <a:cs typeface="Adobe Hebrew" pitchFamily="18" charset="-79"/>
              </a:rPr>
              <a:t>Design Input</a:t>
            </a:r>
          </a:p>
          <a:p>
            <a:pPr algn="ctr">
              <a:defRPr/>
            </a:pPr>
            <a:r>
              <a:rPr lang="id-ID" dirty="0">
                <a:ea typeface="Adobe Ming Std L" pitchFamily="18" charset="-128"/>
                <a:cs typeface="Adobe Hebrew" pitchFamily="18" charset="-79"/>
              </a:rPr>
              <a:t>( data survey )</a:t>
            </a:r>
            <a:endParaRPr lang="en-US" dirty="0">
              <a:ea typeface="Adobe Ming Std L" pitchFamily="18" charset="-128"/>
              <a:cs typeface="Adobe Hebrew" pitchFamily="18" charset="-79"/>
            </a:endParaRPr>
          </a:p>
        </p:txBody>
      </p:sp>
      <p:sp>
        <p:nvSpPr>
          <p:cNvPr id="26" name="TextBox 27"/>
          <p:cNvSpPr txBox="1">
            <a:spLocks noChangeArrowheads="1"/>
          </p:cNvSpPr>
          <p:nvPr/>
        </p:nvSpPr>
        <p:spPr bwMode="auto">
          <a:xfrm>
            <a:off x="6080094" y="2500319"/>
            <a:ext cx="1706562" cy="923330"/>
          </a:xfrm>
          <a:prstGeom prst="rect">
            <a:avLst/>
          </a:prstGeom>
          <a:noFill/>
          <a:ln w="9525">
            <a:noFill/>
            <a:miter lim="800000"/>
            <a:headEnd/>
            <a:tailEnd/>
          </a:ln>
        </p:spPr>
        <p:txBody>
          <a:bodyPr>
            <a:spAutoFit/>
          </a:bodyPr>
          <a:lstStyle/>
          <a:p>
            <a:pPr algn="ctr">
              <a:defRPr/>
            </a:pPr>
            <a:r>
              <a:rPr lang="id-ID" dirty="0">
                <a:ea typeface="Adobe Ming Std L" pitchFamily="18" charset="-128"/>
                <a:cs typeface="Adobe Hebrew" pitchFamily="18" charset="-79"/>
              </a:rPr>
              <a:t>Pemilihan &amp; Persetujuan design</a:t>
            </a:r>
            <a:endParaRPr lang="en-US" dirty="0">
              <a:ea typeface="Adobe Ming Std L" pitchFamily="18" charset="-128"/>
              <a:cs typeface="Adobe Hebrew" pitchFamily="18" charset="-79"/>
            </a:endParaRPr>
          </a:p>
        </p:txBody>
      </p:sp>
      <p:sp>
        <p:nvSpPr>
          <p:cNvPr id="27" name="TextBox 27"/>
          <p:cNvSpPr txBox="1">
            <a:spLocks noChangeArrowheads="1"/>
          </p:cNvSpPr>
          <p:nvPr/>
        </p:nvSpPr>
        <p:spPr bwMode="auto">
          <a:xfrm>
            <a:off x="7320973" y="4404029"/>
            <a:ext cx="1706562" cy="603883"/>
          </a:xfrm>
          <a:prstGeom prst="rect">
            <a:avLst/>
          </a:prstGeom>
          <a:noFill/>
          <a:ln w="9525">
            <a:noFill/>
            <a:miter lim="800000"/>
            <a:headEnd/>
            <a:tailEnd/>
          </a:ln>
        </p:spPr>
        <p:txBody>
          <a:bodyPr>
            <a:spAutoFit/>
          </a:bodyPr>
          <a:lstStyle/>
          <a:p>
            <a:pPr algn="ctr">
              <a:defRPr/>
            </a:pPr>
            <a:r>
              <a:rPr lang="id-ID" sz="1662" dirty="0">
                <a:ea typeface="Adobe Ming Std L" pitchFamily="18" charset="-128"/>
                <a:cs typeface="Adobe Hebrew" pitchFamily="18" charset="-79"/>
              </a:rPr>
              <a:t>Membuat detail design</a:t>
            </a:r>
            <a:endParaRPr lang="en-US" sz="1662" dirty="0">
              <a:ea typeface="Adobe Ming Std L" pitchFamily="18" charset="-128"/>
              <a:cs typeface="Adobe Hebrew" pitchFamily="18" charset="-79"/>
            </a:endParaRPr>
          </a:p>
        </p:txBody>
      </p:sp>
      <p:sp>
        <p:nvSpPr>
          <p:cNvPr id="28" name="TextBox 27"/>
          <p:cNvSpPr txBox="1">
            <a:spLocks noChangeArrowheads="1"/>
          </p:cNvSpPr>
          <p:nvPr/>
        </p:nvSpPr>
        <p:spPr bwMode="auto">
          <a:xfrm>
            <a:off x="2630464" y="5559434"/>
            <a:ext cx="1706563" cy="646331"/>
          </a:xfrm>
          <a:prstGeom prst="rect">
            <a:avLst/>
          </a:prstGeom>
          <a:noFill/>
          <a:ln w="9525">
            <a:noFill/>
            <a:miter lim="800000"/>
            <a:headEnd/>
            <a:tailEnd/>
          </a:ln>
        </p:spPr>
        <p:txBody>
          <a:bodyPr>
            <a:spAutoFit/>
          </a:bodyPr>
          <a:lstStyle/>
          <a:p>
            <a:pPr algn="ctr">
              <a:defRPr/>
            </a:pPr>
            <a:r>
              <a:rPr lang="id-ID" dirty="0">
                <a:ea typeface="Adobe Ming Std L" pitchFamily="18" charset="-128"/>
                <a:cs typeface="Adobe Hebrew" pitchFamily="18" charset="-79"/>
              </a:rPr>
              <a:t>Verifikasi &amp; Validasi design</a:t>
            </a:r>
            <a:endParaRPr lang="en-US" dirty="0">
              <a:ea typeface="Adobe Ming Std L" pitchFamily="18" charset="-128"/>
              <a:cs typeface="Adobe Hebrew" pitchFamily="18" charset="-79"/>
            </a:endParaRPr>
          </a:p>
        </p:txBody>
      </p:sp>
      <p:sp>
        <p:nvSpPr>
          <p:cNvPr id="29" name="TextBox 27"/>
          <p:cNvSpPr txBox="1">
            <a:spLocks noChangeArrowheads="1"/>
          </p:cNvSpPr>
          <p:nvPr/>
        </p:nvSpPr>
        <p:spPr bwMode="auto">
          <a:xfrm>
            <a:off x="5302221" y="5773747"/>
            <a:ext cx="1704975" cy="646331"/>
          </a:xfrm>
          <a:prstGeom prst="rect">
            <a:avLst/>
          </a:prstGeom>
          <a:noFill/>
          <a:ln w="9525">
            <a:noFill/>
            <a:miter lim="800000"/>
            <a:headEnd/>
            <a:tailEnd/>
          </a:ln>
        </p:spPr>
        <p:txBody>
          <a:bodyPr>
            <a:spAutoFit/>
          </a:bodyPr>
          <a:lstStyle/>
          <a:p>
            <a:pPr algn="ctr">
              <a:defRPr/>
            </a:pPr>
            <a:r>
              <a:rPr lang="id-ID" dirty="0">
                <a:ea typeface="Adobe Ming Std L" pitchFamily="18" charset="-128"/>
                <a:cs typeface="Adobe Hebrew" pitchFamily="18" charset="-79"/>
              </a:rPr>
              <a:t>Membuat Prototype</a:t>
            </a:r>
            <a:endParaRPr lang="en-US" dirty="0">
              <a:ea typeface="Adobe Ming Std L" pitchFamily="18" charset="-128"/>
              <a:cs typeface="Adobe Hebrew" pitchFamily="18" charset="-79"/>
            </a:endParaRPr>
          </a:p>
        </p:txBody>
      </p:sp>
      <p:grpSp>
        <p:nvGrpSpPr>
          <p:cNvPr id="2" name="Group 31"/>
          <p:cNvGrpSpPr>
            <a:grpSpLocks/>
          </p:cNvGrpSpPr>
          <p:nvPr/>
        </p:nvGrpSpPr>
        <p:grpSpPr bwMode="auto">
          <a:xfrm>
            <a:off x="2857469" y="1071569"/>
            <a:ext cx="2000250" cy="1701800"/>
            <a:chOff x="3167050" y="2068276"/>
            <a:chExt cx="2586050" cy="1970324"/>
          </a:xfrm>
        </p:grpSpPr>
        <p:pic>
          <p:nvPicPr>
            <p:cNvPr id="88100" name="Picture 10" descr="C:\Users\Agus Wahyudi\Pictures\3D man\17100175-3d-people--man-person-artist-painting-on-a-canvas-on-an-easel.jpg"/>
            <p:cNvPicPr>
              <a:picLocks noChangeAspect="1" noChangeArrowheads="1"/>
            </p:cNvPicPr>
            <p:nvPr/>
          </p:nvPicPr>
          <p:blipFill>
            <a:blip r:embed="rId7" cstate="print"/>
            <a:srcRect/>
            <a:stretch>
              <a:fillRect/>
            </a:stretch>
          </p:blipFill>
          <p:spPr bwMode="auto">
            <a:xfrm>
              <a:off x="3167050" y="2068276"/>
              <a:ext cx="2586050" cy="1970324"/>
            </a:xfrm>
            <a:prstGeom prst="rect">
              <a:avLst/>
            </a:prstGeom>
            <a:noFill/>
            <a:ln w="9525">
              <a:noFill/>
              <a:miter lim="800000"/>
              <a:headEnd/>
              <a:tailEnd/>
            </a:ln>
          </p:spPr>
        </p:pic>
        <p:pic>
          <p:nvPicPr>
            <p:cNvPr id="88101" name="Picture 7" descr="C:\Users\Agus Wahyudi\Pictures\3D man\car blueprint.jpg"/>
            <p:cNvPicPr>
              <a:picLocks noChangeAspect="1" noChangeArrowheads="1"/>
            </p:cNvPicPr>
            <p:nvPr/>
          </p:nvPicPr>
          <p:blipFill>
            <a:blip r:embed="rId8" cstate="print"/>
            <a:srcRect/>
            <a:stretch>
              <a:fillRect/>
            </a:stretch>
          </p:blipFill>
          <p:spPr bwMode="auto">
            <a:xfrm>
              <a:off x="4310058" y="2500306"/>
              <a:ext cx="1143008" cy="533786"/>
            </a:xfrm>
            <a:prstGeom prst="rect">
              <a:avLst/>
            </a:prstGeom>
            <a:noFill/>
            <a:ln w="9525">
              <a:noFill/>
              <a:miter lim="800000"/>
              <a:headEnd/>
              <a:tailEnd/>
            </a:ln>
          </p:spPr>
        </p:pic>
      </p:grpSp>
      <p:sp>
        <p:nvSpPr>
          <p:cNvPr id="33" name="TextBox 27"/>
          <p:cNvSpPr txBox="1">
            <a:spLocks noChangeArrowheads="1"/>
          </p:cNvSpPr>
          <p:nvPr/>
        </p:nvSpPr>
        <p:spPr bwMode="auto">
          <a:xfrm>
            <a:off x="2571724" y="2786072"/>
            <a:ext cx="2786070" cy="646331"/>
          </a:xfrm>
          <a:prstGeom prst="rect">
            <a:avLst/>
          </a:prstGeom>
          <a:noFill/>
          <a:ln w="9525">
            <a:noFill/>
            <a:miter lim="800000"/>
            <a:headEnd/>
            <a:tailEnd/>
          </a:ln>
        </p:spPr>
        <p:txBody>
          <a:bodyPr wrap="square">
            <a:spAutoFit/>
          </a:bodyPr>
          <a:lstStyle/>
          <a:p>
            <a:pPr algn="ctr">
              <a:defRPr/>
            </a:pPr>
            <a:r>
              <a:rPr lang="id-ID" dirty="0">
                <a:ea typeface="Adobe Ming Std L" pitchFamily="18" charset="-128"/>
                <a:cs typeface="Adobe Hebrew" pitchFamily="18" charset="-79"/>
              </a:rPr>
              <a:t>Membuat draft design (berdasarkan design input)</a:t>
            </a:r>
            <a:endParaRPr lang="en-US" dirty="0">
              <a:ea typeface="Adobe Ming Std L" pitchFamily="18" charset="-128"/>
              <a:cs typeface="Adobe Hebrew" pitchFamily="18" charset="-79"/>
            </a:endParaRPr>
          </a:p>
        </p:txBody>
      </p:sp>
      <p:sp>
        <p:nvSpPr>
          <p:cNvPr id="88079" name="Rectangle 5"/>
          <p:cNvSpPr>
            <a:spLocks noChangeArrowheads="1"/>
          </p:cNvSpPr>
          <p:nvPr/>
        </p:nvSpPr>
        <p:spPr bwMode="auto">
          <a:xfrm>
            <a:off x="207936" y="274263"/>
            <a:ext cx="9074150" cy="647700"/>
          </a:xfrm>
          <a:prstGeom prst="rect">
            <a:avLst/>
          </a:prstGeom>
          <a:noFill/>
          <a:ln w="9525">
            <a:noFill/>
            <a:miter lim="800000"/>
            <a:headEnd/>
            <a:tailEnd/>
          </a:ln>
        </p:spPr>
        <p:txBody>
          <a:bodyPr anchor="ctr"/>
          <a:lstStyle/>
          <a:p>
            <a:r>
              <a:rPr lang="en-US" b="1" dirty="0">
                <a:solidFill>
                  <a:srgbClr val="0000FF"/>
                </a:solidFill>
                <a:latin typeface="Trebuchet MS" pitchFamily="34" charset="0"/>
              </a:rPr>
              <a:t>SMM  </a:t>
            </a:r>
            <a:r>
              <a:rPr lang="en-US" sz="2400" b="1" dirty="0">
                <a:solidFill>
                  <a:srgbClr val="993300"/>
                </a:solidFill>
                <a:latin typeface="Trebuchet MS" pitchFamily="34" charset="0"/>
              </a:rPr>
              <a:t>8.3. Design &amp; Development</a:t>
            </a:r>
          </a:p>
        </p:txBody>
      </p:sp>
      <p:sp>
        <p:nvSpPr>
          <p:cNvPr id="35" name="Striped Right Arrow 34"/>
          <p:cNvSpPr/>
          <p:nvPr/>
        </p:nvSpPr>
        <p:spPr>
          <a:xfrm>
            <a:off x="1928770" y="1785932"/>
            <a:ext cx="785818"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6" name="Striped Right Arrow 35"/>
          <p:cNvSpPr/>
          <p:nvPr/>
        </p:nvSpPr>
        <p:spPr>
          <a:xfrm>
            <a:off x="5000604" y="1785932"/>
            <a:ext cx="785818"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7" name="Striped Right Arrow 36"/>
          <p:cNvSpPr/>
          <p:nvPr/>
        </p:nvSpPr>
        <p:spPr>
          <a:xfrm rot="3340892">
            <a:off x="7635043" y="2472826"/>
            <a:ext cx="714380"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8" name="Striped Right Arrow 37"/>
          <p:cNvSpPr/>
          <p:nvPr/>
        </p:nvSpPr>
        <p:spPr>
          <a:xfrm rot="8666136">
            <a:off x="6919284" y="4797419"/>
            <a:ext cx="714380"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9" name="Striped Right Arrow 38"/>
          <p:cNvSpPr/>
          <p:nvPr/>
        </p:nvSpPr>
        <p:spPr>
          <a:xfrm rot="10800000">
            <a:off x="4500532" y="4630181"/>
            <a:ext cx="714380"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88095" name="Picture 11" descr="C:\Users\Agus Wahyudi\Pictures\3D man\blueprint car.jpg"/>
          <p:cNvPicPr>
            <a:picLocks noChangeAspect="1" noChangeArrowheads="1"/>
          </p:cNvPicPr>
          <p:nvPr/>
        </p:nvPicPr>
        <p:blipFill>
          <a:blip r:embed="rId9" cstate="print"/>
          <a:srcRect/>
          <a:stretch>
            <a:fillRect/>
          </a:stretch>
        </p:blipFill>
        <p:spPr bwMode="auto">
          <a:xfrm>
            <a:off x="142844" y="3781425"/>
            <a:ext cx="1358900" cy="1862138"/>
          </a:xfrm>
          <a:prstGeom prst="rect">
            <a:avLst/>
          </a:prstGeom>
          <a:noFill/>
          <a:ln w="9525">
            <a:noFill/>
            <a:miter lim="800000"/>
            <a:headEnd/>
            <a:tailEnd/>
          </a:ln>
        </p:spPr>
      </p:pic>
      <p:sp>
        <p:nvSpPr>
          <p:cNvPr id="41" name="TextBox 40"/>
          <p:cNvSpPr txBox="1">
            <a:spLocks noChangeArrowheads="1"/>
          </p:cNvSpPr>
          <p:nvPr/>
        </p:nvSpPr>
        <p:spPr bwMode="auto">
          <a:xfrm>
            <a:off x="214283" y="5643567"/>
            <a:ext cx="1214417" cy="603883"/>
          </a:xfrm>
          <a:prstGeom prst="rect">
            <a:avLst/>
          </a:prstGeom>
          <a:noFill/>
          <a:ln w="9525">
            <a:noFill/>
            <a:miter lim="800000"/>
            <a:headEnd/>
            <a:tailEnd/>
          </a:ln>
        </p:spPr>
        <p:txBody>
          <a:bodyPr wrap="square">
            <a:spAutoFit/>
          </a:bodyPr>
          <a:lstStyle/>
          <a:p>
            <a:pPr algn="ctr">
              <a:defRPr/>
            </a:pPr>
            <a:r>
              <a:rPr lang="id-ID" sz="1662" dirty="0">
                <a:ea typeface="Adobe Ming Std L" pitchFamily="18" charset="-128"/>
                <a:cs typeface="Adobe Hebrew" pitchFamily="18" charset="-79"/>
              </a:rPr>
              <a:t>Penerbitan design</a:t>
            </a:r>
            <a:endParaRPr lang="en-US" sz="1662" dirty="0">
              <a:ea typeface="Adobe Ming Std L" pitchFamily="18" charset="-128"/>
              <a:cs typeface="Adobe Hebrew" pitchFamily="18" charset="-79"/>
            </a:endParaRPr>
          </a:p>
        </p:txBody>
      </p:sp>
      <p:sp>
        <p:nvSpPr>
          <p:cNvPr id="42" name="Striped Right Arrow 41"/>
          <p:cNvSpPr/>
          <p:nvPr/>
        </p:nvSpPr>
        <p:spPr>
          <a:xfrm rot="10800000">
            <a:off x="1643012" y="4429138"/>
            <a:ext cx="714380"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1" name="Slide Number Placeholder 30"/>
          <p:cNvSpPr>
            <a:spLocks noGrp="1"/>
          </p:cNvSpPr>
          <p:nvPr>
            <p:ph type="sldNum" sz="quarter" idx="12"/>
          </p:nvPr>
        </p:nvSpPr>
        <p:spPr/>
        <p:txBody>
          <a:bodyPr/>
          <a:lstStyle/>
          <a:p>
            <a:pPr>
              <a:defRPr/>
            </a:pPr>
            <a:fld id="{841ECF00-6640-4B42-A490-1528FA283F84}" type="slidenum">
              <a:rPr lang="en-US" smtClean="0"/>
              <a:pPr>
                <a:defRPr/>
              </a:pPr>
              <a:t>78</a:t>
            </a:fld>
            <a:endParaRPr lang="en-US"/>
          </a:p>
        </p:txBody>
      </p:sp>
      <p:sp>
        <p:nvSpPr>
          <p:cNvPr id="3" name="Footer Placeholder 2">
            <a:extLst>
              <a:ext uri="{FF2B5EF4-FFF2-40B4-BE49-F238E27FC236}">
                <a16:creationId xmlns:a16="http://schemas.microsoft.com/office/drawing/2014/main" id="{DA805863-B6D0-4850-93F4-762B5C15D197}"/>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664658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2" descr="Check_contractor : 3d people - man, person with a clipboard. Businessman. Builder "/>
          <p:cNvPicPr>
            <a:picLocks noChangeAspect="1" noChangeArrowheads="1"/>
          </p:cNvPicPr>
          <p:nvPr/>
        </p:nvPicPr>
        <p:blipFill>
          <a:blip r:embed="rId2" cstate="print"/>
          <a:srcRect r="24107"/>
          <a:stretch>
            <a:fillRect/>
          </a:stretch>
        </p:blipFill>
        <p:spPr bwMode="auto">
          <a:xfrm>
            <a:off x="6215063" y="1117250"/>
            <a:ext cx="1928812" cy="1912937"/>
          </a:xfrm>
          <a:prstGeom prst="rect">
            <a:avLst/>
          </a:prstGeom>
          <a:noFill/>
          <a:ln w="9525">
            <a:noFill/>
            <a:miter lim="800000"/>
            <a:headEnd/>
            <a:tailEnd/>
          </a:ln>
        </p:spPr>
      </p:pic>
      <p:pic>
        <p:nvPicPr>
          <p:cNvPr id="89092" name="Picture 6" descr="http://thumbs.dreamstime.com/thumblarge_366/12345431936l27HZ.jpg"/>
          <p:cNvPicPr>
            <a:picLocks noChangeAspect="1" noChangeArrowheads="1"/>
          </p:cNvPicPr>
          <p:nvPr/>
        </p:nvPicPr>
        <p:blipFill>
          <a:blip r:embed="rId3" cstate="print"/>
          <a:srcRect/>
          <a:stretch>
            <a:fillRect/>
          </a:stretch>
        </p:blipFill>
        <p:spPr bwMode="auto">
          <a:xfrm>
            <a:off x="6286527" y="4286256"/>
            <a:ext cx="1000125" cy="1335088"/>
          </a:xfrm>
          <a:prstGeom prst="rect">
            <a:avLst/>
          </a:prstGeom>
          <a:noFill/>
          <a:ln w="9525">
            <a:noFill/>
            <a:miter lim="800000"/>
            <a:headEnd/>
            <a:tailEnd/>
          </a:ln>
        </p:spPr>
      </p:pic>
      <p:pic>
        <p:nvPicPr>
          <p:cNvPr id="89093" name="Picture 14" descr="http://ec.l.thumbs.canstockphoto.com/canstock11786548.jpg"/>
          <p:cNvPicPr>
            <a:picLocks noChangeAspect="1" noChangeArrowheads="1"/>
          </p:cNvPicPr>
          <p:nvPr/>
        </p:nvPicPr>
        <p:blipFill>
          <a:blip r:embed="rId4" cstate="print"/>
          <a:srcRect/>
          <a:stretch>
            <a:fillRect/>
          </a:stretch>
        </p:blipFill>
        <p:spPr bwMode="auto">
          <a:xfrm>
            <a:off x="4202137" y="3761345"/>
            <a:ext cx="2084388" cy="1785938"/>
          </a:xfrm>
          <a:prstGeom prst="rect">
            <a:avLst/>
          </a:prstGeom>
          <a:noFill/>
          <a:ln w="9525">
            <a:noFill/>
            <a:miter lim="800000"/>
            <a:headEnd/>
            <a:tailEnd/>
          </a:ln>
        </p:spPr>
      </p:pic>
      <p:sp>
        <p:nvSpPr>
          <p:cNvPr id="89094" name="Text Box 13"/>
          <p:cNvSpPr txBox="1">
            <a:spLocks noChangeArrowheads="1"/>
          </p:cNvSpPr>
          <p:nvPr/>
        </p:nvSpPr>
        <p:spPr bwMode="auto">
          <a:xfrm>
            <a:off x="5643569" y="2933709"/>
            <a:ext cx="3643312" cy="780919"/>
          </a:xfrm>
          <a:prstGeom prst="rect">
            <a:avLst/>
          </a:prstGeom>
          <a:noFill/>
          <a:ln w="9525">
            <a:noFill/>
            <a:miter lim="800000"/>
            <a:headEnd/>
            <a:tailEnd/>
          </a:ln>
        </p:spPr>
        <p:txBody>
          <a:bodyPr>
            <a:spAutoFit/>
          </a:bodyPr>
          <a:lstStyle/>
          <a:p>
            <a:pPr marL="174624" indent="-174624">
              <a:lnSpc>
                <a:spcPct val="110000"/>
              </a:lnSpc>
            </a:pPr>
            <a:r>
              <a:rPr lang="en-US" sz="1400" i="1" u="sng" dirty="0" err="1">
                <a:solidFill>
                  <a:srgbClr val="000000"/>
                </a:solidFill>
                <a:latin typeface="Tahoma" pitchFamily="34" charset="0"/>
              </a:rPr>
              <a:t>Informasi</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pembelian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harus</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jelas</a:t>
            </a:r>
            <a:r>
              <a:rPr lang="en-US" sz="1400" i="1" u="sng" dirty="0">
                <a:solidFill>
                  <a:srgbClr val="000000"/>
                </a:solidFill>
                <a:latin typeface="Tahoma" pitchFamily="34" charset="0"/>
              </a:rPr>
              <a:t> (8.4.3)</a:t>
            </a:r>
            <a:r>
              <a:rPr lang="id-ID" sz="1400" i="1" u="sng" dirty="0">
                <a:solidFill>
                  <a:srgbClr val="000000"/>
                </a:solidFill>
                <a:latin typeface="Tahoma" pitchFamily="34" charset="0"/>
              </a:rPr>
              <a:t>.</a:t>
            </a:r>
          </a:p>
          <a:p>
            <a:pPr marL="174624" indent="-174624">
              <a:lnSpc>
                <a:spcPct val="110000"/>
              </a:lnSpc>
            </a:pPr>
            <a:r>
              <a:rPr lang="id-ID" sz="1400" dirty="0">
                <a:solidFill>
                  <a:srgbClr val="000000"/>
                </a:solidFill>
                <a:latin typeface="Tahoma" pitchFamily="34" charset="0"/>
              </a:rPr>
              <a:t>Persyaratan meliputi : spesifikasi barang/jasa, jumlah &amp; waktu diperlukan</a:t>
            </a:r>
            <a:r>
              <a:rPr lang="en-US" sz="1400" dirty="0">
                <a:solidFill>
                  <a:srgbClr val="000000"/>
                </a:solidFill>
                <a:latin typeface="Tahoma" pitchFamily="34" charset="0"/>
              </a:rPr>
              <a:t> </a:t>
            </a:r>
          </a:p>
        </p:txBody>
      </p:sp>
      <p:sp>
        <p:nvSpPr>
          <p:cNvPr id="89095" name="Text Box 15"/>
          <p:cNvSpPr txBox="1">
            <a:spLocks noChangeArrowheads="1"/>
          </p:cNvSpPr>
          <p:nvPr/>
        </p:nvSpPr>
        <p:spPr bwMode="auto">
          <a:xfrm>
            <a:off x="4250538" y="5507831"/>
            <a:ext cx="2786062" cy="810543"/>
          </a:xfrm>
          <a:prstGeom prst="rect">
            <a:avLst/>
          </a:prstGeom>
          <a:noFill/>
          <a:ln w="9525">
            <a:noFill/>
            <a:miter lim="800000"/>
            <a:headEnd/>
            <a:tailEnd/>
          </a:ln>
        </p:spPr>
        <p:txBody>
          <a:bodyPr>
            <a:spAutoFit/>
          </a:bodyPr>
          <a:lstStyle/>
          <a:p>
            <a:pPr marL="174624" indent="-174624">
              <a:lnSpc>
                <a:spcPct val="115000"/>
              </a:lnSpc>
            </a:pPr>
            <a:r>
              <a:rPr lang="en-US" sz="1400" i="1" u="sng" dirty="0" err="1">
                <a:solidFill>
                  <a:srgbClr val="000000"/>
                </a:solidFill>
                <a:latin typeface="Tahoma" pitchFamily="34" charset="0"/>
              </a:rPr>
              <a:t>Pemeriksaan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Produk</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harus</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menjamin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produk</a:t>
            </a:r>
            <a:r>
              <a:rPr lang="en-US" sz="1400" i="1" u="sng" dirty="0">
                <a:solidFill>
                  <a:srgbClr val="000000"/>
                </a:solidFill>
                <a:latin typeface="Tahoma" pitchFamily="34" charset="0"/>
              </a:rPr>
              <a:t> yang </a:t>
            </a:r>
            <a:endParaRPr lang="id-ID" sz="1400" i="1" u="sng" dirty="0">
              <a:solidFill>
                <a:srgbClr val="000000"/>
              </a:solidFill>
              <a:latin typeface="Tahoma" pitchFamily="34" charset="0"/>
            </a:endParaRPr>
          </a:p>
          <a:p>
            <a:pPr marL="174624" indent="-174624">
              <a:lnSpc>
                <a:spcPct val="115000"/>
              </a:lnSpc>
            </a:pPr>
            <a:r>
              <a:rPr lang="en-US" sz="1400" i="1" u="sng" dirty="0" err="1">
                <a:solidFill>
                  <a:srgbClr val="000000"/>
                </a:solidFill>
                <a:latin typeface="Tahoma" pitchFamily="34" charset="0"/>
              </a:rPr>
              <a:t>dibeli</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sesuai</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spesifikasi</a:t>
            </a:r>
            <a:r>
              <a:rPr lang="en-US" sz="1400" i="1" u="sng" dirty="0">
                <a:solidFill>
                  <a:srgbClr val="000000"/>
                </a:solidFill>
                <a:latin typeface="Tahoma" pitchFamily="34" charset="0"/>
              </a:rPr>
              <a:t> (8.4.2)</a:t>
            </a:r>
          </a:p>
        </p:txBody>
      </p:sp>
      <p:sp>
        <p:nvSpPr>
          <p:cNvPr id="89096" name="Text Box 11"/>
          <p:cNvSpPr txBox="1">
            <a:spLocks noChangeArrowheads="1"/>
          </p:cNvSpPr>
          <p:nvPr/>
        </p:nvSpPr>
        <p:spPr bwMode="auto">
          <a:xfrm>
            <a:off x="285752" y="2928941"/>
            <a:ext cx="3857625" cy="789255"/>
          </a:xfrm>
          <a:prstGeom prst="rect">
            <a:avLst/>
          </a:prstGeom>
          <a:noFill/>
          <a:ln w="9525">
            <a:noFill/>
            <a:miter lim="800000"/>
            <a:headEnd/>
            <a:tailEnd/>
          </a:ln>
        </p:spPr>
        <p:txBody>
          <a:bodyPr>
            <a:spAutoFit/>
          </a:bodyPr>
          <a:lstStyle/>
          <a:p>
            <a:pPr marL="174624" indent="-174624">
              <a:lnSpc>
                <a:spcPct val="110000"/>
              </a:lnSpc>
            </a:pPr>
            <a:r>
              <a:rPr lang="id-ID" sz="1400" i="1" dirty="0">
                <a:solidFill>
                  <a:srgbClr val="000000"/>
                </a:solidFill>
                <a:latin typeface="Tahoma" pitchFamily="34" charset="0"/>
              </a:rPr>
              <a:t>	</a:t>
            </a:r>
            <a:r>
              <a:rPr lang="en-US" sz="1400" i="1" u="sng" dirty="0" err="1">
                <a:solidFill>
                  <a:srgbClr val="000000"/>
                </a:solidFill>
                <a:latin typeface="Tahoma" pitchFamily="34" charset="0"/>
              </a:rPr>
              <a:t>Memilih</a:t>
            </a:r>
            <a:r>
              <a:rPr lang="en-US" sz="1400" i="1" u="sng" dirty="0">
                <a:solidFill>
                  <a:srgbClr val="000000"/>
                </a:solidFill>
                <a:latin typeface="Tahoma" pitchFamily="34" charset="0"/>
              </a:rPr>
              <a:t> supplier </a:t>
            </a:r>
            <a:r>
              <a:rPr lang="en-US" sz="1400" i="1" u="sng" dirty="0" err="1">
                <a:solidFill>
                  <a:srgbClr val="000000"/>
                </a:solidFill>
                <a:latin typeface="Tahoma" pitchFamily="34" charset="0"/>
              </a:rPr>
              <a:t>atas</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dasar</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kemampuannya</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memenuhi</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persyaratan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perusahaan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melakukan</a:t>
            </a:r>
            <a:r>
              <a:rPr lang="en-US" sz="1400" i="1" u="sng" dirty="0">
                <a:solidFill>
                  <a:srgbClr val="000000"/>
                </a:solidFill>
                <a:latin typeface="Tahoma" pitchFamily="34" charset="0"/>
              </a:rPr>
              <a:t> </a:t>
            </a:r>
            <a:r>
              <a:rPr lang="en-US" sz="1400" i="1" u="sng" dirty="0" err="1">
                <a:solidFill>
                  <a:srgbClr val="000000"/>
                </a:solidFill>
              </a:rPr>
              <a:t>evaluasi</a:t>
            </a:r>
            <a:r>
              <a:rPr lang="en-US" sz="1400" i="1" u="sng" dirty="0">
                <a:solidFill>
                  <a:srgbClr val="000000"/>
                </a:solidFill>
              </a:rPr>
              <a:t> &amp; re-</a:t>
            </a:r>
            <a:r>
              <a:rPr lang="en-US" sz="1400" i="1" u="sng" dirty="0" err="1">
                <a:solidFill>
                  <a:srgbClr val="000000"/>
                </a:solidFill>
              </a:rPr>
              <a:t>evaluasi</a:t>
            </a:r>
            <a:r>
              <a:rPr lang="en-US" sz="1400" i="1" u="sng" dirty="0">
                <a:solidFill>
                  <a:srgbClr val="000000"/>
                </a:solidFill>
              </a:rPr>
              <a:t> </a:t>
            </a:r>
            <a:r>
              <a:rPr lang="en-US" sz="1400" i="1" u="sng" dirty="0">
                <a:solidFill>
                  <a:srgbClr val="000000"/>
                </a:solidFill>
                <a:latin typeface="Tahoma" pitchFamily="34" charset="0"/>
              </a:rPr>
              <a:t>(8.4.1)</a:t>
            </a:r>
          </a:p>
        </p:txBody>
      </p:sp>
      <p:sp>
        <p:nvSpPr>
          <p:cNvPr id="89097" name="Rectangle 8"/>
          <p:cNvSpPr>
            <a:spLocks noChangeArrowheads="1"/>
          </p:cNvSpPr>
          <p:nvPr/>
        </p:nvSpPr>
        <p:spPr bwMode="auto">
          <a:xfrm>
            <a:off x="269712" y="249151"/>
            <a:ext cx="9129712" cy="809625"/>
          </a:xfrm>
          <a:prstGeom prst="rect">
            <a:avLst/>
          </a:prstGeom>
          <a:noFill/>
          <a:ln w="9525">
            <a:noFill/>
            <a:miter lim="800000"/>
            <a:headEnd/>
            <a:tailEnd/>
          </a:ln>
        </p:spPr>
        <p:txBody>
          <a:bodyPr anchor="ctr"/>
          <a:lstStyle/>
          <a:p>
            <a:r>
              <a:rPr lang="en-US" b="1" dirty="0">
                <a:solidFill>
                  <a:srgbClr val="0000FF"/>
                </a:solidFill>
                <a:latin typeface="Trebuchet MS" pitchFamily="34" charset="0"/>
              </a:rPr>
              <a:t>SMM</a:t>
            </a:r>
            <a:r>
              <a:rPr lang="en-US" sz="2215" b="1" dirty="0">
                <a:solidFill>
                  <a:srgbClr val="993300"/>
                </a:solidFill>
                <a:latin typeface="Trebuchet MS" pitchFamily="34" charset="0"/>
              </a:rPr>
              <a:t>  8.4. </a:t>
            </a:r>
            <a:r>
              <a:rPr lang="en-US" sz="2215" b="1" i="1" dirty="0" err="1"/>
              <a:t>Pengendalian</a:t>
            </a:r>
            <a:r>
              <a:rPr lang="en-US" sz="2215" b="1" i="1" dirty="0"/>
              <a:t> Proses </a:t>
            </a:r>
            <a:r>
              <a:rPr lang="en-US" sz="2215" b="1" i="1" dirty="0" err="1"/>
              <a:t>Eksternal</a:t>
            </a:r>
            <a:r>
              <a:rPr lang="en-US" sz="2215" b="1" i="1" dirty="0"/>
              <a:t> </a:t>
            </a:r>
            <a:r>
              <a:rPr lang="en-US" sz="2215" b="1" i="1" dirty="0" err="1"/>
              <a:t>Terkait</a:t>
            </a:r>
            <a:r>
              <a:rPr lang="en-US" sz="2215" b="1" i="1" dirty="0"/>
              <a:t> </a:t>
            </a:r>
            <a:r>
              <a:rPr lang="en-US" sz="2215" b="1" i="1" dirty="0" err="1"/>
              <a:t>Produk</a:t>
            </a:r>
            <a:r>
              <a:rPr lang="en-US" sz="2215" b="1" i="1" dirty="0"/>
              <a:t> </a:t>
            </a:r>
            <a:r>
              <a:rPr lang="en-US" sz="2215" b="1" i="1" dirty="0" err="1"/>
              <a:t>dan</a:t>
            </a:r>
            <a:r>
              <a:rPr lang="en-US" sz="2215" b="1" i="1" dirty="0"/>
              <a:t> </a:t>
            </a:r>
            <a:r>
              <a:rPr lang="en-US" sz="2215" b="1" i="1" dirty="0" err="1"/>
              <a:t>Jasa</a:t>
            </a:r>
            <a:r>
              <a:rPr lang="en-US" sz="2215" b="1" dirty="0">
                <a:solidFill>
                  <a:srgbClr val="993300"/>
                </a:solidFill>
                <a:latin typeface="Trebuchet MS" pitchFamily="34" charset="0"/>
              </a:rPr>
              <a:t> </a:t>
            </a:r>
          </a:p>
        </p:txBody>
      </p:sp>
      <p:sp>
        <p:nvSpPr>
          <p:cNvPr id="16" name="Bent Arrow 15"/>
          <p:cNvSpPr/>
          <p:nvPr/>
        </p:nvSpPr>
        <p:spPr>
          <a:xfrm rot="10800000">
            <a:off x="7286644" y="4000510"/>
            <a:ext cx="1214446" cy="1643074"/>
          </a:xfrm>
          <a:prstGeom prst="bentArrow">
            <a:avLst>
              <a:gd name="adj1" fmla="val 25000"/>
              <a:gd name="adj2" fmla="val 25000"/>
              <a:gd name="adj3" fmla="val 25000"/>
              <a:gd name="adj4" fmla="val 36905"/>
            </a:avLst>
          </a:prstGeom>
          <a:solidFill>
            <a:schemeClr val="tx2"/>
          </a:solidFill>
          <a:scene3d>
            <a:camera prst="perspectiveRelaxedModerately"/>
            <a:lightRig rig="threePt" dir="t"/>
          </a:scene3d>
          <a:sp3d extrusionH="76200" contourW="12700">
            <a:bevelT w="165100" prst="coolSlant"/>
            <a:bevelB w="114300" prst="artDeco"/>
            <a:extrusionClr>
              <a:schemeClr val="tx2"/>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solidFill>
                <a:schemeClr val="tx1"/>
              </a:solidFill>
            </a:endParaRPr>
          </a:p>
        </p:txBody>
      </p:sp>
      <p:sp>
        <p:nvSpPr>
          <p:cNvPr id="13" name="Striped Right Arrow 12"/>
          <p:cNvSpPr/>
          <p:nvPr/>
        </p:nvSpPr>
        <p:spPr>
          <a:xfrm>
            <a:off x="3643312" y="1928808"/>
            <a:ext cx="1643074" cy="571504"/>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89102" name="Picture 9" descr="http://us.123rf.com/400wm/400/400/johan2011/johan20111209/johan2011120900030/15508131-business-review-3d-little-human-characters-x2-looking-at-a-report-pie-charts-and-graphs-business-peo.jpg"/>
          <p:cNvPicPr>
            <a:picLocks noChangeAspect="1" noChangeArrowheads="1"/>
          </p:cNvPicPr>
          <p:nvPr/>
        </p:nvPicPr>
        <p:blipFill>
          <a:blip r:embed="rId5" cstate="print"/>
          <a:srcRect/>
          <a:stretch>
            <a:fillRect/>
          </a:stretch>
        </p:blipFill>
        <p:spPr bwMode="auto">
          <a:xfrm>
            <a:off x="785816" y="1285878"/>
            <a:ext cx="2071687" cy="1649413"/>
          </a:xfrm>
          <a:prstGeom prst="rect">
            <a:avLst/>
          </a:prstGeom>
          <a:noFill/>
          <a:ln w="9525">
            <a:noFill/>
            <a:miter lim="800000"/>
            <a:headEnd/>
            <a:tailEnd/>
          </a:ln>
        </p:spPr>
      </p:pic>
      <p:sp>
        <p:nvSpPr>
          <p:cNvPr id="14" name="Slide Number Placeholder 13"/>
          <p:cNvSpPr>
            <a:spLocks noGrp="1"/>
          </p:cNvSpPr>
          <p:nvPr>
            <p:ph type="sldNum" sz="quarter" idx="12"/>
          </p:nvPr>
        </p:nvSpPr>
        <p:spPr/>
        <p:txBody>
          <a:bodyPr/>
          <a:lstStyle/>
          <a:p>
            <a:pPr>
              <a:defRPr/>
            </a:pPr>
            <a:r>
              <a:rPr lang="en-US" b="1" dirty="0">
                <a:solidFill>
                  <a:schemeClr val="tx1"/>
                </a:solidFill>
              </a:rPr>
              <a:t>146</a:t>
            </a:r>
          </a:p>
        </p:txBody>
      </p:sp>
      <p:pic>
        <p:nvPicPr>
          <p:cNvPr id="155649" name="Picture 1" descr="H:\15508132-business-meeting-3d-kleine-menschliche-figuren-x3-wahrend-der-geschaftszeiten-bewerten-big-screen-bu.jpg"/>
          <p:cNvPicPr>
            <a:picLocks noChangeAspect="1" noChangeArrowheads="1"/>
          </p:cNvPicPr>
          <p:nvPr/>
        </p:nvPicPr>
        <p:blipFill>
          <a:blip r:embed="rId6" cstate="print"/>
          <a:srcRect/>
          <a:stretch>
            <a:fillRect/>
          </a:stretch>
        </p:blipFill>
        <p:spPr bwMode="auto">
          <a:xfrm>
            <a:off x="670880" y="4143386"/>
            <a:ext cx="1829427" cy="1257294"/>
          </a:xfrm>
          <a:prstGeom prst="rect">
            <a:avLst/>
          </a:prstGeom>
          <a:noFill/>
        </p:spPr>
      </p:pic>
      <p:sp>
        <p:nvSpPr>
          <p:cNvPr id="15" name="Striped Right Arrow 14"/>
          <p:cNvSpPr/>
          <p:nvPr/>
        </p:nvSpPr>
        <p:spPr>
          <a:xfrm rot="10800000">
            <a:off x="2643174" y="4429138"/>
            <a:ext cx="1285885" cy="571504"/>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7" name="TextBox 16"/>
          <p:cNvSpPr txBox="1"/>
          <p:nvPr/>
        </p:nvSpPr>
        <p:spPr>
          <a:xfrm>
            <a:off x="785786" y="5590783"/>
            <a:ext cx="2071702" cy="338554"/>
          </a:xfrm>
          <a:prstGeom prst="rect">
            <a:avLst/>
          </a:prstGeom>
          <a:noFill/>
        </p:spPr>
        <p:txBody>
          <a:bodyPr wrap="square" rtlCol="0">
            <a:spAutoFit/>
          </a:bodyPr>
          <a:lstStyle/>
          <a:p>
            <a:r>
              <a:rPr lang="en-US" sz="1600" dirty="0" err="1"/>
              <a:t>Evaluasi</a:t>
            </a:r>
            <a:r>
              <a:rPr lang="en-US" sz="1600" dirty="0"/>
              <a:t> Supplier</a:t>
            </a:r>
          </a:p>
        </p:txBody>
      </p:sp>
      <p:sp>
        <p:nvSpPr>
          <p:cNvPr id="2" name="Footer Placeholder 1">
            <a:extLst>
              <a:ext uri="{FF2B5EF4-FFF2-40B4-BE49-F238E27FC236}">
                <a16:creationId xmlns:a16="http://schemas.microsoft.com/office/drawing/2014/main" id="{8954E2B5-82A7-4062-A5FE-84AD9AC5B973}"/>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910923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3513" name="Picture 9" descr="forward"/>
          <p:cNvPicPr>
            <a:picLocks noGrp="1" noChangeAspect="1" noChangeArrowheads="1" noCrop="1"/>
          </p:cNvPicPr>
          <p:nvPr>
            <p:ph sz="quarter" idx="2"/>
          </p:nvPr>
        </p:nvPicPr>
        <p:blipFill>
          <a:blip r:embed="rId4" cstate="print"/>
          <a:srcRect/>
          <a:stretch>
            <a:fillRect/>
          </a:stretch>
        </p:blipFill>
        <p:spPr>
          <a:xfrm>
            <a:off x="1484435" y="3366679"/>
            <a:ext cx="508488" cy="348762"/>
          </a:xfrm>
        </p:spPr>
      </p:pic>
      <p:pic>
        <p:nvPicPr>
          <p:cNvPr id="533514" name="Picture 10" descr="forward"/>
          <p:cNvPicPr>
            <a:picLocks noGrp="1" noChangeAspect="1" noChangeArrowheads="1" noCrop="1"/>
          </p:cNvPicPr>
          <p:nvPr>
            <p:ph sz="quarter" idx="3"/>
          </p:nvPr>
        </p:nvPicPr>
        <p:blipFill>
          <a:blip r:embed="rId4" cstate="print"/>
          <a:srcRect/>
          <a:stretch>
            <a:fillRect/>
          </a:stretch>
        </p:blipFill>
        <p:spPr>
          <a:xfrm>
            <a:off x="6934201" y="3366679"/>
            <a:ext cx="507023" cy="348762"/>
          </a:xfrm>
        </p:spPr>
      </p:pic>
      <p:sp>
        <p:nvSpPr>
          <p:cNvPr id="41989" name="Line 46"/>
          <p:cNvSpPr>
            <a:spLocks noChangeShapeType="1"/>
          </p:cNvSpPr>
          <p:nvPr/>
        </p:nvSpPr>
        <p:spPr bwMode="auto">
          <a:xfrm>
            <a:off x="0" y="1055595"/>
            <a:ext cx="9144000" cy="0"/>
          </a:xfrm>
          <a:prstGeom prst="line">
            <a:avLst/>
          </a:prstGeom>
          <a:noFill/>
          <a:ln w="76200">
            <a:solidFill>
              <a:schemeClr val="tx1"/>
            </a:solidFill>
            <a:miter lim="800000"/>
            <a:headEnd/>
            <a:tailEn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41990" name="Oval 41"/>
          <p:cNvSpPr>
            <a:spLocks noChangeArrowheads="1"/>
          </p:cNvSpPr>
          <p:nvPr/>
        </p:nvSpPr>
        <p:spPr bwMode="auto">
          <a:xfrm>
            <a:off x="6976697" y="1964306"/>
            <a:ext cx="2113085" cy="2857500"/>
          </a:xfrm>
          <a:prstGeom prst="ellipse">
            <a:avLst/>
          </a:prstGeom>
          <a:solidFill>
            <a:schemeClr val="bg1">
              <a:alpha val="38823"/>
            </a:schemeClr>
          </a:solidFill>
          <a:ln w="57150">
            <a:solidFill>
              <a:schemeClr val="tx1"/>
            </a:solidFill>
            <a:miter lim="800000"/>
            <a:headEnd/>
            <a:tailEnd/>
          </a:ln>
        </p:spPr>
        <p:txBody>
          <a:bodyPr wrap="none" anchor="ctr"/>
          <a:lstStyle/>
          <a:p>
            <a:pPr fontAlgn="base">
              <a:spcBef>
                <a:spcPct val="0"/>
              </a:spcBef>
              <a:spcAft>
                <a:spcPct val="0"/>
              </a:spcAft>
            </a:pPr>
            <a:endParaRPr lang="en-US" sz="1846">
              <a:solidFill>
                <a:prstClr val="black"/>
              </a:solidFill>
              <a:latin typeface="Verdana" pitchFamily="34" charset="0"/>
            </a:endParaRPr>
          </a:p>
        </p:txBody>
      </p:sp>
      <p:sp>
        <p:nvSpPr>
          <p:cNvPr id="41991" name="Rectangle 44"/>
          <p:cNvSpPr>
            <a:spLocks noChangeArrowheads="1"/>
          </p:cNvSpPr>
          <p:nvPr/>
        </p:nvSpPr>
        <p:spPr bwMode="auto">
          <a:xfrm>
            <a:off x="1683728" y="1876382"/>
            <a:ext cx="3654669" cy="2924908"/>
          </a:xfrm>
          <a:prstGeom prst="rect">
            <a:avLst/>
          </a:prstGeom>
          <a:solidFill>
            <a:schemeClr val="bg1">
              <a:alpha val="38039"/>
            </a:schemeClr>
          </a:solidFill>
          <a:ln w="76200" cmpd="tri">
            <a:solidFill>
              <a:schemeClr val="tx1"/>
            </a:solidFill>
            <a:miter lim="800000"/>
            <a:headEnd/>
            <a:tailEnd/>
          </a:ln>
        </p:spPr>
        <p:txBody>
          <a:bodyPr wrap="none" anchor="ctr"/>
          <a:lstStyle/>
          <a:p>
            <a:pPr fontAlgn="base">
              <a:spcBef>
                <a:spcPct val="0"/>
              </a:spcBef>
              <a:spcAft>
                <a:spcPct val="0"/>
              </a:spcAft>
            </a:pPr>
            <a:endParaRPr lang="en-US" sz="1846">
              <a:solidFill>
                <a:prstClr val="black"/>
              </a:solidFill>
              <a:latin typeface="Verdana" pitchFamily="34" charset="0"/>
            </a:endParaRPr>
          </a:p>
        </p:txBody>
      </p:sp>
      <p:sp>
        <p:nvSpPr>
          <p:cNvPr id="533506" name="Text Box 2"/>
          <p:cNvSpPr txBox="1">
            <a:spLocks noChangeArrowheads="1"/>
          </p:cNvSpPr>
          <p:nvPr/>
        </p:nvSpPr>
        <p:spPr bwMode="auto">
          <a:xfrm>
            <a:off x="323851" y="133350"/>
            <a:ext cx="8569569" cy="731482"/>
          </a:xfrm>
          <a:prstGeom prst="rect">
            <a:avLst/>
          </a:prstGeom>
          <a:noFill/>
          <a:ln w="9525">
            <a:noFill/>
            <a:miter lim="800000"/>
            <a:headEnd/>
            <a:tailEnd/>
          </a:ln>
        </p:spPr>
        <p:txBody>
          <a:bodyPr>
            <a:spAutoFit/>
          </a:bodyPr>
          <a:lstStyle/>
          <a:p>
            <a:pPr fontAlgn="base">
              <a:spcBef>
                <a:spcPct val="50000"/>
              </a:spcBef>
              <a:spcAft>
                <a:spcPct val="0"/>
              </a:spcAft>
              <a:defRPr/>
            </a:pPr>
            <a:r>
              <a:rPr lang="en-US" sz="2215" b="1" u="sng" dirty="0">
                <a:solidFill>
                  <a:prstClr val="black"/>
                </a:solidFill>
              </a:rPr>
              <a:t>Loss Causation Model</a:t>
            </a:r>
            <a:r>
              <a:rPr lang="en-US" sz="2215" b="1" i="1" dirty="0">
                <a:solidFill>
                  <a:prstClr val="black"/>
                </a:solidFill>
              </a:rPr>
              <a:t> - Domino Theory</a:t>
            </a:r>
          </a:p>
          <a:p>
            <a:pPr fontAlgn="base">
              <a:spcBef>
                <a:spcPct val="50000"/>
              </a:spcBef>
              <a:spcAft>
                <a:spcPct val="0"/>
              </a:spcAft>
              <a:defRPr/>
            </a:pPr>
            <a:r>
              <a:rPr lang="en-US" sz="1292" b="1" dirty="0" err="1">
                <a:solidFill>
                  <a:prstClr val="black"/>
                </a:solidFill>
              </a:rPr>
              <a:t>Mr.Frank</a:t>
            </a:r>
            <a:r>
              <a:rPr lang="en-US" sz="1292" b="1" dirty="0">
                <a:solidFill>
                  <a:prstClr val="black"/>
                </a:solidFill>
              </a:rPr>
              <a:t> </a:t>
            </a:r>
            <a:r>
              <a:rPr lang="en-US" sz="1292" b="1" dirty="0" err="1">
                <a:solidFill>
                  <a:prstClr val="black"/>
                </a:solidFill>
              </a:rPr>
              <a:t>E.Bird,Jr</a:t>
            </a:r>
            <a:r>
              <a:rPr lang="en-US" sz="1292" b="1" dirty="0">
                <a:solidFill>
                  <a:prstClr val="black"/>
                </a:solidFill>
              </a:rPr>
              <a:t> </a:t>
            </a:r>
            <a:r>
              <a:rPr lang="en-US" sz="1292" b="1" i="1" dirty="0">
                <a:solidFill>
                  <a:prstClr val="black"/>
                </a:solidFill>
              </a:rPr>
              <a:t>(International Loss Control Institute, ILCI)</a:t>
            </a:r>
            <a:r>
              <a:rPr lang="en-US" sz="1292" b="1" dirty="0">
                <a:solidFill>
                  <a:prstClr val="black"/>
                </a:solidFill>
              </a:rPr>
              <a:t> Developed By Heinrich</a:t>
            </a:r>
          </a:p>
        </p:txBody>
      </p:sp>
      <p:sp>
        <p:nvSpPr>
          <p:cNvPr id="533507" name="Rectangle 3"/>
          <p:cNvSpPr>
            <a:spLocks noChangeArrowheads="1"/>
          </p:cNvSpPr>
          <p:nvPr/>
        </p:nvSpPr>
        <p:spPr bwMode="auto">
          <a:xfrm>
            <a:off x="21981" y="2340910"/>
            <a:ext cx="1510811" cy="2127738"/>
          </a:xfrm>
          <a:prstGeom prst="rect">
            <a:avLst/>
          </a:prstGeom>
          <a:solidFill>
            <a:srgbClr val="6600FF"/>
          </a:solidFill>
          <a:ln w="9525">
            <a:solidFill>
              <a:schemeClr val="tx1"/>
            </a:solidFill>
            <a:miter lim="800000"/>
            <a:headEnd/>
            <a:tailEnd/>
          </a:ln>
        </p:spPr>
        <p:txBody>
          <a:bodyPr anchor="ctr"/>
          <a:lstStyle/>
          <a:p>
            <a:pPr algn="ctr" fontAlgn="base">
              <a:spcBef>
                <a:spcPct val="0"/>
              </a:spcBef>
              <a:spcAft>
                <a:spcPct val="0"/>
              </a:spcAft>
            </a:pPr>
            <a:r>
              <a:rPr lang="en-US" sz="1477" b="1" i="1" dirty="0">
                <a:solidFill>
                  <a:srgbClr val="FFFF00"/>
                </a:solidFill>
                <a:latin typeface="Rockwell" pitchFamily="18" charset="0"/>
              </a:rPr>
              <a:t>Management</a:t>
            </a:r>
          </a:p>
          <a:p>
            <a:pPr algn="ctr" fontAlgn="base">
              <a:spcBef>
                <a:spcPct val="0"/>
              </a:spcBef>
              <a:spcAft>
                <a:spcPct val="0"/>
              </a:spcAft>
            </a:pPr>
            <a:r>
              <a:rPr lang="en-US" sz="1477" b="1" i="1" dirty="0">
                <a:solidFill>
                  <a:srgbClr val="FFFF00"/>
                </a:solidFill>
                <a:latin typeface="Rockwell" pitchFamily="18" charset="0"/>
              </a:rPr>
              <a:t>And Organization</a:t>
            </a:r>
          </a:p>
          <a:p>
            <a:pPr algn="ctr" fontAlgn="base">
              <a:spcBef>
                <a:spcPct val="0"/>
              </a:spcBef>
              <a:spcAft>
                <a:spcPct val="0"/>
              </a:spcAft>
            </a:pPr>
            <a:endParaRPr lang="en-US" sz="1477" b="1" i="1" dirty="0">
              <a:solidFill>
                <a:srgbClr val="FFFF00"/>
              </a:solidFill>
              <a:latin typeface="Rockwell" pitchFamily="18" charset="0"/>
            </a:endParaRPr>
          </a:p>
          <a:p>
            <a:pPr algn="ctr" fontAlgn="base">
              <a:spcBef>
                <a:spcPct val="0"/>
              </a:spcBef>
              <a:spcAft>
                <a:spcPct val="0"/>
              </a:spcAft>
            </a:pPr>
            <a:r>
              <a:rPr lang="en-US" sz="1100" b="1" dirty="0">
                <a:solidFill>
                  <a:schemeClr val="bg1"/>
                </a:solidFill>
                <a:latin typeface="Verdana" pitchFamily="34" charset="0"/>
              </a:rPr>
              <a:t>(lack of control)</a:t>
            </a:r>
          </a:p>
          <a:p>
            <a:pPr algn="ctr" fontAlgn="base">
              <a:spcBef>
                <a:spcPct val="0"/>
              </a:spcBef>
              <a:spcAft>
                <a:spcPct val="0"/>
              </a:spcAft>
            </a:pPr>
            <a:endParaRPr lang="en-US" sz="1292" b="1" dirty="0">
              <a:solidFill>
                <a:srgbClr val="FFFFFF"/>
              </a:solidFill>
              <a:latin typeface="Verdana" pitchFamily="34" charset="0"/>
            </a:endParaRPr>
          </a:p>
          <a:p>
            <a:pPr algn="ctr" fontAlgn="base">
              <a:spcBef>
                <a:spcPct val="0"/>
              </a:spcBef>
              <a:spcAft>
                <a:spcPct val="0"/>
              </a:spcAft>
            </a:pPr>
            <a:r>
              <a:rPr lang="en-US" sz="1292" b="1" dirty="0">
                <a:solidFill>
                  <a:srgbClr val="FFFFFF"/>
                </a:solidFill>
                <a:latin typeface="Verdana" pitchFamily="34" charset="0"/>
              </a:rPr>
              <a:t>Substandard</a:t>
            </a:r>
          </a:p>
          <a:p>
            <a:pPr algn="ctr" fontAlgn="base">
              <a:spcBef>
                <a:spcPct val="0"/>
              </a:spcBef>
              <a:spcAft>
                <a:spcPct val="0"/>
              </a:spcAft>
            </a:pPr>
            <a:r>
              <a:rPr lang="en-US" sz="1292" b="1" dirty="0">
                <a:solidFill>
                  <a:srgbClr val="FFFFFF"/>
                </a:solidFill>
                <a:latin typeface="Verdana" pitchFamily="34" charset="0"/>
              </a:rPr>
              <a:t>Management</a:t>
            </a:r>
          </a:p>
          <a:p>
            <a:pPr algn="ctr" fontAlgn="base">
              <a:spcBef>
                <a:spcPct val="0"/>
              </a:spcBef>
              <a:spcAft>
                <a:spcPct val="0"/>
              </a:spcAft>
            </a:pPr>
            <a:r>
              <a:rPr lang="en-US" sz="1292" b="1" dirty="0">
                <a:solidFill>
                  <a:srgbClr val="FFFFFF"/>
                </a:solidFill>
                <a:latin typeface="Verdana" pitchFamily="34" charset="0"/>
              </a:rPr>
              <a:t>System</a:t>
            </a:r>
          </a:p>
          <a:p>
            <a:pPr algn="ctr" fontAlgn="base">
              <a:spcBef>
                <a:spcPct val="0"/>
              </a:spcBef>
              <a:spcAft>
                <a:spcPct val="0"/>
              </a:spcAft>
            </a:pPr>
            <a:endParaRPr lang="en-US" sz="1108" b="1" dirty="0">
              <a:solidFill>
                <a:srgbClr val="FFCC00"/>
              </a:solidFill>
              <a:latin typeface="Verdana" pitchFamily="34" charset="0"/>
            </a:endParaRPr>
          </a:p>
          <a:p>
            <a:pPr algn="ctr" fontAlgn="base">
              <a:spcBef>
                <a:spcPct val="0"/>
              </a:spcBef>
              <a:spcAft>
                <a:spcPct val="0"/>
              </a:spcAft>
            </a:pPr>
            <a:endParaRPr lang="en-US" sz="1108" b="1" dirty="0">
              <a:solidFill>
                <a:srgbClr val="FFCC00"/>
              </a:solidFill>
              <a:latin typeface="Verdana" pitchFamily="34" charset="0"/>
            </a:endParaRPr>
          </a:p>
        </p:txBody>
      </p:sp>
      <p:sp>
        <p:nvSpPr>
          <p:cNvPr id="533508" name="Rectangle 4"/>
          <p:cNvSpPr>
            <a:spLocks noChangeArrowheads="1"/>
          </p:cNvSpPr>
          <p:nvPr/>
        </p:nvSpPr>
        <p:spPr bwMode="auto">
          <a:xfrm>
            <a:off x="1883020" y="2340910"/>
            <a:ext cx="1427285" cy="2127738"/>
          </a:xfrm>
          <a:prstGeom prst="rect">
            <a:avLst/>
          </a:prstGeom>
          <a:solidFill>
            <a:srgbClr val="6600FF"/>
          </a:solidFill>
          <a:ln w="9525">
            <a:solidFill>
              <a:schemeClr val="tx1"/>
            </a:solidFill>
            <a:miter lim="800000"/>
            <a:headEnd/>
            <a:tailEnd/>
          </a:ln>
        </p:spPr>
        <p:txBody>
          <a:bodyPr anchor="ctr"/>
          <a:lstStyle/>
          <a:p>
            <a:pPr algn="ctr" fontAlgn="base">
              <a:spcBef>
                <a:spcPct val="0"/>
              </a:spcBef>
              <a:spcAft>
                <a:spcPct val="0"/>
              </a:spcAft>
            </a:pPr>
            <a:r>
              <a:rPr lang="en-US" sz="1662" b="1" i="1" dirty="0">
                <a:solidFill>
                  <a:srgbClr val="FFFF00"/>
                </a:solidFill>
                <a:latin typeface="Rockwell" pitchFamily="18" charset="0"/>
              </a:rPr>
              <a:t>Basic Causes</a:t>
            </a:r>
          </a:p>
          <a:p>
            <a:pPr algn="ctr" fontAlgn="base">
              <a:spcBef>
                <a:spcPct val="0"/>
              </a:spcBef>
              <a:spcAft>
                <a:spcPct val="0"/>
              </a:spcAft>
            </a:pPr>
            <a:endParaRPr lang="en-US" sz="1108" b="1" dirty="0">
              <a:solidFill>
                <a:srgbClr val="FFFFFF"/>
              </a:solidFill>
              <a:latin typeface="Verdana" pitchFamily="34" charset="0"/>
            </a:endParaRPr>
          </a:p>
          <a:p>
            <a:pPr algn="ctr" fontAlgn="base">
              <a:spcBef>
                <a:spcPct val="0"/>
              </a:spcBef>
              <a:spcAft>
                <a:spcPct val="0"/>
              </a:spcAft>
            </a:pPr>
            <a:endParaRPr lang="en-US" sz="1108" b="1" dirty="0">
              <a:solidFill>
                <a:srgbClr val="FFFFFF"/>
              </a:solidFill>
              <a:latin typeface="Verdana" pitchFamily="34" charset="0"/>
            </a:endParaRPr>
          </a:p>
          <a:p>
            <a:pPr algn="ctr" fontAlgn="base">
              <a:spcBef>
                <a:spcPct val="0"/>
              </a:spcBef>
              <a:spcAft>
                <a:spcPct val="0"/>
              </a:spcAft>
            </a:pPr>
            <a:r>
              <a:rPr lang="en-US" sz="1292" b="1" dirty="0">
                <a:solidFill>
                  <a:srgbClr val="FFFFFF"/>
                </a:solidFill>
                <a:latin typeface="Verdana" pitchFamily="34" charset="0"/>
              </a:rPr>
              <a:t>Substandard</a:t>
            </a:r>
          </a:p>
          <a:p>
            <a:pPr algn="ctr" fontAlgn="base">
              <a:spcBef>
                <a:spcPct val="0"/>
              </a:spcBef>
              <a:spcAft>
                <a:spcPct val="0"/>
              </a:spcAft>
            </a:pPr>
            <a:r>
              <a:rPr lang="en-US" sz="1292" b="1" dirty="0">
                <a:solidFill>
                  <a:srgbClr val="FFFFFF"/>
                </a:solidFill>
                <a:latin typeface="Verdana" pitchFamily="34" charset="0"/>
              </a:rPr>
              <a:t>Personal and Task or Job factors</a:t>
            </a:r>
          </a:p>
          <a:p>
            <a:pPr algn="ctr" fontAlgn="base">
              <a:spcBef>
                <a:spcPct val="0"/>
              </a:spcBef>
              <a:spcAft>
                <a:spcPct val="0"/>
              </a:spcAft>
            </a:pPr>
            <a:endParaRPr lang="en-US" sz="1292" b="1" dirty="0">
              <a:solidFill>
                <a:srgbClr val="4F81BD"/>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p:txBody>
      </p:sp>
      <p:sp>
        <p:nvSpPr>
          <p:cNvPr id="533509" name="Rectangle 5"/>
          <p:cNvSpPr>
            <a:spLocks noChangeArrowheads="1"/>
          </p:cNvSpPr>
          <p:nvPr/>
        </p:nvSpPr>
        <p:spPr bwMode="auto">
          <a:xfrm>
            <a:off x="3810000" y="2340910"/>
            <a:ext cx="1365738" cy="2127738"/>
          </a:xfrm>
          <a:prstGeom prst="rect">
            <a:avLst/>
          </a:prstGeom>
          <a:solidFill>
            <a:srgbClr val="6600FF"/>
          </a:solidFill>
          <a:ln w="9525">
            <a:solidFill>
              <a:schemeClr val="tx1"/>
            </a:solidFill>
            <a:miter lim="800000"/>
            <a:headEnd/>
            <a:tailEnd/>
          </a:ln>
        </p:spPr>
        <p:txBody>
          <a:bodyPr anchor="ctr"/>
          <a:lstStyle/>
          <a:p>
            <a:pPr algn="ctr" fontAlgn="base">
              <a:spcBef>
                <a:spcPct val="0"/>
              </a:spcBef>
              <a:spcAft>
                <a:spcPct val="0"/>
              </a:spcAft>
            </a:pPr>
            <a:endParaRPr lang="en-US" sz="1477" b="1" dirty="0">
              <a:solidFill>
                <a:srgbClr val="000000"/>
              </a:solidFill>
              <a:latin typeface="Verdana" pitchFamily="34" charset="0"/>
            </a:endParaRPr>
          </a:p>
          <a:p>
            <a:pPr algn="ctr" fontAlgn="base">
              <a:spcBef>
                <a:spcPct val="0"/>
              </a:spcBef>
              <a:spcAft>
                <a:spcPct val="0"/>
              </a:spcAft>
            </a:pPr>
            <a:r>
              <a:rPr lang="en-US" sz="1846" b="1" i="1" dirty="0">
                <a:solidFill>
                  <a:srgbClr val="FFFF00"/>
                </a:solidFill>
                <a:latin typeface="Rockwell" pitchFamily="18" charset="0"/>
              </a:rPr>
              <a:t>Direct Causes</a:t>
            </a: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r>
              <a:rPr lang="en-US" sz="1292" b="1" dirty="0">
                <a:solidFill>
                  <a:srgbClr val="FFFFFF"/>
                </a:solidFill>
                <a:latin typeface="Verdana" pitchFamily="34" charset="0"/>
              </a:rPr>
              <a:t>Substandard</a:t>
            </a:r>
          </a:p>
          <a:p>
            <a:pPr algn="ctr" fontAlgn="base">
              <a:spcBef>
                <a:spcPct val="0"/>
              </a:spcBef>
              <a:spcAft>
                <a:spcPct val="0"/>
              </a:spcAft>
            </a:pPr>
            <a:r>
              <a:rPr lang="en-US" sz="1292" b="1" dirty="0">
                <a:solidFill>
                  <a:srgbClr val="FFFFFF"/>
                </a:solidFill>
                <a:latin typeface="Verdana" pitchFamily="34" charset="0"/>
              </a:rPr>
              <a:t>Act and Conditions</a:t>
            </a:r>
          </a:p>
          <a:p>
            <a:pPr algn="ctr" fontAlgn="base">
              <a:spcBef>
                <a:spcPct val="0"/>
              </a:spcBef>
              <a:spcAft>
                <a:spcPct val="0"/>
              </a:spcAft>
            </a:pPr>
            <a:endParaRPr lang="en-US" sz="1108" b="1" dirty="0">
              <a:solidFill>
                <a:srgbClr val="FF6600"/>
              </a:solidFill>
              <a:latin typeface="Verdana" pitchFamily="34" charset="0"/>
            </a:endParaRPr>
          </a:p>
          <a:p>
            <a:pPr algn="ctr" fontAlgn="base">
              <a:spcBef>
                <a:spcPct val="0"/>
              </a:spcBef>
              <a:spcAft>
                <a:spcPct val="0"/>
              </a:spcAft>
            </a:pPr>
            <a:endParaRPr lang="en-US" sz="1108" b="1" dirty="0">
              <a:solidFill>
                <a:srgbClr val="FF66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p:txBody>
      </p:sp>
      <p:sp>
        <p:nvSpPr>
          <p:cNvPr id="533510" name="Rectangle 6"/>
          <p:cNvSpPr>
            <a:spLocks noChangeArrowheads="1"/>
          </p:cNvSpPr>
          <p:nvPr/>
        </p:nvSpPr>
        <p:spPr bwMode="auto">
          <a:xfrm>
            <a:off x="5556738" y="2340910"/>
            <a:ext cx="1447800" cy="2127738"/>
          </a:xfrm>
          <a:prstGeom prst="rect">
            <a:avLst/>
          </a:prstGeom>
          <a:solidFill>
            <a:srgbClr val="6600FF"/>
          </a:solidFill>
          <a:ln w="9525">
            <a:solidFill>
              <a:schemeClr val="tx1"/>
            </a:solidFill>
            <a:miter lim="800000"/>
            <a:headEnd/>
            <a:tailEnd/>
          </a:ln>
          <a:effectLst/>
        </p:spPr>
        <p:txBody>
          <a:bodyPr anchor="ctr"/>
          <a:lstStyle/>
          <a:p>
            <a:pPr algn="ctr" fontAlgn="base">
              <a:spcBef>
                <a:spcPct val="0"/>
              </a:spcBef>
              <a:spcAft>
                <a:spcPct val="0"/>
              </a:spcAft>
              <a:defRPr/>
            </a:pPr>
            <a:endParaRPr lang="en-US" sz="1846" b="1" i="1" dirty="0">
              <a:solidFill>
                <a:srgbClr val="FFFF00"/>
              </a:solidFill>
              <a:latin typeface="Rockwell" pitchFamily="18" charset="0"/>
            </a:endParaRPr>
          </a:p>
          <a:p>
            <a:pPr algn="ctr" fontAlgn="base">
              <a:spcBef>
                <a:spcPct val="0"/>
              </a:spcBef>
              <a:spcAft>
                <a:spcPct val="0"/>
              </a:spcAft>
              <a:defRPr/>
            </a:pPr>
            <a:endParaRPr lang="en-US" sz="1846" b="1" i="1" dirty="0">
              <a:solidFill>
                <a:srgbClr val="FFFF00"/>
              </a:solidFill>
              <a:latin typeface="Rockwell" pitchFamily="18" charset="0"/>
            </a:endParaRPr>
          </a:p>
          <a:p>
            <a:pPr algn="ctr" fontAlgn="base">
              <a:spcBef>
                <a:spcPct val="0"/>
              </a:spcBef>
              <a:spcAft>
                <a:spcPct val="0"/>
              </a:spcAft>
              <a:defRPr/>
            </a:pPr>
            <a:r>
              <a:rPr lang="en-US" sz="1846" b="1" i="1" dirty="0">
                <a:solidFill>
                  <a:srgbClr val="FFFF00"/>
                </a:solidFill>
                <a:latin typeface="Rockwell" pitchFamily="18" charset="0"/>
              </a:rPr>
              <a:t>Incident</a:t>
            </a: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FFFFFF"/>
              </a:solidFill>
              <a:latin typeface="Verdana" pitchFamily="34" charset="0"/>
            </a:endParaRPr>
          </a:p>
          <a:p>
            <a:pPr algn="ctr" fontAlgn="base">
              <a:spcBef>
                <a:spcPct val="0"/>
              </a:spcBef>
              <a:spcAft>
                <a:spcPct val="0"/>
              </a:spcAft>
              <a:defRPr/>
            </a:pPr>
            <a:r>
              <a:rPr lang="en-US" sz="1292" b="1" dirty="0">
                <a:solidFill>
                  <a:srgbClr val="FFFFFF"/>
                </a:solidFill>
                <a:latin typeface="Verdana" pitchFamily="34" charset="0"/>
              </a:rPr>
              <a:t>Undesired Event</a:t>
            </a:r>
          </a:p>
          <a:p>
            <a:pPr algn="ctr" fontAlgn="base">
              <a:spcBef>
                <a:spcPct val="0"/>
              </a:spcBef>
              <a:spcAft>
                <a:spcPct val="0"/>
              </a:spcAft>
              <a:defRPr/>
            </a:pPr>
            <a:r>
              <a:rPr lang="en-US" sz="969" dirty="0">
                <a:solidFill>
                  <a:srgbClr val="FFFFFF"/>
                </a:solidFill>
              </a:rPr>
              <a:t>(Contact With Energy or Substance)</a:t>
            </a:r>
          </a:p>
          <a:p>
            <a:pPr algn="ctr" fontAlgn="base">
              <a:spcBef>
                <a:spcPct val="0"/>
              </a:spcBef>
              <a:spcAft>
                <a:spcPct val="0"/>
              </a:spcAft>
              <a:defRPr/>
            </a:pPr>
            <a:endParaRPr lang="en-US" sz="1292" b="1" dirty="0">
              <a:solidFill>
                <a:srgbClr val="4F81BD"/>
              </a:solidFill>
              <a:latin typeface="Verdana" pitchFamily="34" charset="0"/>
            </a:endParaRPr>
          </a:p>
          <a:p>
            <a:pPr algn="ctr" fontAlgn="base">
              <a:spcBef>
                <a:spcPct val="0"/>
              </a:spcBef>
              <a:spcAft>
                <a:spcPct val="0"/>
              </a:spcAft>
              <a:defRPr/>
            </a:pPr>
            <a:endParaRPr lang="en-US" sz="1292" b="1" dirty="0">
              <a:solidFill>
                <a:srgbClr val="4F81BD"/>
              </a:solidFill>
              <a:latin typeface="Verdana" pitchFamily="34" charset="0"/>
            </a:endParaRPr>
          </a:p>
          <a:p>
            <a:pPr algn="ctr" fontAlgn="base">
              <a:spcBef>
                <a:spcPct val="0"/>
              </a:spcBef>
              <a:spcAft>
                <a:spcPct val="0"/>
              </a:spcAft>
              <a:defRPr/>
            </a:pPr>
            <a:endParaRPr lang="en-US" sz="1108" b="1" dirty="0">
              <a:solidFill>
                <a:srgbClr val="FFCC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p:txBody>
      </p:sp>
      <p:sp>
        <p:nvSpPr>
          <p:cNvPr id="533511" name="Rectangle 7"/>
          <p:cNvSpPr>
            <a:spLocks noChangeArrowheads="1"/>
          </p:cNvSpPr>
          <p:nvPr/>
        </p:nvSpPr>
        <p:spPr bwMode="auto">
          <a:xfrm>
            <a:off x="7332784" y="2340910"/>
            <a:ext cx="1400908" cy="2127738"/>
          </a:xfrm>
          <a:prstGeom prst="rect">
            <a:avLst/>
          </a:prstGeom>
          <a:solidFill>
            <a:srgbClr val="6600FF"/>
          </a:solidFill>
          <a:ln w="9525">
            <a:solidFill>
              <a:schemeClr val="tx1"/>
            </a:solidFill>
            <a:miter lim="800000"/>
            <a:headEnd/>
            <a:tailEnd/>
          </a:ln>
        </p:spPr>
        <p:txBody>
          <a:bodyPr anchor="ctr"/>
          <a:lstStyle/>
          <a:p>
            <a:pPr algn="ctr" fontAlgn="base">
              <a:spcBef>
                <a:spcPct val="0"/>
              </a:spcBef>
              <a:spcAft>
                <a:spcPct val="0"/>
              </a:spcAft>
            </a:pPr>
            <a:r>
              <a:rPr lang="en-US" sz="1846" b="1" i="1" dirty="0">
                <a:solidFill>
                  <a:srgbClr val="FFFF00"/>
                </a:solidFill>
                <a:latin typeface="Rockwell" pitchFamily="18" charset="0"/>
              </a:rPr>
              <a:t>Losses</a:t>
            </a:r>
          </a:p>
          <a:p>
            <a:pPr algn="ctr" fontAlgn="base">
              <a:spcBef>
                <a:spcPct val="0"/>
              </a:spcBef>
              <a:spcAft>
                <a:spcPct val="0"/>
              </a:spcAft>
            </a:pPr>
            <a:endParaRPr lang="en-US" sz="1846" b="1" i="1" dirty="0">
              <a:solidFill>
                <a:srgbClr val="FFFFFF"/>
              </a:solidFill>
              <a:latin typeface="Rockwell" pitchFamily="18" charset="0"/>
            </a:endParaRPr>
          </a:p>
          <a:p>
            <a:pPr algn="ctr" fontAlgn="base">
              <a:spcBef>
                <a:spcPct val="0"/>
              </a:spcBef>
              <a:spcAft>
                <a:spcPct val="0"/>
              </a:spcAft>
            </a:pPr>
            <a:r>
              <a:rPr lang="en-US" sz="1292" b="1" dirty="0">
                <a:solidFill>
                  <a:srgbClr val="FFFFFF"/>
                </a:solidFill>
                <a:latin typeface="Verdana" pitchFamily="34" charset="0"/>
              </a:rPr>
              <a:t>People</a:t>
            </a:r>
          </a:p>
          <a:p>
            <a:pPr algn="ctr" fontAlgn="base">
              <a:spcBef>
                <a:spcPct val="0"/>
              </a:spcBef>
              <a:spcAft>
                <a:spcPct val="0"/>
              </a:spcAft>
            </a:pPr>
            <a:r>
              <a:rPr lang="en-US" sz="1292" b="1" dirty="0">
                <a:solidFill>
                  <a:srgbClr val="FFFFFF"/>
                </a:solidFill>
                <a:latin typeface="Verdana" pitchFamily="34" charset="0"/>
              </a:rPr>
              <a:t>Equipment</a:t>
            </a:r>
          </a:p>
          <a:p>
            <a:pPr algn="ctr" fontAlgn="base">
              <a:spcBef>
                <a:spcPct val="0"/>
              </a:spcBef>
              <a:spcAft>
                <a:spcPct val="0"/>
              </a:spcAft>
            </a:pPr>
            <a:r>
              <a:rPr lang="en-US" sz="1292" b="1" dirty="0">
                <a:solidFill>
                  <a:srgbClr val="FFFFFF"/>
                </a:solidFill>
                <a:latin typeface="Verdana" pitchFamily="34" charset="0"/>
              </a:rPr>
              <a:t>Material</a:t>
            </a:r>
          </a:p>
          <a:p>
            <a:pPr algn="ctr" fontAlgn="base">
              <a:spcBef>
                <a:spcPct val="0"/>
              </a:spcBef>
              <a:spcAft>
                <a:spcPct val="0"/>
              </a:spcAft>
            </a:pPr>
            <a:r>
              <a:rPr lang="en-US" sz="1292" b="1" dirty="0">
                <a:solidFill>
                  <a:srgbClr val="FFFFFF"/>
                </a:solidFill>
                <a:latin typeface="Verdana" pitchFamily="34" charset="0"/>
              </a:rPr>
              <a:t>Environment</a:t>
            </a: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p:txBody>
      </p:sp>
      <p:pic>
        <p:nvPicPr>
          <p:cNvPr id="533515" name="Picture 11" descr="forward"/>
          <p:cNvPicPr>
            <a:picLocks noChangeAspect="1" noChangeArrowheads="1" noCrop="1"/>
          </p:cNvPicPr>
          <p:nvPr/>
        </p:nvPicPr>
        <p:blipFill>
          <a:blip r:embed="rId4" cstate="print"/>
          <a:srcRect/>
          <a:stretch>
            <a:fillRect/>
          </a:stretch>
        </p:blipFill>
        <p:spPr bwMode="auto">
          <a:xfrm>
            <a:off x="3278066" y="3359352"/>
            <a:ext cx="514350" cy="378069"/>
          </a:xfrm>
          <a:prstGeom prst="rect">
            <a:avLst/>
          </a:prstGeom>
          <a:noFill/>
          <a:ln w="9525">
            <a:noFill/>
            <a:miter lim="800000"/>
            <a:headEnd/>
            <a:tailEnd/>
          </a:ln>
        </p:spPr>
      </p:pic>
      <p:sp>
        <p:nvSpPr>
          <p:cNvPr id="42000" name="Text Box 42"/>
          <p:cNvSpPr txBox="1">
            <a:spLocks noChangeArrowheads="1"/>
          </p:cNvSpPr>
          <p:nvPr/>
        </p:nvSpPr>
        <p:spPr bwMode="auto">
          <a:xfrm>
            <a:off x="3978520" y="5046010"/>
            <a:ext cx="3256085" cy="546945"/>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err="1">
                <a:solidFill>
                  <a:prstClr val="black"/>
                </a:solidFill>
                <a:latin typeface="Rockwell" pitchFamily="18" charset="0"/>
              </a:rPr>
              <a:t>Fungsi</a:t>
            </a:r>
            <a:r>
              <a:rPr lang="en-US" sz="1477" b="1" i="1" dirty="0">
                <a:solidFill>
                  <a:prstClr val="black"/>
                </a:solidFill>
                <a:latin typeface="Rockwell" pitchFamily="18" charset="0"/>
              </a:rPr>
              <a:t> SMK3 </a:t>
            </a:r>
            <a:r>
              <a:rPr lang="en-US" sz="1477" b="1" i="1" dirty="0" err="1">
                <a:solidFill>
                  <a:prstClr val="black"/>
                </a:solidFill>
                <a:latin typeface="Rockwell" pitchFamily="18" charset="0"/>
              </a:rPr>
              <a:t>Mencegah</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Kerugian</a:t>
            </a:r>
            <a:r>
              <a:rPr lang="en-US" sz="1477" b="1" i="1" dirty="0">
                <a:solidFill>
                  <a:prstClr val="black"/>
                </a:solidFill>
                <a:latin typeface="Rockwell" pitchFamily="18" charset="0"/>
              </a:rPr>
              <a:t>/Losses</a:t>
            </a:r>
          </a:p>
        </p:txBody>
      </p:sp>
      <p:sp>
        <p:nvSpPr>
          <p:cNvPr id="42001" name="Line 43"/>
          <p:cNvSpPr>
            <a:spLocks noChangeShapeType="1"/>
          </p:cNvSpPr>
          <p:nvPr/>
        </p:nvSpPr>
        <p:spPr bwMode="auto">
          <a:xfrm flipV="1">
            <a:off x="5804389" y="4534590"/>
            <a:ext cx="1329103" cy="531935"/>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42002" name="Text Box 45"/>
          <p:cNvSpPr txBox="1">
            <a:spLocks noChangeArrowheads="1"/>
          </p:cNvSpPr>
          <p:nvPr/>
        </p:nvSpPr>
        <p:spPr bwMode="auto">
          <a:xfrm>
            <a:off x="2548305" y="1942326"/>
            <a:ext cx="2259623" cy="348109"/>
          </a:xfrm>
          <a:prstGeom prst="rect">
            <a:avLst/>
          </a:prstGeom>
          <a:noFill/>
          <a:ln w="9525">
            <a:noFill/>
            <a:miter lim="800000"/>
            <a:headEnd/>
            <a:tailEnd/>
          </a:ln>
        </p:spPr>
        <p:txBody>
          <a:bodyPr>
            <a:spAutoFit/>
          </a:bodyPr>
          <a:lstStyle/>
          <a:p>
            <a:pPr algn="ctr" fontAlgn="base">
              <a:spcBef>
                <a:spcPct val="50000"/>
              </a:spcBef>
              <a:spcAft>
                <a:spcPct val="0"/>
              </a:spcAft>
            </a:pPr>
            <a:r>
              <a:rPr lang="en-US" sz="1662" b="1">
                <a:solidFill>
                  <a:prstClr val="black"/>
                </a:solidFill>
                <a:latin typeface="Verdana" pitchFamily="34" charset="0"/>
              </a:rPr>
              <a:t>Human Factors</a:t>
            </a:r>
          </a:p>
        </p:txBody>
      </p:sp>
      <p:pic>
        <p:nvPicPr>
          <p:cNvPr id="20" name="Picture 11" descr="forward"/>
          <p:cNvPicPr>
            <a:picLocks noChangeAspect="1" noChangeArrowheads="1" noCrop="1"/>
          </p:cNvPicPr>
          <p:nvPr/>
        </p:nvPicPr>
        <p:blipFill>
          <a:blip r:embed="rId4" cstate="print"/>
          <a:srcRect/>
          <a:stretch>
            <a:fillRect/>
          </a:stretch>
        </p:blipFill>
        <p:spPr bwMode="auto">
          <a:xfrm>
            <a:off x="5173541" y="3359352"/>
            <a:ext cx="514350" cy="378069"/>
          </a:xfrm>
          <a:prstGeom prst="rect">
            <a:avLst/>
          </a:prstGeom>
          <a:noFill/>
          <a:ln w="9525">
            <a:noFill/>
            <a:miter lim="800000"/>
            <a:headEnd/>
            <a:tailEnd/>
          </a:ln>
        </p:spPr>
      </p:pic>
      <p:pic>
        <p:nvPicPr>
          <p:cNvPr id="3074" name="Picture 2" descr="Image result for dominos theory">
            <a:extLst>
              <a:ext uri="{FF2B5EF4-FFF2-40B4-BE49-F238E27FC236}">
                <a16:creationId xmlns:a16="http://schemas.microsoft.com/office/drawing/2014/main" id="{8FA9E536-DF10-4251-A066-F213E8B36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68" y="5592955"/>
            <a:ext cx="2243579" cy="12115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5C8557F-A083-49F4-A037-5CE14000BCBE}"/>
              </a:ext>
            </a:extLst>
          </p:cNvPr>
          <p:cNvSpPr>
            <a:spLocks noGrp="1"/>
          </p:cNvSpPr>
          <p:nvPr>
            <p:ph type="sldNum" sz="quarter" idx="11"/>
          </p:nvPr>
        </p:nvSpPr>
        <p:spPr/>
        <p:txBody>
          <a:bodyPr/>
          <a:lstStyle/>
          <a:p>
            <a:fld id="{2C8BDBFF-CC9D-4700-A8B4-397FFA95CC4D}"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460715058"/>
      </p:ext>
    </p:extLst>
  </p:cSld>
  <p:clrMapOvr>
    <a:masterClrMapping/>
  </p:clrMapOvr>
  <p:transition>
    <p:sndAc>
      <p:stSnd>
        <p:snd r:embed="rId3" name="laser.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33506"/>
                                        </p:tgtEl>
                                        <p:attrNameLst>
                                          <p:attrName>style.visibility</p:attrName>
                                        </p:attrNameLst>
                                      </p:cBhvr>
                                      <p:to>
                                        <p:strVal val="visible"/>
                                      </p:to>
                                    </p:set>
                                  </p:childTnLst>
                                </p:cTn>
                              </p:par>
                            </p:childTnLst>
                          </p:cTn>
                        </p:par>
                        <p:par>
                          <p:cTn id="7" fill="hold">
                            <p:stCondLst>
                              <p:cond delay="500"/>
                            </p:stCondLst>
                            <p:childTnLst>
                              <p:par>
                                <p:cTn id="8" presetID="2" presetClass="entr" presetSubtype="8" fill="hold" grpId="0" nodeType="afterEffect">
                                  <p:stCondLst>
                                    <p:cond delay="0"/>
                                  </p:stCondLst>
                                  <p:childTnLst>
                                    <p:set>
                                      <p:cBhvr>
                                        <p:cTn id="9" dur="1" fill="hold">
                                          <p:stCondLst>
                                            <p:cond delay="0"/>
                                          </p:stCondLst>
                                        </p:cTn>
                                        <p:tgtEl>
                                          <p:spTgt spid="533507"/>
                                        </p:tgtEl>
                                        <p:attrNameLst>
                                          <p:attrName>style.visibility</p:attrName>
                                        </p:attrNameLst>
                                      </p:cBhvr>
                                      <p:to>
                                        <p:strVal val="visible"/>
                                      </p:to>
                                    </p:set>
                                    <p:anim calcmode="lin" valueType="num">
                                      <p:cBhvr additive="base">
                                        <p:cTn id="10" dur="500" fill="hold"/>
                                        <p:tgtEl>
                                          <p:spTgt spid="533507"/>
                                        </p:tgtEl>
                                        <p:attrNameLst>
                                          <p:attrName>ppt_x</p:attrName>
                                        </p:attrNameLst>
                                      </p:cBhvr>
                                      <p:tavLst>
                                        <p:tav tm="0">
                                          <p:val>
                                            <p:strVal val="0-#ppt_w/2"/>
                                          </p:val>
                                        </p:tav>
                                        <p:tav tm="100000">
                                          <p:val>
                                            <p:strVal val="#ppt_x"/>
                                          </p:val>
                                        </p:tav>
                                      </p:tavLst>
                                    </p:anim>
                                    <p:anim calcmode="lin" valueType="num">
                                      <p:cBhvr additive="base">
                                        <p:cTn id="11" dur="500" fill="hold"/>
                                        <p:tgtEl>
                                          <p:spTgt spid="533507"/>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533513"/>
                                        </p:tgtEl>
                                        <p:attrNameLst>
                                          <p:attrName>style.visibility</p:attrName>
                                        </p:attrNameLst>
                                      </p:cBhvr>
                                      <p:to>
                                        <p:strVal val="visible"/>
                                      </p:to>
                                    </p:set>
                                    <p:anim calcmode="lin" valueType="num">
                                      <p:cBhvr additive="base">
                                        <p:cTn id="15" dur="500" fill="hold"/>
                                        <p:tgtEl>
                                          <p:spTgt spid="533513"/>
                                        </p:tgtEl>
                                        <p:attrNameLst>
                                          <p:attrName>ppt_x</p:attrName>
                                        </p:attrNameLst>
                                      </p:cBhvr>
                                      <p:tavLst>
                                        <p:tav tm="0">
                                          <p:val>
                                            <p:strVal val="0-#ppt_w/2"/>
                                          </p:val>
                                        </p:tav>
                                        <p:tav tm="100000">
                                          <p:val>
                                            <p:strVal val="#ppt_x"/>
                                          </p:val>
                                        </p:tav>
                                      </p:tavLst>
                                    </p:anim>
                                    <p:anim calcmode="lin" valueType="num">
                                      <p:cBhvr additive="base">
                                        <p:cTn id="16" dur="500" fill="hold"/>
                                        <p:tgtEl>
                                          <p:spTgt spid="53351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533508"/>
                                        </p:tgtEl>
                                        <p:attrNameLst>
                                          <p:attrName>style.visibility</p:attrName>
                                        </p:attrNameLst>
                                      </p:cBhvr>
                                      <p:to>
                                        <p:strVal val="visible"/>
                                      </p:to>
                                    </p:set>
                                    <p:anim calcmode="lin" valueType="num">
                                      <p:cBhvr additive="base">
                                        <p:cTn id="20" dur="500" fill="hold"/>
                                        <p:tgtEl>
                                          <p:spTgt spid="533508"/>
                                        </p:tgtEl>
                                        <p:attrNameLst>
                                          <p:attrName>ppt_x</p:attrName>
                                        </p:attrNameLst>
                                      </p:cBhvr>
                                      <p:tavLst>
                                        <p:tav tm="0">
                                          <p:val>
                                            <p:strVal val="0-#ppt_w/2"/>
                                          </p:val>
                                        </p:tav>
                                        <p:tav tm="100000">
                                          <p:val>
                                            <p:strVal val="#ppt_x"/>
                                          </p:val>
                                        </p:tav>
                                      </p:tavLst>
                                    </p:anim>
                                    <p:anim calcmode="lin" valueType="num">
                                      <p:cBhvr additive="base">
                                        <p:cTn id="21" dur="500" fill="hold"/>
                                        <p:tgtEl>
                                          <p:spTgt spid="53350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533515"/>
                                        </p:tgtEl>
                                        <p:attrNameLst>
                                          <p:attrName>style.visibility</p:attrName>
                                        </p:attrNameLst>
                                      </p:cBhvr>
                                      <p:to>
                                        <p:strVal val="visible"/>
                                      </p:to>
                                    </p:set>
                                    <p:anim calcmode="lin" valueType="num">
                                      <p:cBhvr additive="base">
                                        <p:cTn id="25" dur="500" fill="hold"/>
                                        <p:tgtEl>
                                          <p:spTgt spid="533515"/>
                                        </p:tgtEl>
                                        <p:attrNameLst>
                                          <p:attrName>ppt_x</p:attrName>
                                        </p:attrNameLst>
                                      </p:cBhvr>
                                      <p:tavLst>
                                        <p:tav tm="0">
                                          <p:val>
                                            <p:strVal val="0-#ppt_w/2"/>
                                          </p:val>
                                        </p:tav>
                                        <p:tav tm="100000">
                                          <p:val>
                                            <p:strVal val="#ppt_x"/>
                                          </p:val>
                                        </p:tav>
                                      </p:tavLst>
                                    </p:anim>
                                    <p:anim calcmode="lin" valueType="num">
                                      <p:cBhvr additive="base">
                                        <p:cTn id="26" dur="500" fill="hold"/>
                                        <p:tgtEl>
                                          <p:spTgt spid="53351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fill="hold" grpId="0" nodeType="afterEffect">
                                  <p:stCondLst>
                                    <p:cond delay="0"/>
                                  </p:stCondLst>
                                  <p:childTnLst>
                                    <p:set>
                                      <p:cBhvr>
                                        <p:cTn id="29" dur="1" fill="hold">
                                          <p:stCondLst>
                                            <p:cond delay="0"/>
                                          </p:stCondLst>
                                        </p:cTn>
                                        <p:tgtEl>
                                          <p:spTgt spid="533509"/>
                                        </p:tgtEl>
                                        <p:attrNameLst>
                                          <p:attrName>style.visibility</p:attrName>
                                        </p:attrNameLst>
                                      </p:cBhvr>
                                      <p:to>
                                        <p:strVal val="visible"/>
                                      </p:to>
                                    </p:set>
                                    <p:anim calcmode="lin" valueType="num">
                                      <p:cBhvr additive="base">
                                        <p:cTn id="30" dur="500" fill="hold"/>
                                        <p:tgtEl>
                                          <p:spTgt spid="533509"/>
                                        </p:tgtEl>
                                        <p:attrNameLst>
                                          <p:attrName>ppt_x</p:attrName>
                                        </p:attrNameLst>
                                      </p:cBhvr>
                                      <p:tavLst>
                                        <p:tav tm="0">
                                          <p:val>
                                            <p:strVal val="0-#ppt_w/2"/>
                                          </p:val>
                                        </p:tav>
                                        <p:tav tm="100000">
                                          <p:val>
                                            <p:strVal val="#ppt_x"/>
                                          </p:val>
                                        </p:tav>
                                      </p:tavLst>
                                    </p:anim>
                                    <p:anim calcmode="lin" valueType="num">
                                      <p:cBhvr additive="base">
                                        <p:cTn id="31" dur="500" fill="hold"/>
                                        <p:tgtEl>
                                          <p:spTgt spid="53350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fill="hold" grpId="0" nodeType="afterEffect">
                                  <p:stCondLst>
                                    <p:cond delay="0"/>
                                  </p:stCondLst>
                                  <p:childTnLst>
                                    <p:set>
                                      <p:cBhvr>
                                        <p:cTn id="34" dur="1" fill="hold">
                                          <p:stCondLst>
                                            <p:cond delay="0"/>
                                          </p:stCondLst>
                                        </p:cTn>
                                        <p:tgtEl>
                                          <p:spTgt spid="533510"/>
                                        </p:tgtEl>
                                        <p:attrNameLst>
                                          <p:attrName>style.visibility</p:attrName>
                                        </p:attrNameLst>
                                      </p:cBhvr>
                                      <p:to>
                                        <p:strVal val="visible"/>
                                      </p:to>
                                    </p:set>
                                    <p:anim calcmode="lin" valueType="num">
                                      <p:cBhvr additive="base">
                                        <p:cTn id="35" dur="500" fill="hold"/>
                                        <p:tgtEl>
                                          <p:spTgt spid="533510"/>
                                        </p:tgtEl>
                                        <p:attrNameLst>
                                          <p:attrName>ppt_x</p:attrName>
                                        </p:attrNameLst>
                                      </p:cBhvr>
                                      <p:tavLst>
                                        <p:tav tm="0">
                                          <p:val>
                                            <p:strVal val="0-#ppt_w/2"/>
                                          </p:val>
                                        </p:tav>
                                        <p:tav tm="100000">
                                          <p:val>
                                            <p:strVal val="#ppt_x"/>
                                          </p:val>
                                        </p:tav>
                                      </p:tavLst>
                                    </p:anim>
                                    <p:anim calcmode="lin" valueType="num">
                                      <p:cBhvr additive="base">
                                        <p:cTn id="36" dur="500" fill="hold"/>
                                        <p:tgtEl>
                                          <p:spTgt spid="533510"/>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8" fill="hold" nodeType="afterEffect">
                                  <p:stCondLst>
                                    <p:cond delay="0"/>
                                  </p:stCondLst>
                                  <p:childTnLst>
                                    <p:set>
                                      <p:cBhvr>
                                        <p:cTn id="39" dur="1" fill="hold">
                                          <p:stCondLst>
                                            <p:cond delay="0"/>
                                          </p:stCondLst>
                                        </p:cTn>
                                        <p:tgtEl>
                                          <p:spTgt spid="533514"/>
                                        </p:tgtEl>
                                        <p:attrNameLst>
                                          <p:attrName>style.visibility</p:attrName>
                                        </p:attrNameLst>
                                      </p:cBhvr>
                                      <p:to>
                                        <p:strVal val="visible"/>
                                      </p:to>
                                    </p:set>
                                    <p:anim calcmode="lin" valueType="num">
                                      <p:cBhvr additive="base">
                                        <p:cTn id="40" dur="500" fill="hold"/>
                                        <p:tgtEl>
                                          <p:spTgt spid="533514"/>
                                        </p:tgtEl>
                                        <p:attrNameLst>
                                          <p:attrName>ppt_x</p:attrName>
                                        </p:attrNameLst>
                                      </p:cBhvr>
                                      <p:tavLst>
                                        <p:tav tm="0">
                                          <p:val>
                                            <p:strVal val="0-#ppt_w/2"/>
                                          </p:val>
                                        </p:tav>
                                        <p:tav tm="100000">
                                          <p:val>
                                            <p:strVal val="#ppt_x"/>
                                          </p:val>
                                        </p:tav>
                                      </p:tavLst>
                                    </p:anim>
                                    <p:anim calcmode="lin" valueType="num">
                                      <p:cBhvr additive="base">
                                        <p:cTn id="41" dur="500" fill="hold"/>
                                        <p:tgtEl>
                                          <p:spTgt spid="533514"/>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8" fill="hold" grpId="0" nodeType="afterEffect">
                                  <p:stCondLst>
                                    <p:cond delay="0"/>
                                  </p:stCondLst>
                                  <p:childTnLst>
                                    <p:set>
                                      <p:cBhvr>
                                        <p:cTn id="44" dur="1" fill="hold">
                                          <p:stCondLst>
                                            <p:cond delay="0"/>
                                          </p:stCondLst>
                                        </p:cTn>
                                        <p:tgtEl>
                                          <p:spTgt spid="533511"/>
                                        </p:tgtEl>
                                        <p:attrNameLst>
                                          <p:attrName>style.visibility</p:attrName>
                                        </p:attrNameLst>
                                      </p:cBhvr>
                                      <p:to>
                                        <p:strVal val="visible"/>
                                      </p:to>
                                    </p:set>
                                    <p:anim calcmode="lin" valueType="num">
                                      <p:cBhvr additive="base">
                                        <p:cTn id="45" dur="500" fill="hold"/>
                                        <p:tgtEl>
                                          <p:spTgt spid="533511"/>
                                        </p:tgtEl>
                                        <p:attrNameLst>
                                          <p:attrName>ppt_x</p:attrName>
                                        </p:attrNameLst>
                                      </p:cBhvr>
                                      <p:tavLst>
                                        <p:tav tm="0">
                                          <p:val>
                                            <p:strVal val="0-#ppt_w/2"/>
                                          </p:val>
                                        </p:tav>
                                        <p:tav tm="100000">
                                          <p:val>
                                            <p:strVal val="#ppt_x"/>
                                          </p:val>
                                        </p:tav>
                                      </p:tavLst>
                                    </p:anim>
                                    <p:anim calcmode="lin" valueType="num">
                                      <p:cBhvr additive="base">
                                        <p:cTn id="46" dur="500" fill="hold"/>
                                        <p:tgtEl>
                                          <p:spTgt spid="533511"/>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0-#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autoUpdateAnimBg="0"/>
      <p:bldP spid="533507" grpId="0" animBg="1" autoUpdateAnimBg="0"/>
      <p:bldP spid="533508" grpId="0" animBg="1" autoUpdateAnimBg="0"/>
      <p:bldP spid="533509" grpId="0" animBg="1" autoUpdateAnimBg="0"/>
      <p:bldP spid="533510" grpId="0" animBg="1" autoUpdateAnimBg="0"/>
      <p:bldP spid="533511"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3775"/>
            <a:ext cx="9144000" cy="18213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en-US" sz="1662"/>
          </a:p>
        </p:txBody>
      </p:sp>
      <p:sp>
        <p:nvSpPr>
          <p:cNvPr id="67" name="Slide Number Placeholder 66"/>
          <p:cNvSpPr>
            <a:spLocks noGrp="1"/>
          </p:cNvSpPr>
          <p:nvPr>
            <p:ph type="sldNum" sz="quarter" idx="12"/>
          </p:nvPr>
        </p:nvSpPr>
        <p:spPr/>
        <p:txBody>
          <a:bodyPr/>
          <a:lstStyle/>
          <a:p>
            <a:pPr>
              <a:defRPr/>
            </a:pPr>
            <a:fld id="{841ECF00-6640-4B42-A490-1528FA283F84}" type="slidenum">
              <a:rPr lang="en-US" smtClean="0"/>
              <a:pPr>
                <a:defRPr/>
              </a:pPr>
              <a:t>80</a:t>
            </a:fld>
            <a:endParaRPr lang="en-US"/>
          </a:p>
        </p:txBody>
      </p:sp>
      <p:sp>
        <p:nvSpPr>
          <p:cNvPr id="90115" name="Rectangle 2"/>
          <p:cNvSpPr>
            <a:spLocks noGrp="1" noChangeArrowheads="1"/>
          </p:cNvSpPr>
          <p:nvPr>
            <p:ph type="title" idx="4294967295"/>
          </p:nvPr>
        </p:nvSpPr>
        <p:spPr>
          <a:xfrm>
            <a:off x="146014" y="107151"/>
            <a:ext cx="8141677" cy="1223597"/>
          </a:xfrm>
        </p:spPr>
        <p:txBody>
          <a:bodyPr/>
          <a:lstStyle/>
          <a:p>
            <a:pPr algn="l" eaLnBrk="1" hangingPunct="1"/>
            <a:r>
              <a:rPr lang="en-US" sz="1800" b="1" dirty="0">
                <a:solidFill>
                  <a:srgbClr val="0000FF"/>
                </a:solidFill>
              </a:rPr>
              <a:t>SMM  </a:t>
            </a:r>
            <a:r>
              <a:rPr lang="en-US" sz="3800" dirty="0"/>
              <a:t>8.5 </a:t>
            </a:r>
            <a:r>
              <a:rPr lang="en-US" sz="3800" dirty="0" err="1"/>
              <a:t>Penyediaan</a:t>
            </a:r>
            <a:r>
              <a:rPr lang="en-US" sz="3800" dirty="0"/>
              <a:t> </a:t>
            </a:r>
            <a:r>
              <a:rPr lang="en-US" sz="3800" dirty="0" err="1"/>
              <a:t>Produk</a:t>
            </a:r>
            <a:r>
              <a:rPr lang="en-US" sz="3800" dirty="0"/>
              <a:t> dan </a:t>
            </a:r>
            <a:r>
              <a:rPr lang="en-US" sz="3800" dirty="0" err="1"/>
              <a:t>Jasa</a:t>
            </a:r>
            <a:endParaRPr lang="en-US" sz="3800" dirty="0"/>
          </a:p>
        </p:txBody>
      </p:sp>
      <p:sp>
        <p:nvSpPr>
          <p:cNvPr id="90116" name="Rectangle 5"/>
          <p:cNvSpPr>
            <a:spLocks noGrp="1" noChangeArrowheads="1"/>
          </p:cNvSpPr>
          <p:nvPr>
            <p:ph type="body" idx="4294967295"/>
          </p:nvPr>
        </p:nvSpPr>
        <p:spPr>
          <a:xfrm>
            <a:off x="334074" y="1099122"/>
            <a:ext cx="8622323" cy="1515208"/>
          </a:xfrm>
        </p:spPr>
        <p:txBody>
          <a:bodyPr/>
          <a:lstStyle/>
          <a:p>
            <a:pPr marL="449261" indent="-449261">
              <a:lnSpc>
                <a:spcPct val="105000"/>
              </a:lnSpc>
              <a:buNone/>
              <a:tabLst>
                <a:tab pos="449261" algn="l"/>
                <a:tab pos="1349367" algn="l"/>
              </a:tabLst>
            </a:pPr>
            <a:r>
              <a:rPr lang="en-US" sz="2000" i="1" dirty="0"/>
              <a:t>8.5.1  </a:t>
            </a:r>
            <a:r>
              <a:rPr lang="en-US" sz="2000" i="1" dirty="0" err="1"/>
              <a:t>Pengendalian</a:t>
            </a:r>
            <a:r>
              <a:rPr lang="en-US" sz="2000" i="1" dirty="0"/>
              <a:t> </a:t>
            </a:r>
            <a:r>
              <a:rPr lang="en-US" sz="2000" i="1" dirty="0" err="1"/>
              <a:t>Produksi</a:t>
            </a:r>
            <a:r>
              <a:rPr lang="en-US" sz="2000" i="1" dirty="0"/>
              <a:t> </a:t>
            </a:r>
            <a:r>
              <a:rPr lang="en-US" sz="2000" i="1" dirty="0" err="1"/>
              <a:t>dan</a:t>
            </a:r>
            <a:r>
              <a:rPr lang="en-US" sz="2000" i="1" dirty="0"/>
              <a:t> </a:t>
            </a:r>
            <a:r>
              <a:rPr lang="en-US" sz="2000" i="1" dirty="0" err="1"/>
              <a:t>Penyediaan</a:t>
            </a:r>
            <a:r>
              <a:rPr lang="en-US" sz="2000" i="1" dirty="0"/>
              <a:t> </a:t>
            </a:r>
            <a:r>
              <a:rPr lang="en-US" sz="2000" i="1" dirty="0" err="1"/>
              <a:t>Jasa</a:t>
            </a:r>
            <a:r>
              <a:rPr lang="en-US" sz="2000" i="1" dirty="0"/>
              <a:t>.</a:t>
            </a:r>
          </a:p>
          <a:p>
            <a:pPr marL="449261" indent="-449261">
              <a:lnSpc>
                <a:spcPct val="105000"/>
              </a:lnSpc>
              <a:tabLst>
                <a:tab pos="449261" algn="l"/>
                <a:tab pos="1349367" algn="l"/>
              </a:tabLst>
            </a:pPr>
            <a:r>
              <a:rPr lang="en-US" sz="2000" i="1" dirty="0" err="1"/>
              <a:t>Inti</a:t>
            </a:r>
            <a:r>
              <a:rPr lang="en-US" sz="2000" i="1" dirty="0"/>
              <a:t> </a:t>
            </a:r>
            <a:r>
              <a:rPr lang="en-US" sz="2000" i="1" dirty="0" err="1"/>
              <a:t>dari</a:t>
            </a:r>
            <a:r>
              <a:rPr lang="en-US" sz="2000" i="1" dirty="0"/>
              <a:t> </a:t>
            </a:r>
            <a:r>
              <a:rPr lang="en-US" sz="2000" i="1" dirty="0" err="1"/>
              <a:t>aktivitas</a:t>
            </a:r>
            <a:r>
              <a:rPr lang="en-US" sz="2000" i="1" dirty="0"/>
              <a:t> </a:t>
            </a:r>
            <a:r>
              <a:rPr lang="en-US" sz="2000" i="1" dirty="0" err="1"/>
              <a:t>bagaimana</a:t>
            </a:r>
            <a:r>
              <a:rPr lang="en-US" sz="2000" i="1" dirty="0"/>
              <a:t> </a:t>
            </a:r>
            <a:r>
              <a:rPr lang="en-US" sz="2000" i="1" dirty="0" err="1"/>
              <a:t>produk</a:t>
            </a:r>
            <a:r>
              <a:rPr lang="en-US" sz="2000" i="1" dirty="0"/>
              <a:t>/</a:t>
            </a:r>
            <a:r>
              <a:rPr lang="en-US" sz="2000" i="1" dirty="0" err="1"/>
              <a:t>jasa</a:t>
            </a:r>
            <a:r>
              <a:rPr lang="en-US" sz="2000" i="1" dirty="0"/>
              <a:t> </a:t>
            </a:r>
            <a:r>
              <a:rPr lang="en-US" sz="2000" i="1" dirty="0" err="1"/>
              <a:t>disediakan</a:t>
            </a:r>
            <a:r>
              <a:rPr lang="en-US" sz="2000" i="1" dirty="0"/>
              <a:t> </a:t>
            </a:r>
            <a:r>
              <a:rPr lang="en-US" sz="2000" i="1" dirty="0" err="1"/>
              <a:t>dalam</a:t>
            </a:r>
            <a:r>
              <a:rPr lang="en-US" sz="2000" i="1" dirty="0"/>
              <a:t> </a:t>
            </a:r>
            <a:r>
              <a:rPr lang="en-US" sz="2000" i="1" dirty="0" err="1"/>
              <a:t>kondisi</a:t>
            </a:r>
            <a:r>
              <a:rPr lang="en-US" sz="2000" i="1" dirty="0"/>
              <a:t> </a:t>
            </a:r>
            <a:r>
              <a:rPr lang="en-US" sz="2000" i="1" dirty="0" err="1"/>
              <a:t>terkendali</a:t>
            </a:r>
            <a:endParaRPr lang="en-US" sz="2000" i="1" dirty="0"/>
          </a:p>
        </p:txBody>
      </p:sp>
      <p:sp>
        <p:nvSpPr>
          <p:cNvPr id="90117" name="TextBox 26"/>
          <p:cNvSpPr txBox="1">
            <a:spLocks noChangeArrowheads="1"/>
          </p:cNvSpPr>
          <p:nvPr/>
        </p:nvSpPr>
        <p:spPr bwMode="auto">
          <a:xfrm>
            <a:off x="4741284" y="5810248"/>
            <a:ext cx="3179763" cy="523220"/>
          </a:xfrm>
          <a:prstGeom prst="rect">
            <a:avLst/>
          </a:prstGeom>
          <a:solidFill>
            <a:schemeClr val="bg1">
              <a:lumMod val="95000"/>
            </a:schemeClr>
          </a:solidFill>
          <a:ln w="28575">
            <a:solidFill>
              <a:schemeClr val="tx2">
                <a:lumMod val="75000"/>
              </a:schemeClr>
            </a:solidFill>
            <a:prstDash val="dash"/>
            <a:miter lim="800000"/>
            <a:headEnd/>
            <a:tailEnd/>
          </a:ln>
        </p:spPr>
        <p:txBody>
          <a:bodyPr>
            <a:spAutoFit/>
          </a:bodyPr>
          <a:lstStyle/>
          <a:p>
            <a:pPr algn="ctr"/>
            <a:r>
              <a:rPr lang="en-US" sz="1400" dirty="0" err="1">
                <a:latin typeface="Berlin Sans FB" pitchFamily="34" charset="0"/>
              </a:rPr>
              <a:t>Metode</a:t>
            </a:r>
            <a:r>
              <a:rPr lang="en-US" sz="1400" dirty="0">
                <a:latin typeface="Berlin Sans FB" pitchFamily="34" charset="0"/>
              </a:rPr>
              <a:t> Standard </a:t>
            </a:r>
            <a:r>
              <a:rPr lang="en-US" sz="1400" dirty="0" err="1">
                <a:latin typeface="Berlin Sans FB" pitchFamily="34" charset="0"/>
              </a:rPr>
              <a:t>Acuan</a:t>
            </a:r>
            <a:r>
              <a:rPr lang="en-US" sz="1400" dirty="0">
                <a:latin typeface="Berlin Sans FB" pitchFamily="34" charset="0"/>
              </a:rPr>
              <a:t> yang </a:t>
            </a:r>
            <a:r>
              <a:rPr lang="en-US" sz="1400" dirty="0" err="1">
                <a:latin typeface="Berlin Sans FB" pitchFamily="34" charset="0"/>
              </a:rPr>
              <a:t>Jelas</a:t>
            </a:r>
            <a:r>
              <a:rPr lang="en-US" sz="1400" dirty="0">
                <a:latin typeface="Berlin Sans FB" pitchFamily="34" charset="0"/>
              </a:rPr>
              <a:t> 7.5</a:t>
            </a:r>
          </a:p>
          <a:p>
            <a:pPr algn="ctr"/>
            <a:r>
              <a:rPr lang="en-US" sz="1400" dirty="0" err="1">
                <a:latin typeface="Berlin Sans FB" pitchFamily="34" charset="0"/>
              </a:rPr>
              <a:t>Tugas</a:t>
            </a:r>
            <a:r>
              <a:rPr lang="en-US" sz="1400" dirty="0">
                <a:latin typeface="Berlin Sans FB" pitchFamily="34" charset="0"/>
              </a:rPr>
              <a:t> </a:t>
            </a:r>
            <a:r>
              <a:rPr lang="en-US" sz="1400" dirty="0" err="1">
                <a:latin typeface="Berlin Sans FB" pitchFamily="34" charset="0"/>
              </a:rPr>
              <a:t>dan</a:t>
            </a:r>
            <a:r>
              <a:rPr lang="en-US" sz="1400" dirty="0">
                <a:latin typeface="Berlin Sans FB" pitchFamily="34" charset="0"/>
              </a:rPr>
              <a:t> </a:t>
            </a:r>
            <a:r>
              <a:rPr lang="en-US" sz="1400" dirty="0" err="1">
                <a:latin typeface="Berlin Sans FB" pitchFamily="34" charset="0"/>
              </a:rPr>
              <a:t>Tanggung</a:t>
            </a:r>
            <a:r>
              <a:rPr lang="en-US" sz="1400" dirty="0">
                <a:latin typeface="Berlin Sans FB" pitchFamily="34" charset="0"/>
              </a:rPr>
              <a:t> </a:t>
            </a:r>
            <a:r>
              <a:rPr lang="en-US" sz="1400" dirty="0" err="1">
                <a:latin typeface="Berlin Sans FB" pitchFamily="34" charset="0"/>
              </a:rPr>
              <a:t>Jawab</a:t>
            </a:r>
            <a:r>
              <a:rPr lang="en-US" sz="1400" dirty="0">
                <a:latin typeface="Berlin Sans FB" pitchFamily="34" charset="0"/>
              </a:rPr>
              <a:t> 5.3</a:t>
            </a:r>
          </a:p>
        </p:txBody>
      </p:sp>
      <p:sp>
        <p:nvSpPr>
          <p:cNvPr id="90118" name="TextBox 30"/>
          <p:cNvSpPr txBox="1">
            <a:spLocks noChangeArrowheads="1"/>
          </p:cNvSpPr>
          <p:nvPr/>
        </p:nvSpPr>
        <p:spPr bwMode="auto">
          <a:xfrm>
            <a:off x="1156124" y="2958179"/>
            <a:ext cx="2733675" cy="307777"/>
          </a:xfrm>
          <a:prstGeom prst="rect">
            <a:avLst/>
          </a:prstGeom>
          <a:solidFill>
            <a:schemeClr val="bg1">
              <a:lumMod val="95000"/>
            </a:schemeClr>
          </a:solidFill>
          <a:ln w="28575">
            <a:solidFill>
              <a:schemeClr val="tx2">
                <a:lumMod val="75000"/>
              </a:schemeClr>
            </a:solidFill>
            <a:prstDash val="dash"/>
            <a:miter lim="800000"/>
            <a:headEnd/>
            <a:tailEnd/>
          </a:ln>
        </p:spPr>
        <p:txBody>
          <a:bodyPr wrap="square">
            <a:spAutoFit/>
          </a:bodyPr>
          <a:lstStyle/>
          <a:p>
            <a:pPr algn="ctr"/>
            <a:r>
              <a:rPr lang="en-US" sz="1400" dirty="0" err="1">
                <a:latin typeface="Berlin Sans FB" pitchFamily="34" charset="0"/>
              </a:rPr>
              <a:t>Manusia</a:t>
            </a:r>
            <a:r>
              <a:rPr lang="en-US" sz="1400" dirty="0">
                <a:latin typeface="Berlin Sans FB" pitchFamily="34" charset="0"/>
              </a:rPr>
              <a:t> yang </a:t>
            </a:r>
            <a:r>
              <a:rPr lang="en-US" sz="1400" dirty="0" err="1">
                <a:latin typeface="Berlin Sans FB" pitchFamily="34" charset="0"/>
              </a:rPr>
              <a:t>Kompeten</a:t>
            </a:r>
            <a:r>
              <a:rPr lang="en-US" sz="1400" dirty="0">
                <a:latin typeface="Berlin Sans FB" pitchFamily="34" charset="0"/>
              </a:rPr>
              <a:t> 7.1.2</a:t>
            </a:r>
          </a:p>
        </p:txBody>
      </p:sp>
      <p:sp>
        <p:nvSpPr>
          <p:cNvPr id="90119" name="TextBox 35"/>
          <p:cNvSpPr txBox="1">
            <a:spLocks noChangeArrowheads="1"/>
          </p:cNvSpPr>
          <p:nvPr/>
        </p:nvSpPr>
        <p:spPr bwMode="auto">
          <a:xfrm>
            <a:off x="4455526" y="2786060"/>
            <a:ext cx="2286000" cy="523220"/>
          </a:xfrm>
          <a:prstGeom prst="rect">
            <a:avLst/>
          </a:prstGeom>
          <a:solidFill>
            <a:schemeClr val="bg1">
              <a:lumMod val="95000"/>
            </a:schemeClr>
          </a:solidFill>
          <a:ln w="28575">
            <a:solidFill>
              <a:schemeClr val="tx2">
                <a:lumMod val="75000"/>
              </a:schemeClr>
            </a:solidFill>
            <a:prstDash val="dash"/>
            <a:miter lim="800000"/>
            <a:headEnd/>
            <a:tailEnd/>
          </a:ln>
        </p:spPr>
        <p:txBody>
          <a:bodyPr>
            <a:spAutoFit/>
          </a:bodyPr>
          <a:lstStyle/>
          <a:p>
            <a:pPr algn="ctr"/>
            <a:r>
              <a:rPr lang="en-US" sz="1400" dirty="0" err="1">
                <a:latin typeface="Berlin Sans FB" pitchFamily="34" charset="0"/>
              </a:rPr>
              <a:t>Infrastruktur</a:t>
            </a:r>
            <a:r>
              <a:rPr lang="en-US" sz="1400" dirty="0">
                <a:latin typeface="Berlin Sans FB" pitchFamily="34" charset="0"/>
              </a:rPr>
              <a:t> </a:t>
            </a:r>
            <a:r>
              <a:rPr lang="en-US" sz="1400" dirty="0" err="1">
                <a:latin typeface="Berlin Sans FB" pitchFamily="34" charset="0"/>
              </a:rPr>
              <a:t>Gedung</a:t>
            </a:r>
            <a:r>
              <a:rPr lang="en-US" sz="1400" dirty="0">
                <a:latin typeface="Berlin Sans FB" pitchFamily="34" charset="0"/>
              </a:rPr>
              <a:t>, </a:t>
            </a:r>
            <a:r>
              <a:rPr lang="en-US" sz="1400" dirty="0" err="1">
                <a:latin typeface="Berlin Sans FB" pitchFamily="34" charset="0"/>
              </a:rPr>
              <a:t>Mesin</a:t>
            </a:r>
            <a:r>
              <a:rPr lang="en-US" sz="1400" dirty="0">
                <a:latin typeface="Berlin Sans FB" pitchFamily="34" charset="0"/>
              </a:rPr>
              <a:t>, IT yang </a:t>
            </a:r>
            <a:r>
              <a:rPr lang="en-US" sz="1400" dirty="0" err="1">
                <a:latin typeface="Berlin Sans FB" pitchFamily="34" charset="0"/>
              </a:rPr>
              <a:t>baik</a:t>
            </a:r>
            <a:r>
              <a:rPr lang="en-US" sz="1400" dirty="0">
                <a:latin typeface="Berlin Sans FB" pitchFamily="34" charset="0"/>
              </a:rPr>
              <a:t> 7.1.3</a:t>
            </a:r>
          </a:p>
        </p:txBody>
      </p:sp>
      <p:sp>
        <p:nvSpPr>
          <p:cNvPr id="90120" name="TextBox 43"/>
          <p:cNvSpPr txBox="1">
            <a:spLocks noChangeArrowheads="1"/>
          </p:cNvSpPr>
          <p:nvPr/>
        </p:nvSpPr>
        <p:spPr bwMode="auto">
          <a:xfrm>
            <a:off x="2604528" y="5810255"/>
            <a:ext cx="1993900" cy="307777"/>
          </a:xfrm>
          <a:prstGeom prst="rect">
            <a:avLst/>
          </a:prstGeom>
          <a:solidFill>
            <a:schemeClr val="bg1">
              <a:lumMod val="95000"/>
            </a:schemeClr>
          </a:solidFill>
          <a:ln w="28575">
            <a:solidFill>
              <a:schemeClr val="tx2">
                <a:lumMod val="75000"/>
              </a:schemeClr>
            </a:solidFill>
            <a:prstDash val="dash"/>
            <a:miter lim="800000"/>
            <a:headEnd/>
            <a:tailEnd/>
          </a:ln>
        </p:spPr>
        <p:txBody>
          <a:bodyPr>
            <a:spAutoFit/>
          </a:bodyPr>
          <a:lstStyle/>
          <a:p>
            <a:pPr algn="ctr"/>
            <a:r>
              <a:rPr lang="en-US" sz="1400" dirty="0">
                <a:latin typeface="Berlin Sans FB" pitchFamily="34" charset="0"/>
              </a:rPr>
              <a:t>Material yang </a:t>
            </a:r>
            <a:r>
              <a:rPr lang="en-US" sz="1400" dirty="0" err="1">
                <a:latin typeface="Berlin Sans FB" pitchFamily="34" charset="0"/>
              </a:rPr>
              <a:t>baik</a:t>
            </a:r>
            <a:r>
              <a:rPr lang="en-US" sz="1400" dirty="0">
                <a:latin typeface="Berlin Sans FB" pitchFamily="34" charset="0"/>
              </a:rPr>
              <a:t> 8.4</a:t>
            </a:r>
          </a:p>
        </p:txBody>
      </p:sp>
      <p:sp>
        <p:nvSpPr>
          <p:cNvPr id="90121" name="TextBox 45"/>
          <p:cNvSpPr txBox="1">
            <a:spLocks noChangeArrowheads="1"/>
          </p:cNvSpPr>
          <p:nvPr/>
        </p:nvSpPr>
        <p:spPr bwMode="auto">
          <a:xfrm>
            <a:off x="574943" y="5808381"/>
            <a:ext cx="1896213" cy="307777"/>
          </a:xfrm>
          <a:prstGeom prst="rect">
            <a:avLst/>
          </a:prstGeom>
          <a:solidFill>
            <a:schemeClr val="bg1">
              <a:lumMod val="95000"/>
            </a:schemeClr>
          </a:solidFill>
          <a:ln w="28575">
            <a:solidFill>
              <a:schemeClr val="tx2">
                <a:lumMod val="75000"/>
              </a:schemeClr>
            </a:solidFill>
            <a:prstDash val="dash"/>
            <a:miter lim="800000"/>
            <a:headEnd/>
            <a:tailEnd/>
          </a:ln>
        </p:spPr>
        <p:txBody>
          <a:bodyPr wrap="square">
            <a:spAutoFit/>
          </a:bodyPr>
          <a:lstStyle/>
          <a:p>
            <a:pPr algn="ctr"/>
            <a:r>
              <a:rPr lang="en-US" sz="1400" dirty="0" err="1">
                <a:latin typeface="Berlin Sans FB" pitchFamily="34" charset="0"/>
              </a:rPr>
              <a:t>Lingkungan</a:t>
            </a:r>
            <a:r>
              <a:rPr lang="en-US" sz="1400" dirty="0">
                <a:latin typeface="Berlin Sans FB" pitchFamily="34" charset="0"/>
              </a:rPr>
              <a:t> </a:t>
            </a:r>
            <a:r>
              <a:rPr lang="en-US" sz="1400" dirty="0" err="1">
                <a:latin typeface="Berlin Sans FB" pitchFamily="34" charset="0"/>
              </a:rPr>
              <a:t>Kerja</a:t>
            </a:r>
            <a:r>
              <a:rPr lang="en-US" sz="1400" dirty="0">
                <a:latin typeface="Berlin Sans FB" pitchFamily="34" charset="0"/>
              </a:rPr>
              <a:t> 7.1.4</a:t>
            </a:r>
          </a:p>
        </p:txBody>
      </p:sp>
      <p:sp>
        <p:nvSpPr>
          <p:cNvPr id="90122" name="TextBox 25"/>
          <p:cNvSpPr txBox="1">
            <a:spLocks noChangeArrowheads="1"/>
          </p:cNvSpPr>
          <p:nvPr/>
        </p:nvSpPr>
        <p:spPr bwMode="auto">
          <a:xfrm>
            <a:off x="6884410" y="4667248"/>
            <a:ext cx="1643063" cy="523220"/>
          </a:xfrm>
          <a:prstGeom prst="rect">
            <a:avLst/>
          </a:prstGeom>
          <a:noFill/>
          <a:ln w="9525">
            <a:noFill/>
            <a:miter lim="800000"/>
            <a:headEnd/>
            <a:tailEnd/>
          </a:ln>
        </p:spPr>
        <p:txBody>
          <a:bodyPr>
            <a:spAutoFit/>
          </a:bodyPr>
          <a:lstStyle/>
          <a:p>
            <a:r>
              <a:rPr lang="id-ID" sz="1400">
                <a:latin typeface="Gill Sans MT" pitchFamily="34" charset="0"/>
              </a:rPr>
              <a:t>Tooling yang baik (Dies, mold, dll)</a:t>
            </a:r>
            <a:endParaRPr lang="en-US" sz="1400">
              <a:latin typeface="Gill Sans MT" pitchFamily="34" charset="0"/>
            </a:endParaRPr>
          </a:p>
        </p:txBody>
      </p:sp>
      <p:sp>
        <p:nvSpPr>
          <p:cNvPr id="90123" name="Freeform 134"/>
          <p:cNvSpPr>
            <a:spLocks/>
          </p:cNvSpPr>
          <p:nvPr/>
        </p:nvSpPr>
        <p:spPr bwMode="auto">
          <a:xfrm>
            <a:off x="1740907" y="4371977"/>
            <a:ext cx="211138" cy="387350"/>
          </a:xfrm>
          <a:custGeom>
            <a:avLst/>
            <a:gdLst>
              <a:gd name="T0" fmla="*/ 2147483647 w 180"/>
              <a:gd name="T1" fmla="*/ 2147483647 h 444"/>
              <a:gd name="T2" fmla="*/ 2147483647 w 180"/>
              <a:gd name="T3" fmla="*/ 2147483647 h 444"/>
              <a:gd name="T4" fmla="*/ 2147483647 w 180"/>
              <a:gd name="T5" fmla="*/ 2147483647 h 444"/>
              <a:gd name="T6" fmla="*/ 2147483647 w 180"/>
              <a:gd name="T7" fmla="*/ 2147483647 h 444"/>
              <a:gd name="T8" fmla="*/ 2147483647 w 180"/>
              <a:gd name="T9" fmla="*/ 2147483647 h 444"/>
              <a:gd name="T10" fmla="*/ 2147483647 w 180"/>
              <a:gd name="T11" fmla="*/ 2147483647 h 444"/>
              <a:gd name="T12" fmla="*/ 2147483647 w 180"/>
              <a:gd name="T13" fmla="*/ 2147483647 h 444"/>
              <a:gd name="T14" fmla="*/ 2147483647 w 180"/>
              <a:gd name="T15" fmla="*/ 2147483647 h 444"/>
              <a:gd name="T16" fmla="*/ 0 w 180"/>
              <a:gd name="T17" fmla="*/ 0 h 444"/>
              <a:gd name="T18" fmla="*/ 2147483647 w 180"/>
              <a:gd name="T19" fmla="*/ 2147483647 h 444"/>
              <a:gd name="T20" fmla="*/ 2147483647 w 180"/>
              <a:gd name="T21" fmla="*/ 2147483647 h 444"/>
              <a:gd name="T22" fmla="*/ 2147483647 w 180"/>
              <a:gd name="T23" fmla="*/ 2147483647 h 444"/>
              <a:gd name="T24" fmla="*/ 2147483647 w 180"/>
              <a:gd name="T25" fmla="*/ 2147483647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0"/>
              <a:gd name="T40" fmla="*/ 0 h 444"/>
              <a:gd name="T41" fmla="*/ 180 w 180"/>
              <a:gd name="T42" fmla="*/ 444 h 4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0" h="444">
                <a:moveTo>
                  <a:pt x="180" y="263"/>
                </a:moveTo>
                <a:lnTo>
                  <a:pt x="113" y="345"/>
                </a:lnTo>
                <a:lnTo>
                  <a:pt x="75" y="386"/>
                </a:lnTo>
                <a:lnTo>
                  <a:pt x="18" y="444"/>
                </a:lnTo>
                <a:lnTo>
                  <a:pt x="24" y="372"/>
                </a:lnTo>
                <a:lnTo>
                  <a:pt x="36" y="304"/>
                </a:lnTo>
                <a:lnTo>
                  <a:pt x="45" y="245"/>
                </a:lnTo>
                <a:lnTo>
                  <a:pt x="36" y="175"/>
                </a:lnTo>
                <a:lnTo>
                  <a:pt x="0" y="0"/>
                </a:lnTo>
                <a:lnTo>
                  <a:pt x="67" y="92"/>
                </a:lnTo>
                <a:lnTo>
                  <a:pt x="113" y="140"/>
                </a:lnTo>
                <a:lnTo>
                  <a:pt x="180" y="158"/>
                </a:lnTo>
                <a:lnTo>
                  <a:pt x="180" y="263"/>
                </a:lnTo>
                <a:close/>
              </a:path>
            </a:pathLst>
          </a:custGeom>
          <a:solidFill>
            <a:srgbClr val="B2B2B2"/>
          </a:solidFill>
          <a:ln w="9525">
            <a:solidFill>
              <a:schemeClr val="tx1"/>
            </a:solidFill>
            <a:round/>
            <a:headEnd/>
            <a:tailEnd/>
          </a:ln>
        </p:spPr>
        <p:txBody>
          <a:bodyPr/>
          <a:lstStyle/>
          <a:p>
            <a:endParaRPr lang="en-US" sz="2215"/>
          </a:p>
        </p:txBody>
      </p:sp>
      <p:grpSp>
        <p:nvGrpSpPr>
          <p:cNvPr id="2" name="Group 112"/>
          <p:cNvGrpSpPr>
            <a:grpSpLocks/>
          </p:cNvGrpSpPr>
          <p:nvPr/>
        </p:nvGrpSpPr>
        <p:grpSpPr bwMode="auto">
          <a:xfrm>
            <a:off x="1097964" y="3425824"/>
            <a:ext cx="7643812" cy="2257425"/>
            <a:chOff x="1809729" y="3544580"/>
            <a:chExt cx="6643734" cy="2257249"/>
          </a:xfrm>
        </p:grpSpPr>
        <p:pic>
          <p:nvPicPr>
            <p:cNvPr id="90164" name="Picture 54" descr="fish bone.jpg"/>
            <p:cNvPicPr>
              <a:picLocks noChangeAspect="1"/>
            </p:cNvPicPr>
            <p:nvPr/>
          </p:nvPicPr>
          <p:blipFill>
            <a:blip r:embed="rId3" cstate="print"/>
            <a:srcRect l="1926" t="24500" r="62521" b="39833"/>
            <a:stretch>
              <a:fillRect/>
            </a:stretch>
          </p:blipFill>
          <p:spPr bwMode="auto">
            <a:xfrm>
              <a:off x="1809729" y="3624099"/>
              <a:ext cx="629715" cy="1557955"/>
            </a:xfrm>
            <a:prstGeom prst="rect">
              <a:avLst/>
            </a:prstGeom>
            <a:solidFill>
              <a:srgbClr val="FFCCFF"/>
            </a:solidFill>
            <a:ln w="9525">
              <a:noFill/>
              <a:miter lim="800000"/>
              <a:headEnd/>
              <a:tailEnd/>
            </a:ln>
          </p:spPr>
        </p:pic>
        <p:sp>
          <p:nvSpPr>
            <p:cNvPr id="90165" name="AutoShape 132"/>
            <p:cNvSpPr>
              <a:spLocks noChangeArrowheads="1"/>
            </p:cNvSpPr>
            <p:nvPr/>
          </p:nvSpPr>
          <p:spPr bwMode="auto">
            <a:xfrm>
              <a:off x="2542831" y="4627321"/>
              <a:ext cx="3947470" cy="83602"/>
            </a:xfrm>
            <a:prstGeom prst="flowChartProcess">
              <a:avLst/>
            </a:prstGeom>
            <a:solidFill>
              <a:srgbClr val="B2B2B2"/>
            </a:solidFill>
            <a:ln w="9525">
              <a:solidFill>
                <a:schemeClr val="tx1"/>
              </a:solidFill>
              <a:miter lim="800000"/>
              <a:headEnd/>
              <a:tailEnd/>
            </a:ln>
          </p:spPr>
          <p:txBody>
            <a:bodyPr wrap="none" anchor="ctr"/>
            <a:lstStyle/>
            <a:p>
              <a:endParaRPr lang="ja-JP" altLang="en-US" sz="3200">
                <a:ea typeface="ＭＳ Ｐゴシック" charset="-128"/>
              </a:endParaRPr>
            </a:p>
          </p:txBody>
        </p:sp>
        <p:sp>
          <p:nvSpPr>
            <p:cNvPr id="90166" name="Freeform 133"/>
            <p:cNvSpPr>
              <a:spLocks/>
            </p:cNvSpPr>
            <p:nvPr/>
          </p:nvSpPr>
          <p:spPr bwMode="auto">
            <a:xfrm>
              <a:off x="6321123" y="4292914"/>
              <a:ext cx="620317" cy="794217"/>
            </a:xfrm>
            <a:custGeom>
              <a:avLst/>
              <a:gdLst>
                <a:gd name="T0" fmla="*/ 0 w 528"/>
                <a:gd name="T1" fmla="*/ 2147483647 h 1152"/>
                <a:gd name="T2" fmla="*/ 0 w 528"/>
                <a:gd name="T3" fmla="*/ 2147483647 h 1152"/>
                <a:gd name="T4" fmla="*/ 2147483647 w 528"/>
                <a:gd name="T5" fmla="*/ 2147483647 h 1152"/>
                <a:gd name="T6" fmla="*/ 2147483647 w 528"/>
                <a:gd name="T7" fmla="*/ 2147483647 h 1152"/>
                <a:gd name="T8" fmla="*/ 2147483647 w 528"/>
                <a:gd name="T9" fmla="*/ 2147483647 h 1152"/>
                <a:gd name="T10" fmla="*/ 2147483647 w 528"/>
                <a:gd name="T11" fmla="*/ 2147483647 h 1152"/>
                <a:gd name="T12" fmla="*/ 2147483647 w 528"/>
                <a:gd name="T13" fmla="*/ 2147483647 h 1152"/>
                <a:gd name="T14" fmla="*/ 2147483647 w 528"/>
                <a:gd name="T15" fmla="*/ 2147483647 h 1152"/>
                <a:gd name="T16" fmla="*/ 2147483647 w 528"/>
                <a:gd name="T17" fmla="*/ 0 h 1152"/>
                <a:gd name="T18" fmla="*/ 2147483647 w 528"/>
                <a:gd name="T19" fmla="*/ 2147483647 h 1152"/>
                <a:gd name="T20" fmla="*/ 2147483647 w 528"/>
                <a:gd name="T21" fmla="*/ 2147483647 h 1152"/>
                <a:gd name="T22" fmla="*/ 2147483647 w 528"/>
                <a:gd name="T23" fmla="*/ 2147483647 h 1152"/>
                <a:gd name="T24" fmla="*/ 2147483647 w 528"/>
                <a:gd name="T25" fmla="*/ 2147483647 h 1152"/>
                <a:gd name="T26" fmla="*/ 2147483647 w 528"/>
                <a:gd name="T27" fmla="*/ 2147483647 h 1152"/>
                <a:gd name="T28" fmla="*/ 0 w 528"/>
                <a:gd name="T29" fmla="*/ 2147483647 h 11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8"/>
                <a:gd name="T46" fmla="*/ 0 h 1152"/>
                <a:gd name="T47" fmla="*/ 528 w 528"/>
                <a:gd name="T48" fmla="*/ 1152 h 11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8" h="1152">
                  <a:moveTo>
                    <a:pt x="0" y="480"/>
                  </a:moveTo>
                  <a:lnTo>
                    <a:pt x="0" y="624"/>
                  </a:lnTo>
                  <a:lnTo>
                    <a:pt x="105" y="639"/>
                  </a:lnTo>
                  <a:lnTo>
                    <a:pt x="222" y="693"/>
                  </a:lnTo>
                  <a:lnTo>
                    <a:pt x="321" y="765"/>
                  </a:lnTo>
                  <a:lnTo>
                    <a:pt x="402" y="864"/>
                  </a:lnTo>
                  <a:lnTo>
                    <a:pt x="465" y="981"/>
                  </a:lnTo>
                  <a:lnTo>
                    <a:pt x="528" y="1152"/>
                  </a:lnTo>
                  <a:lnTo>
                    <a:pt x="528" y="0"/>
                  </a:lnTo>
                  <a:lnTo>
                    <a:pt x="480" y="144"/>
                  </a:lnTo>
                  <a:lnTo>
                    <a:pt x="429" y="243"/>
                  </a:lnTo>
                  <a:lnTo>
                    <a:pt x="330" y="351"/>
                  </a:lnTo>
                  <a:lnTo>
                    <a:pt x="231" y="414"/>
                  </a:lnTo>
                  <a:lnTo>
                    <a:pt x="105" y="459"/>
                  </a:lnTo>
                  <a:lnTo>
                    <a:pt x="0" y="480"/>
                  </a:lnTo>
                  <a:close/>
                </a:path>
              </a:pathLst>
            </a:custGeom>
            <a:solidFill>
              <a:srgbClr val="B2B2B2"/>
            </a:solidFill>
            <a:ln w="9525">
              <a:solidFill>
                <a:schemeClr val="tx1"/>
              </a:solidFill>
              <a:round/>
              <a:headEnd/>
              <a:tailEnd/>
            </a:ln>
          </p:spPr>
          <p:txBody>
            <a:bodyPr/>
            <a:lstStyle/>
            <a:p>
              <a:endParaRPr lang="en-US"/>
            </a:p>
          </p:txBody>
        </p:sp>
        <p:grpSp>
          <p:nvGrpSpPr>
            <p:cNvPr id="3" name="Group 152"/>
            <p:cNvGrpSpPr>
              <a:grpSpLocks/>
            </p:cNvGrpSpPr>
            <p:nvPr/>
          </p:nvGrpSpPr>
          <p:grpSpPr bwMode="auto">
            <a:xfrm>
              <a:off x="6941441" y="3544580"/>
              <a:ext cx="1512022" cy="2257249"/>
              <a:chOff x="4425" y="960"/>
              <a:chExt cx="1287" cy="2592"/>
            </a:xfrm>
          </p:grpSpPr>
          <p:pic>
            <p:nvPicPr>
              <p:cNvPr id="90175" name="Picture 55" descr="fish bone.jpg"/>
              <p:cNvPicPr>
                <a:picLocks noChangeAspect="1"/>
              </p:cNvPicPr>
              <p:nvPr/>
            </p:nvPicPr>
            <p:blipFill>
              <a:blip r:embed="rId3" cstate="print"/>
              <a:srcRect l="42908" t="13628" r="4526" b="23628"/>
              <a:stretch>
                <a:fillRect/>
              </a:stretch>
            </p:blipFill>
            <p:spPr bwMode="auto">
              <a:xfrm>
                <a:off x="4425" y="960"/>
                <a:ext cx="1287" cy="2592"/>
              </a:xfrm>
              <a:prstGeom prst="rect">
                <a:avLst/>
              </a:prstGeom>
              <a:noFill/>
              <a:ln w="9525">
                <a:noFill/>
                <a:miter lim="800000"/>
                <a:headEnd/>
                <a:tailEnd/>
              </a:ln>
            </p:spPr>
          </p:pic>
          <p:sp>
            <p:nvSpPr>
              <p:cNvPr id="90176" name="Oval 154"/>
              <p:cNvSpPr>
                <a:spLocks noChangeArrowheads="1"/>
              </p:cNvSpPr>
              <p:nvPr/>
            </p:nvSpPr>
            <p:spPr bwMode="auto">
              <a:xfrm rot="-551469">
                <a:off x="5040" y="1728"/>
                <a:ext cx="144" cy="336"/>
              </a:xfrm>
              <a:prstGeom prst="ellipse">
                <a:avLst/>
              </a:prstGeom>
              <a:solidFill>
                <a:schemeClr val="bg1"/>
              </a:solidFill>
              <a:ln w="9525">
                <a:noFill/>
                <a:round/>
                <a:headEnd/>
                <a:tailEnd/>
              </a:ln>
            </p:spPr>
            <p:txBody>
              <a:bodyPr wrap="none" anchor="ctr"/>
              <a:lstStyle/>
              <a:p>
                <a:endParaRPr lang="ja-JP" altLang="en-US" sz="3200">
                  <a:ea typeface="ＭＳ Ｐゴシック" charset="-128"/>
                </a:endParaRPr>
              </a:p>
            </p:txBody>
          </p:sp>
          <p:sp>
            <p:nvSpPr>
              <p:cNvPr id="90177" name="Oval 155"/>
              <p:cNvSpPr>
                <a:spLocks noChangeArrowheads="1"/>
              </p:cNvSpPr>
              <p:nvPr/>
            </p:nvSpPr>
            <p:spPr bwMode="auto">
              <a:xfrm rot="-551469">
                <a:off x="5232" y="1728"/>
                <a:ext cx="144" cy="336"/>
              </a:xfrm>
              <a:prstGeom prst="ellipse">
                <a:avLst/>
              </a:prstGeom>
              <a:solidFill>
                <a:schemeClr val="bg1"/>
              </a:solidFill>
              <a:ln w="9525">
                <a:noFill/>
                <a:round/>
                <a:headEnd/>
                <a:tailEnd/>
              </a:ln>
            </p:spPr>
            <p:txBody>
              <a:bodyPr wrap="none" anchor="ctr"/>
              <a:lstStyle/>
              <a:p>
                <a:endParaRPr lang="ja-JP" altLang="en-US" sz="3200">
                  <a:ea typeface="ＭＳ Ｐゴシック" charset="-128"/>
                </a:endParaRPr>
              </a:p>
            </p:txBody>
          </p:sp>
        </p:grpSp>
        <p:grpSp>
          <p:nvGrpSpPr>
            <p:cNvPr id="4" name="Group 54"/>
            <p:cNvGrpSpPr>
              <a:grpSpLocks/>
            </p:cNvGrpSpPr>
            <p:nvPr/>
          </p:nvGrpSpPr>
          <p:grpSpPr bwMode="auto">
            <a:xfrm>
              <a:off x="7881958" y="4246588"/>
              <a:ext cx="97530" cy="267630"/>
              <a:chOff x="7439869" y="2223694"/>
              <a:chExt cx="199467" cy="537834"/>
            </a:xfrm>
          </p:grpSpPr>
          <p:sp>
            <p:nvSpPr>
              <p:cNvPr id="90173" name="Oval 52"/>
              <p:cNvSpPr>
                <a:spLocks noChangeArrowheads="1"/>
              </p:cNvSpPr>
              <p:nvPr/>
            </p:nvSpPr>
            <p:spPr bwMode="auto">
              <a:xfrm rot="-645828">
                <a:off x="7439869" y="2223694"/>
                <a:ext cx="199467" cy="537834"/>
              </a:xfrm>
              <a:prstGeom prst="ellipse">
                <a:avLst/>
              </a:prstGeom>
              <a:solidFill>
                <a:schemeClr val="tx1"/>
              </a:solidFill>
              <a:ln w="9525" algn="ctr">
                <a:solidFill>
                  <a:schemeClr val="tx1"/>
                </a:solidFill>
                <a:round/>
                <a:headEnd/>
                <a:tailEnd/>
              </a:ln>
            </p:spPr>
            <p:txBody>
              <a:bodyPr/>
              <a:lstStyle/>
              <a:p>
                <a:endParaRPr lang="id-ID" altLang="ja-JP"/>
              </a:p>
            </p:txBody>
          </p:sp>
          <p:sp>
            <p:nvSpPr>
              <p:cNvPr id="90174" name="Freeform 53"/>
              <p:cNvSpPr>
                <a:spLocks/>
              </p:cNvSpPr>
              <p:nvPr/>
            </p:nvSpPr>
            <p:spPr bwMode="auto">
              <a:xfrm>
                <a:off x="7463266" y="2405743"/>
                <a:ext cx="83241" cy="152400"/>
              </a:xfrm>
              <a:custGeom>
                <a:avLst/>
                <a:gdLst>
                  <a:gd name="T0" fmla="*/ 36991 w 83241"/>
                  <a:gd name="T1" fmla="*/ 0 h 152400"/>
                  <a:gd name="T2" fmla="*/ 36991 w 83241"/>
                  <a:gd name="T3" fmla="*/ 0 h 152400"/>
                  <a:gd name="T4" fmla="*/ 26105 w 83241"/>
                  <a:gd name="T5" fmla="*/ 130628 h 152400"/>
                  <a:gd name="T6" fmla="*/ 47877 w 83241"/>
                  <a:gd name="T7" fmla="*/ 152400 h 152400"/>
                  <a:gd name="T8" fmla="*/ 58763 w 83241"/>
                  <a:gd name="T9" fmla="*/ 87086 h 152400"/>
                  <a:gd name="T10" fmla="*/ 47877 w 83241"/>
                  <a:gd name="T11" fmla="*/ 21771 h 152400"/>
                  <a:gd name="T12" fmla="*/ 36991 w 83241"/>
                  <a:gd name="T13" fmla="*/ 0 h 152400"/>
                  <a:gd name="T14" fmla="*/ 0 60000 65536"/>
                  <a:gd name="T15" fmla="*/ 0 60000 65536"/>
                  <a:gd name="T16" fmla="*/ 0 60000 65536"/>
                  <a:gd name="T17" fmla="*/ 0 60000 65536"/>
                  <a:gd name="T18" fmla="*/ 0 60000 65536"/>
                  <a:gd name="T19" fmla="*/ 0 60000 65536"/>
                  <a:gd name="T20" fmla="*/ 0 60000 65536"/>
                  <a:gd name="T21" fmla="*/ 0 w 83241"/>
                  <a:gd name="T22" fmla="*/ 0 h 152400"/>
                  <a:gd name="T23" fmla="*/ 83241 w 83241"/>
                  <a:gd name="T24" fmla="*/ 152400 h 1524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241" h="152400">
                    <a:moveTo>
                      <a:pt x="36991" y="0"/>
                    </a:moveTo>
                    <a:lnTo>
                      <a:pt x="36991" y="0"/>
                    </a:lnTo>
                    <a:cubicBezTo>
                      <a:pt x="26262" y="48280"/>
                      <a:pt x="0" y="87120"/>
                      <a:pt x="26105" y="130628"/>
                    </a:cubicBezTo>
                    <a:cubicBezTo>
                      <a:pt x="31385" y="139429"/>
                      <a:pt x="40620" y="145143"/>
                      <a:pt x="47877" y="152400"/>
                    </a:cubicBezTo>
                    <a:cubicBezTo>
                      <a:pt x="51506" y="130629"/>
                      <a:pt x="53975" y="108632"/>
                      <a:pt x="58763" y="87086"/>
                    </a:cubicBezTo>
                    <a:cubicBezTo>
                      <a:pt x="67445" y="48016"/>
                      <a:pt x="83241" y="57135"/>
                      <a:pt x="47877" y="21771"/>
                    </a:cubicBezTo>
                    <a:cubicBezTo>
                      <a:pt x="45311" y="19205"/>
                      <a:pt x="38805" y="3628"/>
                      <a:pt x="36991" y="0"/>
                    </a:cubicBezTo>
                    <a:close/>
                  </a:path>
                </a:pathLst>
              </a:custGeom>
              <a:solidFill>
                <a:schemeClr val="bg1"/>
              </a:solidFill>
              <a:ln w="9525" algn="ctr">
                <a:solidFill>
                  <a:schemeClr val="tx1"/>
                </a:solidFill>
                <a:round/>
                <a:headEnd/>
                <a:tailEnd/>
              </a:ln>
            </p:spPr>
            <p:txBody>
              <a:bodyPr/>
              <a:lstStyle/>
              <a:p>
                <a:endParaRPr lang="en-US"/>
              </a:p>
            </p:txBody>
          </p:sp>
        </p:grpSp>
        <p:sp>
          <p:nvSpPr>
            <p:cNvPr id="90169" name="Oval 51"/>
            <p:cNvSpPr>
              <a:spLocks noChangeArrowheads="1"/>
            </p:cNvSpPr>
            <p:nvPr/>
          </p:nvSpPr>
          <p:spPr bwMode="auto">
            <a:xfrm rot="-224795">
              <a:off x="7577648" y="4103003"/>
              <a:ext cx="330517" cy="485774"/>
            </a:xfrm>
            <a:prstGeom prst="ellipse">
              <a:avLst/>
            </a:prstGeom>
            <a:solidFill>
              <a:srgbClr val="FFFFFF"/>
            </a:solidFill>
            <a:ln w="28575" algn="ctr">
              <a:solidFill>
                <a:schemeClr val="tx1"/>
              </a:solidFill>
              <a:round/>
              <a:headEnd/>
              <a:tailEnd/>
            </a:ln>
          </p:spPr>
          <p:txBody>
            <a:bodyPr/>
            <a:lstStyle/>
            <a:p>
              <a:endParaRPr lang="id-ID" altLang="ja-JP"/>
            </a:p>
          </p:txBody>
        </p:sp>
        <p:grpSp>
          <p:nvGrpSpPr>
            <p:cNvPr id="5" name="Group 55"/>
            <p:cNvGrpSpPr>
              <a:grpSpLocks/>
            </p:cNvGrpSpPr>
            <p:nvPr/>
          </p:nvGrpSpPr>
          <p:grpSpPr bwMode="auto">
            <a:xfrm>
              <a:off x="7596206" y="4286256"/>
              <a:ext cx="142876" cy="285752"/>
              <a:chOff x="7439869" y="2223694"/>
              <a:chExt cx="199467" cy="537834"/>
            </a:xfrm>
          </p:grpSpPr>
          <p:sp>
            <p:nvSpPr>
              <p:cNvPr id="90171" name="Oval 78"/>
              <p:cNvSpPr>
                <a:spLocks noChangeArrowheads="1"/>
              </p:cNvSpPr>
              <p:nvPr/>
            </p:nvSpPr>
            <p:spPr bwMode="auto">
              <a:xfrm rot="-645828">
                <a:off x="7439869" y="2223694"/>
                <a:ext cx="199467" cy="537834"/>
              </a:xfrm>
              <a:prstGeom prst="ellipse">
                <a:avLst/>
              </a:prstGeom>
              <a:solidFill>
                <a:schemeClr val="tx1"/>
              </a:solidFill>
              <a:ln w="9525" algn="ctr">
                <a:solidFill>
                  <a:schemeClr val="tx1"/>
                </a:solidFill>
                <a:round/>
                <a:headEnd/>
                <a:tailEnd/>
              </a:ln>
            </p:spPr>
            <p:txBody>
              <a:bodyPr/>
              <a:lstStyle/>
              <a:p>
                <a:endParaRPr lang="id-ID" altLang="ja-JP"/>
              </a:p>
            </p:txBody>
          </p:sp>
          <p:sp>
            <p:nvSpPr>
              <p:cNvPr id="90172" name="Freeform 79"/>
              <p:cNvSpPr>
                <a:spLocks/>
              </p:cNvSpPr>
              <p:nvPr/>
            </p:nvSpPr>
            <p:spPr bwMode="auto">
              <a:xfrm>
                <a:off x="7463266" y="2405743"/>
                <a:ext cx="83241" cy="152400"/>
              </a:xfrm>
              <a:custGeom>
                <a:avLst/>
                <a:gdLst>
                  <a:gd name="T0" fmla="*/ 36991 w 83241"/>
                  <a:gd name="T1" fmla="*/ 0 h 152400"/>
                  <a:gd name="T2" fmla="*/ 36991 w 83241"/>
                  <a:gd name="T3" fmla="*/ 0 h 152400"/>
                  <a:gd name="T4" fmla="*/ 26105 w 83241"/>
                  <a:gd name="T5" fmla="*/ 130628 h 152400"/>
                  <a:gd name="T6" fmla="*/ 47877 w 83241"/>
                  <a:gd name="T7" fmla="*/ 152400 h 152400"/>
                  <a:gd name="T8" fmla="*/ 58763 w 83241"/>
                  <a:gd name="T9" fmla="*/ 87086 h 152400"/>
                  <a:gd name="T10" fmla="*/ 47877 w 83241"/>
                  <a:gd name="T11" fmla="*/ 21771 h 152400"/>
                  <a:gd name="T12" fmla="*/ 36991 w 83241"/>
                  <a:gd name="T13" fmla="*/ 0 h 152400"/>
                  <a:gd name="T14" fmla="*/ 0 60000 65536"/>
                  <a:gd name="T15" fmla="*/ 0 60000 65536"/>
                  <a:gd name="T16" fmla="*/ 0 60000 65536"/>
                  <a:gd name="T17" fmla="*/ 0 60000 65536"/>
                  <a:gd name="T18" fmla="*/ 0 60000 65536"/>
                  <a:gd name="T19" fmla="*/ 0 60000 65536"/>
                  <a:gd name="T20" fmla="*/ 0 60000 65536"/>
                  <a:gd name="T21" fmla="*/ 0 w 83241"/>
                  <a:gd name="T22" fmla="*/ 0 h 152400"/>
                  <a:gd name="T23" fmla="*/ 83241 w 83241"/>
                  <a:gd name="T24" fmla="*/ 152400 h 1524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241" h="152400">
                    <a:moveTo>
                      <a:pt x="36991" y="0"/>
                    </a:moveTo>
                    <a:lnTo>
                      <a:pt x="36991" y="0"/>
                    </a:lnTo>
                    <a:cubicBezTo>
                      <a:pt x="26262" y="48280"/>
                      <a:pt x="0" y="87120"/>
                      <a:pt x="26105" y="130628"/>
                    </a:cubicBezTo>
                    <a:cubicBezTo>
                      <a:pt x="31385" y="139429"/>
                      <a:pt x="40620" y="145143"/>
                      <a:pt x="47877" y="152400"/>
                    </a:cubicBezTo>
                    <a:cubicBezTo>
                      <a:pt x="51506" y="130629"/>
                      <a:pt x="53975" y="108632"/>
                      <a:pt x="58763" y="87086"/>
                    </a:cubicBezTo>
                    <a:cubicBezTo>
                      <a:pt x="67445" y="48016"/>
                      <a:pt x="83241" y="57135"/>
                      <a:pt x="47877" y="21771"/>
                    </a:cubicBezTo>
                    <a:cubicBezTo>
                      <a:pt x="45311" y="19205"/>
                      <a:pt x="38805" y="3628"/>
                      <a:pt x="36991" y="0"/>
                    </a:cubicBezTo>
                    <a:close/>
                  </a:path>
                </a:pathLst>
              </a:custGeom>
              <a:solidFill>
                <a:schemeClr val="bg1"/>
              </a:solidFill>
              <a:ln w="9525" algn="ctr">
                <a:solidFill>
                  <a:schemeClr val="tx1"/>
                </a:solidFill>
                <a:round/>
                <a:headEnd/>
                <a:tailEnd/>
              </a:ln>
            </p:spPr>
            <p:txBody>
              <a:bodyPr/>
              <a:lstStyle/>
              <a:p>
                <a:endParaRPr lang="en-US"/>
              </a:p>
            </p:txBody>
          </p:sp>
        </p:grpSp>
      </p:grpSp>
      <p:cxnSp>
        <p:nvCxnSpPr>
          <p:cNvPr id="90125" name="Straight Arrow Connector 59"/>
          <p:cNvCxnSpPr>
            <a:cxnSpLocks noChangeShapeType="1"/>
          </p:cNvCxnSpPr>
          <p:nvPr/>
        </p:nvCxnSpPr>
        <p:spPr bwMode="auto">
          <a:xfrm rot="16200000" flipH="1">
            <a:off x="4767476" y="3498052"/>
            <a:ext cx="1016000" cy="925512"/>
          </a:xfrm>
          <a:prstGeom prst="straightConnector1">
            <a:avLst/>
          </a:prstGeom>
          <a:noFill/>
          <a:ln w="76200" algn="ctr">
            <a:solidFill>
              <a:srgbClr val="000000"/>
            </a:solidFill>
            <a:round/>
            <a:headEnd/>
            <a:tailEnd type="arrow" w="med" len="med"/>
          </a:ln>
        </p:spPr>
      </p:cxnSp>
      <p:sp>
        <p:nvSpPr>
          <p:cNvPr id="90126" name="Line 187"/>
          <p:cNvSpPr>
            <a:spLocks noChangeShapeType="1"/>
          </p:cNvSpPr>
          <p:nvPr/>
        </p:nvSpPr>
        <p:spPr bwMode="auto">
          <a:xfrm>
            <a:off x="4312659" y="4024308"/>
            <a:ext cx="925513" cy="0"/>
          </a:xfrm>
          <a:prstGeom prst="line">
            <a:avLst/>
          </a:prstGeom>
          <a:noFill/>
          <a:ln w="38100">
            <a:solidFill>
              <a:schemeClr val="tx1"/>
            </a:solidFill>
            <a:round/>
            <a:headEnd/>
            <a:tailEnd type="triangle" w="med" len="med"/>
          </a:ln>
        </p:spPr>
        <p:txBody>
          <a:bodyPr/>
          <a:lstStyle/>
          <a:p>
            <a:endParaRPr lang="en-US"/>
          </a:p>
        </p:txBody>
      </p:sp>
      <p:sp>
        <p:nvSpPr>
          <p:cNvPr id="90127" name="Line 202"/>
          <p:cNvSpPr>
            <a:spLocks noChangeShapeType="1"/>
          </p:cNvSpPr>
          <p:nvPr/>
        </p:nvSpPr>
        <p:spPr bwMode="auto">
          <a:xfrm>
            <a:off x="4526967" y="3667127"/>
            <a:ext cx="236537" cy="309562"/>
          </a:xfrm>
          <a:prstGeom prst="line">
            <a:avLst/>
          </a:prstGeom>
          <a:noFill/>
          <a:ln w="19050">
            <a:solidFill>
              <a:schemeClr val="tx1"/>
            </a:solidFill>
            <a:round/>
            <a:headEnd/>
            <a:tailEnd type="triangle" w="med" len="med"/>
          </a:ln>
        </p:spPr>
        <p:txBody>
          <a:bodyPr/>
          <a:lstStyle/>
          <a:p>
            <a:endParaRPr lang="en-US"/>
          </a:p>
        </p:txBody>
      </p:sp>
      <p:sp>
        <p:nvSpPr>
          <p:cNvPr id="90128" name="Text Box 201"/>
          <p:cNvSpPr txBox="1">
            <a:spLocks noChangeArrowheads="1"/>
          </p:cNvSpPr>
          <p:nvPr/>
        </p:nvSpPr>
        <p:spPr bwMode="auto">
          <a:xfrm>
            <a:off x="4380673" y="4095752"/>
            <a:ext cx="784474" cy="234360"/>
          </a:xfrm>
          <a:prstGeom prst="rect">
            <a:avLst/>
          </a:prstGeom>
          <a:noFill/>
          <a:ln w="9525">
            <a:noFill/>
            <a:miter lim="800000"/>
            <a:headEnd/>
            <a:tailEnd/>
          </a:ln>
        </p:spPr>
        <p:txBody>
          <a:bodyPr wrap="square">
            <a:spAutoFit/>
          </a:bodyPr>
          <a:lstStyle/>
          <a:p>
            <a:pPr algn="ctr">
              <a:spcBef>
                <a:spcPct val="50000"/>
              </a:spcBef>
            </a:pPr>
            <a:r>
              <a:rPr kumimoji="1" lang="en-US" altLang="ja-JP" sz="923" dirty="0" err="1">
                <a:ea typeface="ＭＳ Ｐゴシック" charset="-128"/>
              </a:rPr>
              <a:t>Kecepatan</a:t>
            </a:r>
            <a:endParaRPr kumimoji="1" lang="ja-JP" altLang="en-US" sz="923" dirty="0">
              <a:ea typeface="ＭＳ Ｐゴシック" charset="-128"/>
            </a:endParaRPr>
          </a:p>
        </p:txBody>
      </p:sp>
      <p:sp>
        <p:nvSpPr>
          <p:cNvPr id="90129" name="Text Box 201"/>
          <p:cNvSpPr txBox="1">
            <a:spLocks noChangeArrowheads="1"/>
          </p:cNvSpPr>
          <p:nvPr/>
        </p:nvSpPr>
        <p:spPr bwMode="auto">
          <a:xfrm>
            <a:off x="5634244" y="3378413"/>
            <a:ext cx="568012" cy="376385"/>
          </a:xfrm>
          <a:prstGeom prst="rect">
            <a:avLst/>
          </a:prstGeom>
          <a:noFill/>
          <a:ln w="9525">
            <a:noFill/>
            <a:miter lim="800000"/>
            <a:headEnd/>
            <a:tailEnd/>
          </a:ln>
        </p:spPr>
        <p:txBody>
          <a:bodyPr wrap="square">
            <a:spAutoFit/>
          </a:bodyPr>
          <a:lstStyle/>
          <a:p>
            <a:pPr algn="ctr">
              <a:spcBef>
                <a:spcPct val="50000"/>
              </a:spcBef>
            </a:pPr>
            <a:r>
              <a:rPr kumimoji="1" lang="en-US" altLang="ja-JP" sz="923" dirty="0">
                <a:ea typeface="ＭＳ Ｐゴシック" charset="-128"/>
              </a:rPr>
              <a:t>Cycle time</a:t>
            </a:r>
            <a:endParaRPr kumimoji="1" lang="ja-JP" altLang="en-US" sz="923" dirty="0">
              <a:ea typeface="ＭＳ Ｐゴシック" charset="-128"/>
            </a:endParaRPr>
          </a:p>
        </p:txBody>
      </p:sp>
      <p:sp>
        <p:nvSpPr>
          <p:cNvPr id="90130" name="Line 189"/>
          <p:cNvSpPr>
            <a:spLocks noChangeShapeType="1"/>
          </p:cNvSpPr>
          <p:nvPr/>
        </p:nvSpPr>
        <p:spPr bwMode="auto">
          <a:xfrm flipH="1">
            <a:off x="5169901" y="3738558"/>
            <a:ext cx="1143000" cy="0"/>
          </a:xfrm>
          <a:prstGeom prst="line">
            <a:avLst/>
          </a:prstGeom>
          <a:noFill/>
          <a:ln w="38100">
            <a:solidFill>
              <a:schemeClr val="tx1"/>
            </a:solidFill>
            <a:round/>
            <a:headEnd/>
            <a:tailEnd type="triangle" w="med" len="med"/>
          </a:ln>
        </p:spPr>
        <p:txBody>
          <a:bodyPr/>
          <a:lstStyle/>
          <a:p>
            <a:endParaRPr lang="en-US"/>
          </a:p>
        </p:txBody>
      </p:sp>
      <p:sp>
        <p:nvSpPr>
          <p:cNvPr id="90131" name="Text Box 201"/>
          <p:cNvSpPr txBox="1">
            <a:spLocks noChangeArrowheads="1"/>
          </p:cNvSpPr>
          <p:nvPr/>
        </p:nvSpPr>
        <p:spPr bwMode="auto">
          <a:xfrm>
            <a:off x="4169782" y="3667123"/>
            <a:ext cx="495300" cy="376385"/>
          </a:xfrm>
          <a:prstGeom prst="rect">
            <a:avLst/>
          </a:prstGeom>
          <a:noFill/>
          <a:ln w="9525">
            <a:noFill/>
            <a:miter lim="800000"/>
            <a:headEnd/>
            <a:tailEnd/>
          </a:ln>
        </p:spPr>
        <p:txBody>
          <a:bodyPr>
            <a:spAutoFit/>
          </a:bodyPr>
          <a:lstStyle/>
          <a:p>
            <a:pPr algn="ctr">
              <a:spcBef>
                <a:spcPct val="50000"/>
              </a:spcBef>
            </a:pPr>
            <a:r>
              <a:rPr kumimoji="1" lang="en-US" altLang="ja-JP" sz="923" dirty="0" err="1">
                <a:ea typeface="ＭＳ Ｐゴシック" charset="-128"/>
              </a:rPr>
              <a:t>Ciycle</a:t>
            </a:r>
            <a:r>
              <a:rPr kumimoji="1" lang="en-US" altLang="ja-JP" sz="923" dirty="0">
                <a:ea typeface="ＭＳ Ｐゴシック" charset="-128"/>
              </a:rPr>
              <a:t> time</a:t>
            </a:r>
            <a:endParaRPr kumimoji="1" lang="ja-JP" altLang="en-US" sz="923" dirty="0">
              <a:ea typeface="ＭＳ Ｐゴシック" charset="-128"/>
            </a:endParaRPr>
          </a:p>
        </p:txBody>
      </p:sp>
      <p:sp>
        <p:nvSpPr>
          <p:cNvPr id="90132" name="Line 202"/>
          <p:cNvSpPr>
            <a:spLocks noChangeShapeType="1"/>
          </p:cNvSpPr>
          <p:nvPr/>
        </p:nvSpPr>
        <p:spPr bwMode="auto">
          <a:xfrm flipH="1">
            <a:off x="5455660" y="3381377"/>
            <a:ext cx="263525" cy="309562"/>
          </a:xfrm>
          <a:prstGeom prst="line">
            <a:avLst/>
          </a:prstGeom>
          <a:noFill/>
          <a:ln w="19050">
            <a:solidFill>
              <a:schemeClr val="tx1"/>
            </a:solidFill>
            <a:round/>
            <a:headEnd/>
            <a:tailEnd type="triangle" w="med" len="med"/>
          </a:ln>
        </p:spPr>
        <p:txBody>
          <a:bodyPr/>
          <a:lstStyle/>
          <a:p>
            <a:endParaRPr lang="en-US"/>
          </a:p>
        </p:txBody>
      </p:sp>
      <p:sp>
        <p:nvSpPr>
          <p:cNvPr id="90133" name="Text Box 201"/>
          <p:cNvSpPr txBox="1">
            <a:spLocks noChangeArrowheads="1"/>
          </p:cNvSpPr>
          <p:nvPr/>
        </p:nvSpPr>
        <p:spPr bwMode="auto">
          <a:xfrm>
            <a:off x="5527089" y="3810002"/>
            <a:ext cx="709612" cy="234360"/>
          </a:xfrm>
          <a:prstGeom prst="rect">
            <a:avLst/>
          </a:prstGeom>
          <a:noFill/>
          <a:ln w="9525">
            <a:noFill/>
            <a:miter lim="800000"/>
            <a:headEnd/>
            <a:tailEnd/>
          </a:ln>
        </p:spPr>
        <p:txBody>
          <a:bodyPr>
            <a:spAutoFit/>
          </a:bodyPr>
          <a:lstStyle/>
          <a:p>
            <a:pPr algn="ctr">
              <a:spcBef>
                <a:spcPct val="50000"/>
              </a:spcBef>
            </a:pPr>
            <a:r>
              <a:rPr kumimoji="1" lang="en-US" altLang="ja-JP" sz="923" dirty="0" err="1">
                <a:ea typeface="ＭＳ Ｐゴシック" charset="-128"/>
              </a:rPr>
              <a:t>Kecepatan</a:t>
            </a:r>
            <a:endParaRPr kumimoji="1" lang="ja-JP" altLang="en-US" sz="923" dirty="0">
              <a:ea typeface="ＭＳ Ｐゴシック" charset="-128"/>
            </a:endParaRPr>
          </a:p>
        </p:txBody>
      </p:sp>
      <p:cxnSp>
        <p:nvCxnSpPr>
          <p:cNvPr id="90134" name="Straight Arrow Connector 59"/>
          <p:cNvCxnSpPr>
            <a:cxnSpLocks noChangeShapeType="1"/>
          </p:cNvCxnSpPr>
          <p:nvPr/>
        </p:nvCxnSpPr>
        <p:spPr bwMode="auto">
          <a:xfrm rot="16200000" flipH="1">
            <a:off x="2552914" y="3498060"/>
            <a:ext cx="1016000" cy="925513"/>
          </a:xfrm>
          <a:prstGeom prst="straightConnector1">
            <a:avLst/>
          </a:prstGeom>
          <a:noFill/>
          <a:ln w="76200" algn="ctr">
            <a:solidFill>
              <a:srgbClr val="000000"/>
            </a:solidFill>
            <a:round/>
            <a:headEnd/>
            <a:tailEnd type="arrow" w="med" len="med"/>
          </a:ln>
        </p:spPr>
      </p:cxnSp>
      <p:sp>
        <p:nvSpPr>
          <p:cNvPr id="90135" name="Line 187"/>
          <p:cNvSpPr>
            <a:spLocks noChangeShapeType="1"/>
          </p:cNvSpPr>
          <p:nvPr/>
        </p:nvSpPr>
        <p:spPr bwMode="auto">
          <a:xfrm>
            <a:off x="2098089" y="4024308"/>
            <a:ext cx="925512" cy="0"/>
          </a:xfrm>
          <a:prstGeom prst="line">
            <a:avLst/>
          </a:prstGeom>
          <a:noFill/>
          <a:ln w="38100">
            <a:solidFill>
              <a:schemeClr val="tx1"/>
            </a:solidFill>
            <a:round/>
            <a:headEnd/>
            <a:tailEnd type="triangle" w="med" len="med"/>
          </a:ln>
        </p:spPr>
        <p:txBody>
          <a:bodyPr/>
          <a:lstStyle/>
          <a:p>
            <a:endParaRPr lang="en-US"/>
          </a:p>
        </p:txBody>
      </p:sp>
      <p:sp>
        <p:nvSpPr>
          <p:cNvPr id="90136" name="Line 202"/>
          <p:cNvSpPr>
            <a:spLocks noChangeShapeType="1"/>
          </p:cNvSpPr>
          <p:nvPr/>
        </p:nvSpPr>
        <p:spPr bwMode="auto">
          <a:xfrm>
            <a:off x="2312401" y="3667127"/>
            <a:ext cx="236538" cy="309562"/>
          </a:xfrm>
          <a:prstGeom prst="line">
            <a:avLst/>
          </a:prstGeom>
          <a:noFill/>
          <a:ln w="19050">
            <a:solidFill>
              <a:schemeClr val="tx1"/>
            </a:solidFill>
            <a:round/>
            <a:headEnd/>
            <a:tailEnd type="triangle" w="med" len="med"/>
          </a:ln>
        </p:spPr>
        <p:txBody>
          <a:bodyPr/>
          <a:lstStyle/>
          <a:p>
            <a:endParaRPr lang="en-US"/>
          </a:p>
        </p:txBody>
      </p:sp>
      <p:sp>
        <p:nvSpPr>
          <p:cNvPr id="90137" name="Text Box 201"/>
          <p:cNvSpPr txBox="1">
            <a:spLocks noChangeArrowheads="1"/>
          </p:cNvSpPr>
          <p:nvPr/>
        </p:nvSpPr>
        <p:spPr bwMode="auto">
          <a:xfrm>
            <a:off x="2098091" y="4095752"/>
            <a:ext cx="852487" cy="234360"/>
          </a:xfrm>
          <a:prstGeom prst="rect">
            <a:avLst/>
          </a:prstGeom>
          <a:noFill/>
          <a:ln w="9525">
            <a:noFill/>
            <a:miter lim="800000"/>
            <a:headEnd/>
            <a:tailEnd/>
          </a:ln>
        </p:spPr>
        <p:txBody>
          <a:bodyPr>
            <a:spAutoFit/>
          </a:bodyPr>
          <a:lstStyle/>
          <a:p>
            <a:pPr algn="ctr">
              <a:spcBef>
                <a:spcPct val="50000"/>
              </a:spcBef>
            </a:pPr>
            <a:r>
              <a:rPr kumimoji="1" lang="id-ID" altLang="ja-JP" sz="923">
                <a:ea typeface="ＭＳ Ｐゴシック" charset="-128"/>
              </a:rPr>
              <a:t>kemampuan</a:t>
            </a:r>
            <a:endParaRPr kumimoji="1" lang="ja-JP" altLang="en-US" sz="923">
              <a:ea typeface="ＭＳ Ｐゴシック" charset="-128"/>
            </a:endParaRPr>
          </a:p>
        </p:txBody>
      </p:sp>
      <p:sp>
        <p:nvSpPr>
          <p:cNvPr id="90138" name="Text Box 201"/>
          <p:cNvSpPr txBox="1">
            <a:spLocks noChangeArrowheads="1"/>
          </p:cNvSpPr>
          <p:nvPr/>
        </p:nvSpPr>
        <p:spPr bwMode="auto">
          <a:xfrm>
            <a:off x="3375560" y="3309940"/>
            <a:ext cx="973135" cy="376385"/>
          </a:xfrm>
          <a:prstGeom prst="rect">
            <a:avLst/>
          </a:prstGeom>
          <a:noFill/>
          <a:ln w="9525">
            <a:noFill/>
            <a:miter lim="800000"/>
            <a:headEnd/>
            <a:tailEnd/>
          </a:ln>
        </p:spPr>
        <p:txBody>
          <a:bodyPr wrap="square">
            <a:spAutoFit/>
          </a:bodyPr>
          <a:lstStyle/>
          <a:p>
            <a:pPr algn="ctr">
              <a:spcBef>
                <a:spcPct val="50000"/>
              </a:spcBef>
            </a:pPr>
            <a:r>
              <a:rPr kumimoji="1" lang="id-ID" altLang="ja-JP" sz="923" dirty="0">
                <a:ea typeface="ＭＳ Ｐゴシック" charset="-128"/>
              </a:rPr>
              <a:t>Tanggung jawab kurang</a:t>
            </a:r>
            <a:endParaRPr kumimoji="1" lang="ja-JP" altLang="en-US" sz="923" dirty="0">
              <a:ea typeface="ＭＳ Ｐゴシック" charset="-128"/>
            </a:endParaRPr>
          </a:p>
        </p:txBody>
      </p:sp>
      <p:sp>
        <p:nvSpPr>
          <p:cNvPr id="90139" name="Line 189"/>
          <p:cNvSpPr>
            <a:spLocks noChangeShapeType="1"/>
          </p:cNvSpPr>
          <p:nvPr/>
        </p:nvSpPr>
        <p:spPr bwMode="auto">
          <a:xfrm flipH="1">
            <a:off x="2955339" y="3738558"/>
            <a:ext cx="1143000" cy="0"/>
          </a:xfrm>
          <a:prstGeom prst="line">
            <a:avLst/>
          </a:prstGeom>
          <a:noFill/>
          <a:ln w="38100">
            <a:solidFill>
              <a:schemeClr val="tx1"/>
            </a:solidFill>
            <a:round/>
            <a:headEnd/>
            <a:tailEnd type="triangle" w="med" len="med"/>
          </a:ln>
        </p:spPr>
        <p:txBody>
          <a:bodyPr/>
          <a:lstStyle/>
          <a:p>
            <a:endParaRPr lang="en-US"/>
          </a:p>
        </p:txBody>
      </p:sp>
      <p:sp>
        <p:nvSpPr>
          <p:cNvPr id="90140" name="Text Box 201"/>
          <p:cNvSpPr txBox="1">
            <a:spLocks noChangeArrowheads="1"/>
          </p:cNvSpPr>
          <p:nvPr/>
        </p:nvSpPr>
        <p:spPr bwMode="auto">
          <a:xfrm>
            <a:off x="1505206" y="3488467"/>
            <a:ext cx="950913" cy="376385"/>
          </a:xfrm>
          <a:prstGeom prst="rect">
            <a:avLst/>
          </a:prstGeom>
          <a:noFill/>
          <a:ln w="9525">
            <a:noFill/>
            <a:miter lim="800000"/>
            <a:headEnd/>
            <a:tailEnd/>
          </a:ln>
        </p:spPr>
        <p:txBody>
          <a:bodyPr wrap="square">
            <a:spAutoFit/>
          </a:bodyPr>
          <a:lstStyle/>
          <a:p>
            <a:pPr algn="ctr">
              <a:spcBef>
                <a:spcPct val="50000"/>
              </a:spcBef>
            </a:pPr>
            <a:r>
              <a:rPr kumimoji="1" lang="id-ID" altLang="ja-JP" sz="923" dirty="0">
                <a:ea typeface="ＭＳ Ｐゴシック" charset="-128"/>
              </a:rPr>
              <a:t>Pengetahuan kurang</a:t>
            </a:r>
            <a:endParaRPr kumimoji="1" lang="ja-JP" altLang="en-US" sz="923" dirty="0">
              <a:ea typeface="ＭＳ Ｐゴシック" charset="-128"/>
            </a:endParaRPr>
          </a:p>
        </p:txBody>
      </p:sp>
      <p:sp>
        <p:nvSpPr>
          <p:cNvPr id="90141" name="Line 202"/>
          <p:cNvSpPr>
            <a:spLocks noChangeShapeType="1"/>
          </p:cNvSpPr>
          <p:nvPr/>
        </p:nvSpPr>
        <p:spPr bwMode="auto">
          <a:xfrm flipH="1">
            <a:off x="3241098" y="3381377"/>
            <a:ext cx="263525" cy="309562"/>
          </a:xfrm>
          <a:prstGeom prst="line">
            <a:avLst/>
          </a:prstGeom>
          <a:noFill/>
          <a:ln w="19050">
            <a:solidFill>
              <a:schemeClr val="tx1"/>
            </a:solidFill>
            <a:round/>
            <a:headEnd/>
            <a:tailEnd type="triangle" w="med" len="med"/>
          </a:ln>
        </p:spPr>
        <p:txBody>
          <a:bodyPr/>
          <a:lstStyle/>
          <a:p>
            <a:endParaRPr lang="en-US"/>
          </a:p>
        </p:txBody>
      </p:sp>
      <p:sp>
        <p:nvSpPr>
          <p:cNvPr id="90142" name="Text Box 201"/>
          <p:cNvSpPr txBox="1">
            <a:spLocks noChangeArrowheads="1"/>
          </p:cNvSpPr>
          <p:nvPr/>
        </p:nvSpPr>
        <p:spPr bwMode="auto">
          <a:xfrm>
            <a:off x="3176153" y="3810002"/>
            <a:ext cx="874381" cy="241476"/>
          </a:xfrm>
          <a:prstGeom prst="rect">
            <a:avLst/>
          </a:prstGeom>
          <a:noFill/>
          <a:ln w="9525">
            <a:noFill/>
            <a:miter lim="800000"/>
            <a:headEnd/>
            <a:tailEnd/>
          </a:ln>
        </p:spPr>
        <p:txBody>
          <a:bodyPr wrap="square">
            <a:spAutoFit/>
          </a:bodyPr>
          <a:lstStyle/>
          <a:p>
            <a:pPr algn="ctr">
              <a:spcBef>
                <a:spcPct val="50000"/>
              </a:spcBef>
            </a:pPr>
            <a:r>
              <a:rPr kumimoji="1" lang="id-ID" altLang="ja-JP" sz="969" dirty="0">
                <a:ea typeface="ＭＳ Ｐゴシック" charset="-128"/>
              </a:rPr>
              <a:t>Kesadaran</a:t>
            </a:r>
            <a:endParaRPr kumimoji="1" lang="ja-JP" altLang="en-US" sz="969" dirty="0">
              <a:ea typeface="ＭＳ Ｐゴシック" charset="-128"/>
            </a:endParaRPr>
          </a:p>
        </p:txBody>
      </p:sp>
      <p:cxnSp>
        <p:nvCxnSpPr>
          <p:cNvPr id="90143" name="Straight Arrow Connector 59"/>
          <p:cNvCxnSpPr>
            <a:cxnSpLocks noChangeShapeType="1"/>
          </p:cNvCxnSpPr>
          <p:nvPr/>
        </p:nvCxnSpPr>
        <p:spPr bwMode="auto">
          <a:xfrm rot="5400000" flipH="1" flipV="1">
            <a:off x="5205628" y="4702967"/>
            <a:ext cx="1000125" cy="928687"/>
          </a:xfrm>
          <a:prstGeom prst="straightConnector1">
            <a:avLst/>
          </a:prstGeom>
          <a:noFill/>
          <a:ln w="76200" algn="ctr">
            <a:solidFill>
              <a:srgbClr val="000000"/>
            </a:solidFill>
            <a:round/>
            <a:headEnd/>
            <a:tailEnd type="arrow" w="med" len="med"/>
          </a:ln>
        </p:spPr>
      </p:cxnSp>
      <p:sp>
        <p:nvSpPr>
          <p:cNvPr id="90144" name="Line 187"/>
          <p:cNvSpPr>
            <a:spLocks noChangeShapeType="1"/>
          </p:cNvSpPr>
          <p:nvPr/>
        </p:nvSpPr>
        <p:spPr bwMode="auto">
          <a:xfrm>
            <a:off x="4744460" y="5024433"/>
            <a:ext cx="925513" cy="0"/>
          </a:xfrm>
          <a:prstGeom prst="line">
            <a:avLst/>
          </a:prstGeom>
          <a:noFill/>
          <a:ln w="38100">
            <a:solidFill>
              <a:schemeClr val="tx1"/>
            </a:solidFill>
            <a:round/>
            <a:headEnd/>
            <a:tailEnd type="triangle" w="med" len="med"/>
          </a:ln>
        </p:spPr>
        <p:txBody>
          <a:bodyPr/>
          <a:lstStyle/>
          <a:p>
            <a:endParaRPr lang="en-US"/>
          </a:p>
        </p:txBody>
      </p:sp>
      <p:sp>
        <p:nvSpPr>
          <p:cNvPr id="90145" name="Line 202"/>
          <p:cNvSpPr>
            <a:spLocks noChangeShapeType="1"/>
          </p:cNvSpPr>
          <p:nvPr/>
        </p:nvSpPr>
        <p:spPr bwMode="auto">
          <a:xfrm>
            <a:off x="4958766" y="4667252"/>
            <a:ext cx="236537" cy="309562"/>
          </a:xfrm>
          <a:prstGeom prst="line">
            <a:avLst/>
          </a:prstGeom>
          <a:noFill/>
          <a:ln w="19050">
            <a:solidFill>
              <a:schemeClr val="tx1"/>
            </a:solidFill>
            <a:round/>
            <a:headEnd/>
            <a:tailEnd type="triangle" w="med" len="med"/>
          </a:ln>
        </p:spPr>
        <p:txBody>
          <a:bodyPr/>
          <a:lstStyle/>
          <a:p>
            <a:endParaRPr lang="en-US"/>
          </a:p>
        </p:txBody>
      </p:sp>
      <p:sp>
        <p:nvSpPr>
          <p:cNvPr id="90146" name="Text Box 201"/>
          <p:cNvSpPr txBox="1">
            <a:spLocks noChangeArrowheads="1"/>
          </p:cNvSpPr>
          <p:nvPr/>
        </p:nvSpPr>
        <p:spPr bwMode="auto">
          <a:xfrm>
            <a:off x="4887334" y="5095877"/>
            <a:ext cx="709613"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Cara Kerja</a:t>
            </a:r>
            <a:endParaRPr kumimoji="1" lang="ja-JP" altLang="en-US" sz="923" dirty="0">
              <a:ea typeface="ＭＳ Ｐゴシック" charset="-128"/>
            </a:endParaRPr>
          </a:p>
        </p:txBody>
      </p:sp>
      <p:sp>
        <p:nvSpPr>
          <p:cNvPr id="90147" name="Text Box 201"/>
          <p:cNvSpPr txBox="1">
            <a:spLocks noChangeArrowheads="1"/>
          </p:cNvSpPr>
          <p:nvPr/>
        </p:nvSpPr>
        <p:spPr bwMode="auto">
          <a:xfrm>
            <a:off x="6098589" y="5043490"/>
            <a:ext cx="785812" cy="376385"/>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Job set up verification</a:t>
            </a:r>
            <a:endParaRPr kumimoji="1" lang="ja-JP" altLang="en-US" sz="923" dirty="0">
              <a:ea typeface="ＭＳ Ｐゴシック" charset="-128"/>
            </a:endParaRPr>
          </a:p>
        </p:txBody>
      </p:sp>
      <p:sp>
        <p:nvSpPr>
          <p:cNvPr id="90148" name="Line 189"/>
          <p:cNvSpPr>
            <a:spLocks noChangeShapeType="1"/>
          </p:cNvSpPr>
          <p:nvPr/>
        </p:nvSpPr>
        <p:spPr bwMode="auto">
          <a:xfrm flipH="1">
            <a:off x="5669964" y="5472108"/>
            <a:ext cx="1143000" cy="0"/>
          </a:xfrm>
          <a:prstGeom prst="line">
            <a:avLst/>
          </a:prstGeom>
          <a:noFill/>
          <a:ln w="38100">
            <a:solidFill>
              <a:schemeClr val="tx1"/>
            </a:solidFill>
            <a:round/>
            <a:headEnd/>
            <a:tailEnd type="triangle" w="med" len="med"/>
          </a:ln>
        </p:spPr>
        <p:txBody>
          <a:bodyPr/>
          <a:lstStyle/>
          <a:p>
            <a:endParaRPr lang="en-US"/>
          </a:p>
        </p:txBody>
      </p:sp>
      <p:sp>
        <p:nvSpPr>
          <p:cNvPr id="90149" name="Text Box 201"/>
          <p:cNvSpPr txBox="1">
            <a:spLocks noChangeArrowheads="1"/>
          </p:cNvSpPr>
          <p:nvPr/>
        </p:nvSpPr>
        <p:spPr bwMode="auto">
          <a:xfrm>
            <a:off x="4501578" y="4667248"/>
            <a:ext cx="595304" cy="376385"/>
          </a:xfrm>
          <a:prstGeom prst="rect">
            <a:avLst/>
          </a:prstGeom>
          <a:noFill/>
          <a:ln w="9525">
            <a:noFill/>
            <a:miter lim="800000"/>
            <a:headEnd/>
            <a:tailEnd/>
          </a:ln>
        </p:spPr>
        <p:txBody>
          <a:bodyPr wrap="square">
            <a:spAutoFit/>
          </a:bodyPr>
          <a:lstStyle/>
          <a:p>
            <a:pPr algn="ctr">
              <a:spcBef>
                <a:spcPct val="50000"/>
              </a:spcBef>
            </a:pPr>
            <a:r>
              <a:rPr kumimoji="1" lang="id-ID" altLang="ja-JP" sz="923" dirty="0">
                <a:ea typeface="ＭＳ Ｐゴシック" charset="-128"/>
              </a:rPr>
              <a:t>Terburu-buru</a:t>
            </a:r>
            <a:endParaRPr kumimoji="1" lang="ja-JP" altLang="en-US" sz="923" dirty="0">
              <a:ea typeface="ＭＳ Ｐゴシック" charset="-128"/>
            </a:endParaRPr>
          </a:p>
        </p:txBody>
      </p:sp>
      <p:sp>
        <p:nvSpPr>
          <p:cNvPr id="90150" name="Line 202"/>
          <p:cNvSpPr>
            <a:spLocks noChangeShapeType="1"/>
          </p:cNvSpPr>
          <p:nvPr/>
        </p:nvSpPr>
        <p:spPr bwMode="auto">
          <a:xfrm flipH="1">
            <a:off x="5955722" y="5114927"/>
            <a:ext cx="263525" cy="309562"/>
          </a:xfrm>
          <a:prstGeom prst="line">
            <a:avLst/>
          </a:prstGeom>
          <a:noFill/>
          <a:ln w="19050">
            <a:solidFill>
              <a:schemeClr val="tx1"/>
            </a:solidFill>
            <a:round/>
            <a:headEnd/>
            <a:tailEnd type="triangle" w="med" len="med"/>
          </a:ln>
        </p:spPr>
        <p:txBody>
          <a:bodyPr/>
          <a:lstStyle/>
          <a:p>
            <a:endParaRPr lang="en-US"/>
          </a:p>
        </p:txBody>
      </p:sp>
      <p:sp>
        <p:nvSpPr>
          <p:cNvPr id="90151" name="Text Box 201"/>
          <p:cNvSpPr txBox="1">
            <a:spLocks noChangeArrowheads="1"/>
          </p:cNvSpPr>
          <p:nvPr/>
        </p:nvSpPr>
        <p:spPr bwMode="auto">
          <a:xfrm>
            <a:off x="6027160" y="5453064"/>
            <a:ext cx="709613" cy="376385"/>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Cara setting</a:t>
            </a:r>
            <a:endParaRPr kumimoji="1" lang="ja-JP" altLang="en-US" sz="923" dirty="0">
              <a:ea typeface="ＭＳ Ｐゴシック" charset="-128"/>
            </a:endParaRPr>
          </a:p>
        </p:txBody>
      </p:sp>
      <p:cxnSp>
        <p:nvCxnSpPr>
          <p:cNvPr id="90152" name="Straight Arrow Connector 59"/>
          <p:cNvCxnSpPr>
            <a:cxnSpLocks noChangeShapeType="1"/>
          </p:cNvCxnSpPr>
          <p:nvPr/>
        </p:nvCxnSpPr>
        <p:spPr bwMode="auto">
          <a:xfrm rot="5400000" flipH="1" flipV="1">
            <a:off x="3491128" y="4702967"/>
            <a:ext cx="1000125" cy="928687"/>
          </a:xfrm>
          <a:prstGeom prst="straightConnector1">
            <a:avLst/>
          </a:prstGeom>
          <a:noFill/>
          <a:ln w="76200" algn="ctr">
            <a:solidFill>
              <a:srgbClr val="000000"/>
            </a:solidFill>
            <a:round/>
            <a:headEnd/>
            <a:tailEnd type="arrow" w="med" len="med"/>
          </a:ln>
        </p:spPr>
      </p:cxnSp>
      <p:sp>
        <p:nvSpPr>
          <p:cNvPr id="90153" name="Line 187"/>
          <p:cNvSpPr>
            <a:spLocks noChangeShapeType="1"/>
          </p:cNvSpPr>
          <p:nvPr/>
        </p:nvSpPr>
        <p:spPr bwMode="auto">
          <a:xfrm>
            <a:off x="3029960" y="5024433"/>
            <a:ext cx="925513" cy="0"/>
          </a:xfrm>
          <a:prstGeom prst="line">
            <a:avLst/>
          </a:prstGeom>
          <a:noFill/>
          <a:ln w="38100">
            <a:solidFill>
              <a:schemeClr val="tx1"/>
            </a:solidFill>
            <a:round/>
            <a:headEnd/>
            <a:tailEnd type="triangle" w="med" len="med"/>
          </a:ln>
        </p:spPr>
        <p:txBody>
          <a:bodyPr/>
          <a:lstStyle/>
          <a:p>
            <a:endParaRPr lang="en-US" sz="2215"/>
          </a:p>
        </p:txBody>
      </p:sp>
      <p:sp>
        <p:nvSpPr>
          <p:cNvPr id="90154" name="Text Box 201"/>
          <p:cNvSpPr txBox="1">
            <a:spLocks noChangeArrowheads="1"/>
          </p:cNvSpPr>
          <p:nvPr/>
        </p:nvSpPr>
        <p:spPr bwMode="auto">
          <a:xfrm>
            <a:off x="2915660" y="5262382"/>
            <a:ext cx="709612"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Bahan</a:t>
            </a:r>
            <a:endParaRPr kumimoji="1" lang="ja-JP" altLang="en-US" sz="923" dirty="0">
              <a:ea typeface="ＭＳ Ｐゴシック" charset="-128"/>
            </a:endParaRPr>
          </a:p>
        </p:txBody>
      </p:sp>
      <p:sp>
        <p:nvSpPr>
          <p:cNvPr id="90155" name="Text Box 201"/>
          <p:cNvSpPr txBox="1">
            <a:spLocks noChangeArrowheads="1"/>
          </p:cNvSpPr>
          <p:nvPr/>
        </p:nvSpPr>
        <p:spPr bwMode="auto">
          <a:xfrm>
            <a:off x="3026784" y="4737103"/>
            <a:ext cx="785813" cy="234360"/>
          </a:xfrm>
          <a:prstGeom prst="rect">
            <a:avLst/>
          </a:prstGeom>
          <a:noFill/>
          <a:ln w="9525">
            <a:noFill/>
            <a:miter lim="800000"/>
            <a:headEnd/>
            <a:tailEnd/>
          </a:ln>
        </p:spPr>
        <p:txBody>
          <a:bodyPr>
            <a:spAutoFit/>
          </a:bodyPr>
          <a:lstStyle/>
          <a:p>
            <a:pPr algn="ctr">
              <a:spcBef>
                <a:spcPct val="50000"/>
              </a:spcBef>
            </a:pPr>
            <a:r>
              <a:rPr kumimoji="1" lang="id-ID" altLang="ja-JP" sz="923">
                <a:ea typeface="ＭＳ Ｐゴシック" charset="-128"/>
              </a:rPr>
              <a:t>Suplier</a:t>
            </a:r>
            <a:endParaRPr kumimoji="1" lang="ja-JP" altLang="en-US" sz="923">
              <a:ea typeface="ＭＳ Ｐゴシック" charset="-128"/>
            </a:endParaRPr>
          </a:p>
        </p:txBody>
      </p:sp>
      <p:sp>
        <p:nvSpPr>
          <p:cNvPr id="90156" name="Line 202"/>
          <p:cNvSpPr>
            <a:spLocks noChangeShapeType="1"/>
          </p:cNvSpPr>
          <p:nvPr/>
        </p:nvSpPr>
        <p:spPr bwMode="auto">
          <a:xfrm flipV="1">
            <a:off x="3312529" y="5095877"/>
            <a:ext cx="214313" cy="214312"/>
          </a:xfrm>
          <a:prstGeom prst="line">
            <a:avLst/>
          </a:prstGeom>
          <a:noFill/>
          <a:ln w="19050">
            <a:solidFill>
              <a:schemeClr val="tx1"/>
            </a:solidFill>
            <a:round/>
            <a:headEnd/>
            <a:tailEnd type="triangle" w="med" len="med"/>
          </a:ln>
        </p:spPr>
        <p:txBody>
          <a:bodyPr/>
          <a:lstStyle/>
          <a:p>
            <a:endParaRPr lang="en-US" sz="2215"/>
          </a:p>
        </p:txBody>
      </p:sp>
      <p:sp>
        <p:nvSpPr>
          <p:cNvPr id="90157" name="Text Box 201"/>
          <p:cNvSpPr txBox="1">
            <a:spLocks noChangeArrowheads="1"/>
          </p:cNvSpPr>
          <p:nvPr/>
        </p:nvSpPr>
        <p:spPr bwMode="auto">
          <a:xfrm>
            <a:off x="2677683" y="5062871"/>
            <a:ext cx="638175"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Outspec</a:t>
            </a:r>
            <a:endParaRPr kumimoji="1" lang="ja-JP" altLang="en-US" sz="923" dirty="0">
              <a:ea typeface="ＭＳ Ｐゴシック" charset="-128"/>
            </a:endParaRPr>
          </a:p>
        </p:txBody>
      </p:sp>
      <p:cxnSp>
        <p:nvCxnSpPr>
          <p:cNvPr id="90158" name="Straight Arrow Connector 59"/>
          <p:cNvCxnSpPr>
            <a:cxnSpLocks noChangeShapeType="1"/>
          </p:cNvCxnSpPr>
          <p:nvPr/>
        </p:nvCxnSpPr>
        <p:spPr bwMode="auto">
          <a:xfrm rot="5400000" flipH="1" flipV="1">
            <a:off x="1705190" y="4702971"/>
            <a:ext cx="1000125" cy="928688"/>
          </a:xfrm>
          <a:prstGeom prst="straightConnector1">
            <a:avLst/>
          </a:prstGeom>
          <a:noFill/>
          <a:ln w="76200" algn="ctr">
            <a:solidFill>
              <a:srgbClr val="000000"/>
            </a:solidFill>
            <a:round/>
            <a:headEnd/>
            <a:tailEnd type="arrow" w="med" len="med"/>
          </a:ln>
        </p:spPr>
      </p:cxnSp>
      <p:sp>
        <p:nvSpPr>
          <p:cNvPr id="90159" name="Line 187"/>
          <p:cNvSpPr>
            <a:spLocks noChangeShapeType="1"/>
          </p:cNvSpPr>
          <p:nvPr/>
        </p:nvSpPr>
        <p:spPr bwMode="auto">
          <a:xfrm>
            <a:off x="1169410" y="5095871"/>
            <a:ext cx="925513" cy="0"/>
          </a:xfrm>
          <a:prstGeom prst="line">
            <a:avLst/>
          </a:prstGeom>
          <a:noFill/>
          <a:ln w="38100">
            <a:solidFill>
              <a:schemeClr val="tx1"/>
            </a:solidFill>
            <a:round/>
            <a:headEnd/>
            <a:tailEnd type="triangle" w="med" len="med"/>
          </a:ln>
        </p:spPr>
        <p:txBody>
          <a:bodyPr/>
          <a:lstStyle/>
          <a:p>
            <a:endParaRPr lang="en-US" sz="2215"/>
          </a:p>
        </p:txBody>
      </p:sp>
      <p:sp>
        <p:nvSpPr>
          <p:cNvPr id="90160" name="Text Box 201"/>
          <p:cNvSpPr txBox="1">
            <a:spLocks noChangeArrowheads="1"/>
          </p:cNvSpPr>
          <p:nvPr/>
        </p:nvSpPr>
        <p:spPr bwMode="auto">
          <a:xfrm>
            <a:off x="883660" y="5095877"/>
            <a:ext cx="785813"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Area Kerja</a:t>
            </a:r>
            <a:endParaRPr kumimoji="1" lang="ja-JP" altLang="en-US" sz="923" dirty="0">
              <a:ea typeface="ＭＳ Ｐゴシック" charset="-128"/>
            </a:endParaRPr>
          </a:p>
        </p:txBody>
      </p:sp>
      <p:sp>
        <p:nvSpPr>
          <p:cNvPr id="90161" name="Line 202"/>
          <p:cNvSpPr>
            <a:spLocks noChangeShapeType="1"/>
          </p:cNvSpPr>
          <p:nvPr/>
        </p:nvSpPr>
        <p:spPr bwMode="auto">
          <a:xfrm flipV="1">
            <a:off x="1451979" y="5167311"/>
            <a:ext cx="214313" cy="214313"/>
          </a:xfrm>
          <a:prstGeom prst="line">
            <a:avLst/>
          </a:prstGeom>
          <a:noFill/>
          <a:ln w="19050">
            <a:solidFill>
              <a:schemeClr val="tx1"/>
            </a:solidFill>
            <a:round/>
            <a:headEnd/>
            <a:tailEnd type="triangle" w="med" len="med"/>
          </a:ln>
        </p:spPr>
        <p:txBody>
          <a:bodyPr/>
          <a:lstStyle/>
          <a:p>
            <a:endParaRPr lang="en-US" sz="2215"/>
          </a:p>
        </p:txBody>
      </p:sp>
      <p:sp>
        <p:nvSpPr>
          <p:cNvPr id="90162" name="Text Box 201"/>
          <p:cNvSpPr txBox="1">
            <a:spLocks noChangeArrowheads="1"/>
          </p:cNvSpPr>
          <p:nvPr/>
        </p:nvSpPr>
        <p:spPr bwMode="auto">
          <a:xfrm>
            <a:off x="1102729" y="5380040"/>
            <a:ext cx="638175"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Kotor</a:t>
            </a:r>
            <a:endParaRPr kumimoji="1" lang="ja-JP" altLang="en-US" sz="923" dirty="0">
              <a:ea typeface="ＭＳ Ｐゴシック" charset="-128"/>
            </a:endParaRPr>
          </a:p>
        </p:txBody>
      </p:sp>
      <p:sp>
        <p:nvSpPr>
          <p:cNvPr id="150" name="Cloud Callout 149"/>
          <p:cNvSpPr/>
          <p:nvPr/>
        </p:nvSpPr>
        <p:spPr>
          <a:xfrm>
            <a:off x="6884401" y="2289674"/>
            <a:ext cx="2286306" cy="1062394"/>
          </a:xfrm>
          <a:prstGeom prst="cloudCallout">
            <a:avLst>
              <a:gd name="adj1" fmla="val -5949"/>
              <a:gd name="adj2" fmla="val 7682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500" dirty="0">
                <a:solidFill>
                  <a:srgbClr val="0000FF"/>
                </a:solidFill>
              </a:rPr>
              <a:t>Jika semua terkendali, Produk Pasti OK</a:t>
            </a:r>
            <a:r>
              <a:rPr lang="en-US" sz="1500" dirty="0">
                <a:solidFill>
                  <a:srgbClr val="0000FF"/>
                </a:solidFill>
              </a:rPr>
              <a:t> </a:t>
            </a:r>
            <a:endParaRPr lang="id-ID" sz="1500" dirty="0">
              <a:solidFill>
                <a:srgbClr val="0000FF"/>
              </a:solidFill>
            </a:endParaRPr>
          </a:p>
        </p:txBody>
      </p:sp>
      <p:cxnSp>
        <p:nvCxnSpPr>
          <p:cNvPr id="68" name="Straight Connector 67"/>
          <p:cNvCxnSpPr/>
          <p:nvPr/>
        </p:nvCxnSpPr>
        <p:spPr>
          <a:xfrm>
            <a:off x="-14355" y="2166090"/>
            <a:ext cx="695326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CB9F7B49-DEB8-48A9-B795-285F75A93E16}"/>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199633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41ECF00-6640-4B42-A490-1528FA283F84}" type="slidenum">
              <a:rPr lang="en-US" smtClean="0"/>
              <a:pPr>
                <a:defRPr/>
              </a:pPr>
              <a:t>81</a:t>
            </a:fld>
            <a:endParaRPr lang="en-US"/>
          </a:p>
        </p:txBody>
      </p:sp>
      <p:sp>
        <p:nvSpPr>
          <p:cNvPr id="93187" name="Rectangle 2"/>
          <p:cNvSpPr>
            <a:spLocks noGrp="1" noChangeArrowheads="1"/>
          </p:cNvSpPr>
          <p:nvPr>
            <p:ph type="title" idx="4294967295"/>
          </p:nvPr>
        </p:nvSpPr>
        <p:spPr>
          <a:xfrm>
            <a:off x="2542721" y="432333"/>
            <a:ext cx="6522967" cy="1022838"/>
          </a:xfrm>
          <a:noFill/>
          <a:ln>
            <a:noFill/>
          </a:ln>
        </p:spPr>
        <p:txBody>
          <a:bodyPr>
            <a:normAutofit/>
          </a:bodyPr>
          <a:lstStyle/>
          <a:p>
            <a:pPr indent="310669"/>
            <a:r>
              <a:rPr lang="en-US" sz="1800" b="1" dirty="0">
                <a:solidFill>
                  <a:srgbClr val="0000FF"/>
                </a:solidFill>
              </a:rPr>
              <a:t>SMM  </a:t>
            </a:r>
            <a:r>
              <a:rPr lang="en-US" sz="2954" dirty="0"/>
              <a:t>8.5.2 </a:t>
            </a:r>
            <a:r>
              <a:rPr lang="en-US" sz="2954" dirty="0" err="1"/>
              <a:t>Identifikasi</a:t>
            </a:r>
            <a:r>
              <a:rPr lang="en-US" sz="2954" dirty="0"/>
              <a:t> dan </a:t>
            </a:r>
            <a:r>
              <a:rPr lang="en-US" sz="2954" dirty="0" err="1"/>
              <a:t>Mampu</a:t>
            </a:r>
            <a:r>
              <a:rPr lang="en-US" sz="2954" dirty="0"/>
              <a:t> </a:t>
            </a:r>
            <a:r>
              <a:rPr lang="en-US" sz="2954" dirty="0" err="1"/>
              <a:t>Telusur</a:t>
            </a:r>
            <a:r>
              <a:rPr lang="en-US" sz="2954" dirty="0"/>
              <a:t> </a:t>
            </a:r>
          </a:p>
        </p:txBody>
      </p:sp>
      <p:sp>
        <p:nvSpPr>
          <p:cNvPr id="93188" name="Rectangle 5"/>
          <p:cNvSpPr>
            <a:spLocks noGrp="1" noChangeArrowheads="1"/>
          </p:cNvSpPr>
          <p:nvPr>
            <p:ph type="body" idx="4294967295"/>
          </p:nvPr>
        </p:nvSpPr>
        <p:spPr>
          <a:xfrm>
            <a:off x="2621039" y="1657355"/>
            <a:ext cx="6522966" cy="4642338"/>
          </a:xfrm>
        </p:spPr>
        <p:txBody>
          <a:bodyPr>
            <a:normAutofit/>
          </a:bodyPr>
          <a:lstStyle/>
          <a:p>
            <a:pPr eaLnBrk="1" hangingPunct="1">
              <a:lnSpc>
                <a:spcPct val="110000"/>
              </a:lnSpc>
              <a:spcBef>
                <a:spcPct val="15000"/>
              </a:spcBef>
            </a:pPr>
            <a:r>
              <a:rPr lang="en-US" sz="2000" i="1" dirty="0" err="1"/>
              <a:t>Identifikasi</a:t>
            </a:r>
            <a:r>
              <a:rPr lang="en-US" sz="2000" i="1" dirty="0"/>
              <a:t> status </a:t>
            </a:r>
            <a:r>
              <a:rPr lang="en-US" sz="2000" i="1" dirty="0" err="1"/>
              <a:t>produk</a:t>
            </a:r>
            <a:r>
              <a:rPr lang="en-US" sz="2000" i="1" dirty="0"/>
              <a:t> </a:t>
            </a:r>
            <a:r>
              <a:rPr lang="en-US" sz="2000" i="1" dirty="0" err="1"/>
              <a:t>sepanjang</a:t>
            </a:r>
            <a:r>
              <a:rPr lang="en-US" sz="2000" i="1" dirty="0"/>
              <a:t> </a:t>
            </a:r>
            <a:r>
              <a:rPr lang="en-US" sz="2000" i="1" dirty="0" err="1"/>
              <a:t>realisasi</a:t>
            </a:r>
            <a:r>
              <a:rPr lang="en-US" sz="2000" i="1" dirty="0"/>
              <a:t> </a:t>
            </a:r>
            <a:r>
              <a:rPr lang="en-US" sz="2000" i="1" dirty="0" err="1"/>
              <a:t>produk</a:t>
            </a:r>
            <a:r>
              <a:rPr lang="en-US" sz="2000" dirty="0"/>
              <a:t> : Status OK, NG, Pending</a:t>
            </a:r>
            <a:r>
              <a:rPr lang="en-US" sz="2000" i="1" dirty="0"/>
              <a:t>, </a:t>
            </a:r>
          </a:p>
          <a:p>
            <a:pPr eaLnBrk="1" hangingPunct="1">
              <a:lnSpc>
                <a:spcPct val="110000"/>
              </a:lnSpc>
              <a:spcBef>
                <a:spcPct val="15000"/>
              </a:spcBef>
            </a:pPr>
            <a:r>
              <a:rPr lang="en-US" sz="2000" i="1" dirty="0" err="1"/>
              <a:t>Identifikasi</a:t>
            </a:r>
            <a:r>
              <a:rPr lang="en-US" sz="2000" i="1" dirty="0"/>
              <a:t> </a:t>
            </a:r>
            <a:r>
              <a:rPr lang="en-US" sz="2000" i="1" dirty="0" err="1"/>
              <a:t>untuk</a:t>
            </a:r>
            <a:r>
              <a:rPr lang="en-US" sz="2000" i="1" dirty="0"/>
              <a:t> </a:t>
            </a:r>
            <a:r>
              <a:rPr lang="en-US" sz="2000" i="1" dirty="0" err="1"/>
              <a:t>menghindari</a:t>
            </a:r>
            <a:r>
              <a:rPr lang="en-US" sz="2000" i="1" dirty="0"/>
              <a:t> </a:t>
            </a:r>
            <a:r>
              <a:rPr lang="en-US" sz="2000" i="1" dirty="0" err="1"/>
              <a:t>kesalahan</a:t>
            </a:r>
            <a:r>
              <a:rPr lang="en-US" sz="2000" i="1" dirty="0"/>
              <a:t> </a:t>
            </a:r>
            <a:r>
              <a:rPr lang="en-US" sz="2000" i="1" dirty="0" err="1"/>
              <a:t>pengambilan</a:t>
            </a:r>
            <a:r>
              <a:rPr lang="en-US" sz="2000" i="1" dirty="0"/>
              <a:t> part: </a:t>
            </a:r>
            <a:r>
              <a:rPr lang="en-US" sz="2000" dirty="0" err="1"/>
              <a:t>Jenis</a:t>
            </a:r>
            <a:r>
              <a:rPr lang="en-US" sz="2000" dirty="0"/>
              <a:t> </a:t>
            </a:r>
            <a:r>
              <a:rPr lang="en-US" sz="2000" dirty="0" err="1"/>
              <a:t>Produk</a:t>
            </a:r>
            <a:r>
              <a:rPr lang="en-US" sz="2000" dirty="0"/>
              <a:t>/Services, No. Model, No. Part, Labelling/Barcode, No </a:t>
            </a:r>
            <a:r>
              <a:rPr lang="en-US" sz="2000" dirty="0" err="1"/>
              <a:t>Kontainer</a:t>
            </a:r>
            <a:r>
              <a:rPr lang="en-US" sz="2000" dirty="0"/>
              <a:t>, </a:t>
            </a:r>
            <a:r>
              <a:rPr lang="en-US" sz="2000" dirty="0" err="1"/>
              <a:t>tanggal</a:t>
            </a:r>
            <a:r>
              <a:rPr lang="en-US" sz="2000" dirty="0"/>
              <a:t> </a:t>
            </a:r>
            <a:r>
              <a:rPr lang="en-US" sz="2000" dirty="0" err="1"/>
              <a:t>terima</a:t>
            </a:r>
            <a:r>
              <a:rPr lang="en-US" sz="2000" dirty="0"/>
              <a:t>, </a:t>
            </a:r>
          </a:p>
          <a:p>
            <a:pPr eaLnBrk="1" hangingPunct="1">
              <a:lnSpc>
                <a:spcPct val="110000"/>
              </a:lnSpc>
              <a:spcBef>
                <a:spcPct val="15000"/>
              </a:spcBef>
            </a:pPr>
            <a:r>
              <a:rPr lang="en-US" sz="2000" i="1" dirty="0" err="1"/>
              <a:t>Mampu</a:t>
            </a:r>
            <a:r>
              <a:rPr lang="en-US" sz="2000" i="1" dirty="0"/>
              <a:t> </a:t>
            </a:r>
            <a:r>
              <a:rPr lang="en-US" sz="2000" i="1" dirty="0" err="1"/>
              <a:t>telusur</a:t>
            </a:r>
            <a:r>
              <a:rPr lang="en-US" sz="2000" i="1" dirty="0"/>
              <a:t> – di </a:t>
            </a:r>
            <a:r>
              <a:rPr lang="en-US" sz="2000" i="1" dirty="0" err="1"/>
              <a:t>mana</a:t>
            </a:r>
            <a:r>
              <a:rPr lang="en-US" sz="2000" i="1" dirty="0"/>
              <a:t> </a:t>
            </a:r>
            <a:r>
              <a:rPr lang="en-US" sz="2000" i="1" dirty="0" err="1"/>
              <a:t>produk</a:t>
            </a:r>
            <a:r>
              <a:rPr lang="en-US" sz="2000" i="1" dirty="0"/>
              <a:t>/services </a:t>
            </a:r>
            <a:r>
              <a:rPr lang="en-US" sz="2000" i="1" dirty="0" err="1"/>
              <a:t>dikeluarkan</a:t>
            </a:r>
            <a:r>
              <a:rPr lang="en-US" sz="2000" i="1" dirty="0"/>
              <a:t> </a:t>
            </a:r>
            <a:r>
              <a:rPr lang="en-US" sz="2000" i="1" dirty="0" err="1"/>
              <a:t>atau</a:t>
            </a:r>
            <a:r>
              <a:rPr lang="en-US" sz="2000" i="1" dirty="0"/>
              <a:t> </a:t>
            </a:r>
            <a:r>
              <a:rPr lang="en-US" sz="2000" i="1" dirty="0" err="1"/>
              <a:t>diterima</a:t>
            </a:r>
            <a:r>
              <a:rPr lang="en-US" sz="2000" i="1" dirty="0"/>
              <a:t> </a:t>
            </a:r>
          </a:p>
          <a:p>
            <a:pPr lvl="1" eaLnBrk="1" hangingPunct="1">
              <a:lnSpc>
                <a:spcPct val="110000"/>
              </a:lnSpc>
              <a:spcBef>
                <a:spcPct val="15000"/>
              </a:spcBef>
            </a:pPr>
            <a:r>
              <a:rPr lang="en-US" sz="1800" dirty="0"/>
              <a:t>Serial No</a:t>
            </a:r>
          </a:p>
          <a:p>
            <a:pPr lvl="1" eaLnBrk="1" hangingPunct="1">
              <a:lnSpc>
                <a:spcPct val="110000"/>
              </a:lnSpc>
              <a:spcBef>
                <a:spcPct val="15000"/>
              </a:spcBef>
            </a:pPr>
            <a:r>
              <a:rPr lang="en-US" sz="1800" dirty="0"/>
              <a:t>Date-Code</a:t>
            </a:r>
          </a:p>
          <a:p>
            <a:pPr lvl="1" eaLnBrk="1" hangingPunct="1">
              <a:lnSpc>
                <a:spcPct val="110000"/>
              </a:lnSpc>
              <a:spcBef>
                <a:spcPct val="15000"/>
              </a:spcBef>
            </a:pPr>
            <a:r>
              <a:rPr lang="en-US" sz="1800" dirty="0"/>
              <a:t>Batch No  </a:t>
            </a:r>
          </a:p>
          <a:p>
            <a:pPr eaLnBrk="1" hangingPunct="1">
              <a:lnSpc>
                <a:spcPct val="110000"/>
              </a:lnSpc>
              <a:spcBef>
                <a:spcPct val="15000"/>
              </a:spcBef>
            </a:pPr>
            <a:r>
              <a:rPr lang="en-US" sz="2000" i="1" dirty="0" err="1"/>
              <a:t>Memelihara</a:t>
            </a:r>
            <a:r>
              <a:rPr lang="en-US" sz="2000" i="1" dirty="0"/>
              <a:t> </a:t>
            </a:r>
            <a:r>
              <a:rPr lang="en-US" sz="2000" i="1" dirty="0" err="1"/>
              <a:t>catatan</a:t>
            </a:r>
            <a:endParaRPr lang="en-US" sz="2000" i="1" dirty="0"/>
          </a:p>
          <a:p>
            <a:pPr eaLnBrk="1" hangingPunct="1">
              <a:lnSpc>
                <a:spcPct val="110000"/>
              </a:lnSpc>
              <a:spcBef>
                <a:spcPct val="15000"/>
              </a:spcBef>
            </a:pPr>
            <a:r>
              <a:rPr lang="en-US" sz="2000" dirty="0" err="1"/>
              <a:t>Dapat</a:t>
            </a:r>
            <a:r>
              <a:rPr lang="en-US" sz="2000" dirty="0"/>
              <a:t> </a:t>
            </a:r>
            <a:r>
              <a:rPr lang="en-US" sz="2000" dirty="0" err="1"/>
              <a:t>menjawab</a:t>
            </a:r>
            <a:r>
              <a:rPr lang="en-US" sz="2000" dirty="0"/>
              <a:t> </a:t>
            </a:r>
            <a:r>
              <a:rPr lang="en-US" sz="2000" dirty="0" err="1"/>
              <a:t>sumber</a:t>
            </a:r>
            <a:r>
              <a:rPr lang="en-US" sz="2000" dirty="0"/>
              <a:t> </a:t>
            </a:r>
            <a:r>
              <a:rPr lang="en-US" sz="2000" dirty="0" err="1"/>
              <a:t>bahan</a:t>
            </a:r>
            <a:r>
              <a:rPr lang="en-US" sz="2000" dirty="0"/>
              <a:t> </a:t>
            </a:r>
            <a:r>
              <a:rPr lang="en-US" sz="2000" dirty="0" err="1"/>
              <a:t>baku</a:t>
            </a:r>
            <a:r>
              <a:rPr lang="en-US" sz="2000" dirty="0"/>
              <a:t> , </a:t>
            </a:r>
            <a:r>
              <a:rPr lang="en-US" sz="2000" dirty="0" err="1"/>
              <a:t>Pemeriksaan</a:t>
            </a:r>
            <a:r>
              <a:rPr lang="en-US" sz="2000" dirty="0"/>
              <a:t> status/</a:t>
            </a:r>
            <a:r>
              <a:rPr lang="en-US" sz="2000" dirty="0" err="1"/>
              <a:t>uji</a:t>
            </a:r>
            <a:r>
              <a:rPr lang="en-US" sz="2000" dirty="0"/>
              <a:t> , </a:t>
            </a:r>
            <a:r>
              <a:rPr lang="en-US" sz="2000" dirty="0" err="1"/>
              <a:t>Personel</a:t>
            </a:r>
            <a:r>
              <a:rPr lang="en-US" sz="2000" dirty="0"/>
              <a:t>, Proses, </a:t>
            </a:r>
            <a:r>
              <a:rPr lang="en-US" sz="2000" dirty="0" err="1"/>
              <a:t>Cata</a:t>
            </a:r>
            <a:r>
              <a:rPr lang="id-ID" sz="2000" dirty="0"/>
              <a:t>t</a:t>
            </a:r>
            <a:r>
              <a:rPr lang="en-US" sz="2000" dirty="0"/>
              <a:t>an </a:t>
            </a:r>
            <a:r>
              <a:rPr lang="en-US" sz="2000" dirty="0" err="1"/>
              <a:t>Mutu</a:t>
            </a:r>
            <a:r>
              <a:rPr lang="en-US" sz="2000" dirty="0"/>
              <a:t> </a:t>
            </a:r>
          </a:p>
        </p:txBody>
      </p:sp>
      <p:cxnSp>
        <p:nvCxnSpPr>
          <p:cNvPr id="5" name="Straight Connector 4"/>
          <p:cNvCxnSpPr/>
          <p:nvPr/>
        </p:nvCxnSpPr>
        <p:spPr>
          <a:xfrm>
            <a:off x="2596698" y="652781"/>
            <a:ext cx="22703" cy="551777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417" y="263769"/>
            <a:ext cx="2475152" cy="6330462"/>
          </a:xfrm>
          <a:prstGeom prst="rect">
            <a:avLst/>
          </a:prstGeom>
          <a:pattFill prst="narHorz">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TextBox 7"/>
          <p:cNvSpPr txBox="1"/>
          <p:nvPr/>
        </p:nvSpPr>
        <p:spPr>
          <a:xfrm>
            <a:off x="701744" y="6243533"/>
            <a:ext cx="1670650" cy="262829"/>
          </a:xfrm>
          <a:prstGeom prst="rect">
            <a:avLst/>
          </a:prstGeom>
          <a:noFill/>
        </p:spPr>
        <p:txBody>
          <a:bodyPr wrap="none" rtlCol="0">
            <a:spAutoFit/>
          </a:bodyPr>
          <a:lstStyle/>
          <a:p>
            <a:r>
              <a:rPr lang="en-US" sz="1108" b="1" dirty="0">
                <a:solidFill>
                  <a:schemeClr val="bg1"/>
                </a:solidFill>
              </a:rPr>
              <a:t>www.sentral-sistem.com</a:t>
            </a:r>
          </a:p>
        </p:txBody>
      </p:sp>
      <p:sp>
        <p:nvSpPr>
          <p:cNvPr id="9" name="Oval 8">
            <a:hlinkClick r:id="rId3" action="ppaction://hlinksldjump"/>
          </p:cNvPr>
          <p:cNvSpPr/>
          <p:nvPr/>
        </p:nvSpPr>
        <p:spPr>
          <a:xfrm>
            <a:off x="427565" y="476029"/>
            <a:ext cx="1099838" cy="59554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62" dirty="0">
                <a:solidFill>
                  <a:schemeClr val="bg1"/>
                </a:solidFill>
                <a:latin typeface="Accidental Presidency" panose="00000400000000000000" pitchFamily="2" charset="0"/>
              </a:rPr>
              <a:t>ISO 9001</a:t>
            </a:r>
            <a:endParaRPr lang="en-US" sz="1662" dirty="0"/>
          </a:p>
        </p:txBody>
      </p:sp>
      <p:sp>
        <p:nvSpPr>
          <p:cNvPr id="10" name="Moon 9"/>
          <p:cNvSpPr/>
          <p:nvPr/>
        </p:nvSpPr>
        <p:spPr>
          <a:xfrm flipH="1">
            <a:off x="1363590" y="543047"/>
            <a:ext cx="383924" cy="463410"/>
          </a:xfrm>
          <a:prstGeom prst="moon">
            <a:avLst>
              <a:gd name="adj" fmla="val 52752"/>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1" name="Moon 10"/>
          <p:cNvSpPr/>
          <p:nvPr/>
        </p:nvSpPr>
        <p:spPr>
          <a:xfrm flipH="1">
            <a:off x="1594971" y="602429"/>
            <a:ext cx="252146" cy="341323"/>
          </a:xfrm>
          <a:prstGeom prst="moon">
            <a:avLst>
              <a:gd name="adj" fmla="val 19786"/>
            </a:avLst>
          </a:prstGeom>
          <a:solidFill>
            <a:srgbClr val="E3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nvGrpSpPr>
          <p:cNvPr id="12" name="Group 11"/>
          <p:cNvGrpSpPr/>
          <p:nvPr/>
        </p:nvGrpSpPr>
        <p:grpSpPr>
          <a:xfrm>
            <a:off x="156308" y="263769"/>
            <a:ext cx="2360798" cy="5923261"/>
            <a:chOff x="169333" y="0"/>
            <a:chExt cx="2557531" cy="6416866"/>
          </a:xfrm>
        </p:grpSpPr>
        <p:sp>
          <p:nvSpPr>
            <p:cNvPr id="13" name="Rectangle 12"/>
            <p:cNvSpPr/>
            <p:nvPr/>
          </p:nvSpPr>
          <p:spPr>
            <a:xfrm>
              <a:off x="1648276" y="0"/>
              <a:ext cx="508648" cy="5888449"/>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4" name="Right Triangle 13"/>
            <p:cNvSpPr/>
            <p:nvPr/>
          </p:nvSpPr>
          <p:spPr>
            <a:xfrm flipH="1" flipV="1">
              <a:off x="1636701" y="5886486"/>
              <a:ext cx="54291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5" name="Rectangle 14"/>
            <p:cNvSpPr/>
            <p:nvPr/>
          </p:nvSpPr>
          <p:spPr>
            <a:xfrm>
              <a:off x="2216696" y="5479318"/>
              <a:ext cx="472776" cy="9327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6" name="Right Triangle 15"/>
            <p:cNvSpPr/>
            <p:nvPr/>
          </p:nvSpPr>
          <p:spPr>
            <a:xfrm>
              <a:off x="2168500" y="5886486"/>
              <a:ext cx="55836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Right Triangle 16"/>
            <p:cNvSpPr/>
            <p:nvPr/>
          </p:nvSpPr>
          <p:spPr>
            <a:xfrm flipH="1">
              <a:off x="2179615" y="4953042"/>
              <a:ext cx="519977" cy="528142"/>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8" name="Right Triangle 17"/>
            <p:cNvSpPr/>
            <p:nvPr/>
          </p:nvSpPr>
          <p:spPr>
            <a:xfrm rot="5400000">
              <a:off x="2220452" y="4978679"/>
              <a:ext cx="472590" cy="496604"/>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9" name="Rectangle 18"/>
            <p:cNvSpPr/>
            <p:nvPr/>
          </p:nvSpPr>
          <p:spPr>
            <a:xfrm>
              <a:off x="306064" y="4992214"/>
              <a:ext cx="1926207" cy="488969"/>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Rectangle 19"/>
            <p:cNvSpPr/>
            <p:nvPr/>
          </p:nvSpPr>
          <p:spPr>
            <a:xfrm>
              <a:off x="169333" y="5018464"/>
              <a:ext cx="2248444" cy="38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8" dirty="0">
                <a:solidFill>
                  <a:schemeClr val="tx1"/>
                </a:solidFill>
              </a:endParaRPr>
            </a:p>
          </p:txBody>
        </p:sp>
      </p:grpSp>
      <p:pic>
        <p:nvPicPr>
          <p:cNvPr id="21" name="Picture 20">
            <a:hlinkClick r:id="rId3" action="ppaction://hlinksldjump"/>
          </p:cNvPr>
          <p:cNvPicPr>
            <a:picLocks noChangeAspect="1"/>
          </p:cNvPicPr>
          <p:nvPr/>
        </p:nvPicPr>
        <p:blipFill>
          <a:blip r:embed="rId4" cstate="print"/>
          <a:stretch>
            <a:fillRect/>
          </a:stretch>
        </p:blipFill>
        <p:spPr>
          <a:xfrm>
            <a:off x="344244" y="6210560"/>
            <a:ext cx="287006" cy="258868"/>
          </a:xfrm>
          <a:prstGeom prst="rect">
            <a:avLst/>
          </a:prstGeom>
        </p:spPr>
      </p:pic>
      <p:pic>
        <p:nvPicPr>
          <p:cNvPr id="2" name="Picture 1"/>
          <p:cNvPicPr>
            <a:picLocks noChangeAspect="1"/>
          </p:cNvPicPr>
          <p:nvPr/>
        </p:nvPicPr>
        <p:blipFill rotWithShape="1">
          <a:blip r:embed="rId5" cstate="print"/>
          <a:srcRect r="6481" b="12505"/>
          <a:stretch/>
        </p:blipFill>
        <p:spPr>
          <a:xfrm>
            <a:off x="181619" y="1312970"/>
            <a:ext cx="2168564" cy="1905372"/>
          </a:xfrm>
          <a:prstGeom prst="rect">
            <a:avLst/>
          </a:prstGeom>
        </p:spPr>
      </p:pic>
      <p:cxnSp>
        <p:nvCxnSpPr>
          <p:cNvPr id="4" name="Straight Connector 3"/>
          <p:cNvCxnSpPr/>
          <p:nvPr/>
        </p:nvCxnSpPr>
        <p:spPr>
          <a:xfrm flipH="1">
            <a:off x="4225300" y="1425871"/>
            <a:ext cx="4918700" cy="0"/>
          </a:xfrm>
          <a:prstGeom prst="line">
            <a:avLst/>
          </a:prstGeom>
        </p:spPr>
        <p:style>
          <a:lnRef idx="2">
            <a:schemeClr val="accent2"/>
          </a:lnRef>
          <a:fillRef idx="0">
            <a:schemeClr val="accent2"/>
          </a:fillRef>
          <a:effectRef idx="1">
            <a:schemeClr val="accent2"/>
          </a:effectRef>
          <a:fontRef idx="minor">
            <a:schemeClr val="tx1"/>
          </a:fontRef>
        </p:style>
      </p:cxnSp>
      <p:sp>
        <p:nvSpPr>
          <p:cNvPr id="3" name="Footer Placeholder 2">
            <a:extLst>
              <a:ext uri="{FF2B5EF4-FFF2-40B4-BE49-F238E27FC236}">
                <a16:creationId xmlns:a16="http://schemas.microsoft.com/office/drawing/2014/main" id="{0E571CAD-E18D-4F92-8FB0-C3CC60C7EB59}"/>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240392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41ECF00-6640-4B42-A490-1528FA283F84}" type="slidenum">
              <a:rPr lang="en-US" smtClean="0"/>
              <a:pPr>
                <a:defRPr/>
              </a:pPr>
              <a:t>82</a:t>
            </a:fld>
            <a:endParaRPr lang="en-US"/>
          </a:p>
        </p:txBody>
      </p:sp>
      <p:sp>
        <p:nvSpPr>
          <p:cNvPr id="94211" name="Rectangle 2"/>
          <p:cNvSpPr>
            <a:spLocks noGrp="1" noChangeArrowheads="1"/>
          </p:cNvSpPr>
          <p:nvPr>
            <p:ph type="title" idx="4294967295"/>
          </p:nvPr>
        </p:nvSpPr>
        <p:spPr>
          <a:xfrm>
            <a:off x="2774458" y="388795"/>
            <a:ext cx="6267605" cy="1347537"/>
          </a:xfrm>
          <a:noFill/>
          <a:ln>
            <a:noFill/>
          </a:ln>
        </p:spPr>
        <p:txBody>
          <a:bodyPr>
            <a:normAutofit/>
          </a:bodyPr>
          <a:lstStyle/>
          <a:p>
            <a:pPr algn="ctr" eaLnBrk="1" hangingPunct="1"/>
            <a:r>
              <a:rPr lang="en-US" sz="1800" b="1" dirty="0">
                <a:solidFill>
                  <a:srgbClr val="0000FF"/>
                </a:solidFill>
              </a:rPr>
              <a:t>SMM  </a:t>
            </a:r>
            <a:r>
              <a:rPr lang="en-US" sz="2585" b="1" dirty="0"/>
              <a:t>8.5.3 </a:t>
            </a:r>
            <a:r>
              <a:rPr lang="en-US" sz="2585" b="1" dirty="0" err="1"/>
              <a:t>Pengendalian</a:t>
            </a:r>
            <a:r>
              <a:rPr lang="en-US" sz="2585" b="1" dirty="0"/>
              <a:t> </a:t>
            </a:r>
            <a:r>
              <a:rPr lang="en-US" sz="2585" b="1" dirty="0" err="1"/>
              <a:t>Barang</a:t>
            </a:r>
            <a:r>
              <a:rPr lang="en-US" sz="2585" b="1" dirty="0"/>
              <a:t> </a:t>
            </a:r>
            <a:r>
              <a:rPr lang="en-US" sz="2585" b="1" dirty="0" err="1"/>
              <a:t>Milik</a:t>
            </a:r>
            <a:r>
              <a:rPr lang="en-US" sz="2585" b="1" dirty="0"/>
              <a:t> </a:t>
            </a:r>
            <a:r>
              <a:rPr lang="en-US" sz="2585" b="1" dirty="0" err="1"/>
              <a:t>Pelanggan</a:t>
            </a:r>
            <a:r>
              <a:rPr lang="en-US" sz="2585" b="1" dirty="0"/>
              <a:t> dan </a:t>
            </a:r>
            <a:r>
              <a:rPr lang="en-US" sz="2585" b="1" dirty="0" err="1"/>
              <a:t>Penyedia</a:t>
            </a:r>
            <a:r>
              <a:rPr lang="en-US" sz="2585" b="1" dirty="0"/>
              <a:t> </a:t>
            </a:r>
            <a:r>
              <a:rPr lang="en-US" sz="2585" b="1" dirty="0" err="1"/>
              <a:t>Eksternal</a:t>
            </a:r>
            <a:endParaRPr lang="en-US" sz="2585" b="1" dirty="0"/>
          </a:p>
        </p:txBody>
      </p:sp>
      <p:sp>
        <p:nvSpPr>
          <p:cNvPr id="94212" name="Rectangle 5"/>
          <p:cNvSpPr>
            <a:spLocks noGrp="1" noChangeArrowheads="1"/>
          </p:cNvSpPr>
          <p:nvPr>
            <p:ph type="body" idx="4294967295"/>
          </p:nvPr>
        </p:nvSpPr>
        <p:spPr>
          <a:xfrm>
            <a:off x="2774452" y="1810372"/>
            <a:ext cx="6165663" cy="4320803"/>
          </a:xfrm>
        </p:spPr>
        <p:txBody>
          <a:bodyPr>
            <a:normAutofit/>
          </a:bodyPr>
          <a:lstStyle/>
          <a:p>
            <a:pPr>
              <a:lnSpc>
                <a:spcPct val="105000"/>
              </a:lnSpc>
              <a:buNone/>
            </a:pPr>
            <a:r>
              <a:rPr lang="en-US" sz="1846" b="1" i="1" u="sng" dirty="0"/>
              <a:t>8.5.3  </a:t>
            </a:r>
            <a:r>
              <a:rPr lang="en-US" sz="1846" b="1" i="1" u="sng" dirty="0" err="1"/>
              <a:t>Barang</a:t>
            </a:r>
            <a:r>
              <a:rPr lang="en-US" sz="1846" b="1" i="1" u="sng" dirty="0"/>
              <a:t> </a:t>
            </a:r>
            <a:r>
              <a:rPr lang="en-US" sz="1846" b="1" i="1" u="sng" dirty="0" err="1"/>
              <a:t>Milik</a:t>
            </a:r>
            <a:r>
              <a:rPr lang="en-US" sz="1846" b="1" i="1" u="sng" dirty="0"/>
              <a:t> </a:t>
            </a:r>
            <a:r>
              <a:rPr lang="en-US" sz="1846" b="1" i="1" u="sng" dirty="0" err="1"/>
              <a:t>Pelanggan</a:t>
            </a:r>
            <a:r>
              <a:rPr lang="en-US" sz="1846" b="1" i="1" u="sng" dirty="0"/>
              <a:t>  </a:t>
            </a:r>
            <a:r>
              <a:rPr lang="en-US" sz="1846" b="1" i="1" u="sng" dirty="0" err="1"/>
              <a:t>dan</a:t>
            </a:r>
            <a:r>
              <a:rPr lang="en-US" sz="1846" b="1" i="1" u="sng" dirty="0"/>
              <a:t> </a:t>
            </a:r>
            <a:r>
              <a:rPr lang="en-US" sz="1846" b="1" i="1" u="sng" dirty="0" err="1"/>
              <a:t>Penyedia</a:t>
            </a:r>
            <a:r>
              <a:rPr lang="en-US" sz="1846" b="1" i="1" u="sng" dirty="0"/>
              <a:t> </a:t>
            </a:r>
            <a:r>
              <a:rPr lang="en-US" sz="1846" b="1" i="1" u="sng" dirty="0" err="1"/>
              <a:t>Eksternal</a:t>
            </a:r>
            <a:r>
              <a:rPr lang="en-US" sz="1846" b="1" i="1" u="sng" dirty="0"/>
              <a:t> </a:t>
            </a:r>
            <a:r>
              <a:rPr lang="en-US" sz="1846" b="1" u="sng" dirty="0"/>
              <a:t>*</a:t>
            </a:r>
            <a:endParaRPr lang="en-US" sz="1846" b="1" i="1" u="sng" dirty="0"/>
          </a:p>
          <a:p>
            <a:pPr>
              <a:lnSpc>
                <a:spcPct val="105000"/>
              </a:lnSpc>
            </a:pPr>
            <a:r>
              <a:rPr lang="en-US" sz="1846" b="1" i="1" u="sng" dirty="0" err="1"/>
              <a:t>Identifikasi</a:t>
            </a:r>
            <a:r>
              <a:rPr lang="en-US" sz="1846" b="1" i="1" u="sng" dirty="0"/>
              <a:t>, </a:t>
            </a:r>
            <a:r>
              <a:rPr lang="en-US" sz="1846" b="1" i="1" u="sng" dirty="0" err="1"/>
              <a:t>verifikasi</a:t>
            </a:r>
            <a:r>
              <a:rPr lang="en-US" sz="1846" b="1" i="1" u="sng" dirty="0"/>
              <a:t>, </a:t>
            </a:r>
            <a:r>
              <a:rPr lang="en-US" sz="1846" b="1" i="1" u="sng" dirty="0" err="1"/>
              <a:t>pengamanan</a:t>
            </a:r>
            <a:r>
              <a:rPr lang="id-ID" sz="1846" b="1" i="1" u="sng" dirty="0"/>
              <a:t>,</a:t>
            </a:r>
            <a:r>
              <a:rPr lang="en-US" sz="1846" b="1" i="1" u="sng" dirty="0"/>
              <a:t> </a:t>
            </a:r>
            <a:r>
              <a:rPr lang="en-US" sz="1846" b="1" i="1" u="sng" dirty="0" err="1"/>
              <a:t>dan</a:t>
            </a:r>
            <a:r>
              <a:rPr lang="en-US" sz="1846" b="1" i="1" u="sng" dirty="0"/>
              <a:t> </a:t>
            </a:r>
            <a:r>
              <a:rPr lang="en-US" sz="1846" b="1" i="1" u="sng" dirty="0" err="1"/>
              <a:t>memelihara</a:t>
            </a:r>
            <a:r>
              <a:rPr lang="en-US" sz="1846" b="1" i="1" u="sng" dirty="0"/>
              <a:t> </a:t>
            </a:r>
            <a:r>
              <a:rPr lang="en-US" sz="1846" b="1" i="1" u="sng" dirty="0" err="1"/>
              <a:t>barang</a:t>
            </a:r>
            <a:r>
              <a:rPr lang="en-US" sz="1846" b="1" i="1" u="sng" dirty="0"/>
              <a:t> </a:t>
            </a:r>
            <a:r>
              <a:rPr lang="en-US" sz="1846" b="1" i="1" u="sng" dirty="0" err="1"/>
              <a:t>milik</a:t>
            </a:r>
            <a:r>
              <a:rPr lang="en-US" sz="1846" b="1" i="1" u="sng" dirty="0"/>
              <a:t> </a:t>
            </a:r>
            <a:r>
              <a:rPr lang="en-US" sz="1846" b="1" i="1" u="sng" dirty="0" err="1"/>
              <a:t>pelanggan</a:t>
            </a:r>
            <a:r>
              <a:rPr lang="en-US" sz="1846" b="1" i="1" u="sng" dirty="0"/>
              <a:t> </a:t>
            </a:r>
            <a:r>
              <a:rPr lang="en-US" sz="1846" b="1" i="1" u="sng" dirty="0" err="1"/>
              <a:t>dan</a:t>
            </a:r>
            <a:r>
              <a:rPr lang="en-US" sz="1846" b="1" i="1" u="sng" dirty="0"/>
              <a:t> </a:t>
            </a:r>
            <a:r>
              <a:rPr lang="en-US" sz="1846" b="1" i="1" u="sng" dirty="0" err="1"/>
              <a:t>penyedia</a:t>
            </a:r>
            <a:r>
              <a:rPr lang="en-US" sz="1846" b="1" i="1" u="sng" dirty="0"/>
              <a:t> </a:t>
            </a:r>
            <a:r>
              <a:rPr lang="en-US" sz="1846" b="1" i="1" u="sng" dirty="0" err="1"/>
              <a:t>eksternal</a:t>
            </a:r>
            <a:r>
              <a:rPr lang="en-US" sz="1846" b="1" i="1" u="sng" dirty="0"/>
              <a:t>.</a:t>
            </a:r>
            <a:r>
              <a:rPr lang="en-US" sz="1846" b="1" u="sng" dirty="0"/>
              <a:t> *</a:t>
            </a:r>
            <a:endParaRPr lang="en-US" sz="1846" b="1" i="1" u="sng" dirty="0"/>
          </a:p>
          <a:p>
            <a:pPr eaLnBrk="1" hangingPunct="1">
              <a:lnSpc>
                <a:spcPct val="105000"/>
              </a:lnSpc>
            </a:pPr>
            <a:r>
              <a:rPr lang="en-US" sz="1846" i="1" dirty="0" err="1"/>
              <a:t>Kehilangan</a:t>
            </a:r>
            <a:r>
              <a:rPr lang="en-US" sz="1846" i="1" dirty="0"/>
              <a:t>, </a:t>
            </a:r>
            <a:r>
              <a:rPr lang="en-US" sz="1846" i="1" dirty="0" err="1"/>
              <a:t>rusak</a:t>
            </a:r>
            <a:r>
              <a:rPr lang="en-US" sz="1846" i="1" dirty="0"/>
              <a:t> </a:t>
            </a:r>
            <a:r>
              <a:rPr lang="en-US" sz="1846" i="1" dirty="0" err="1"/>
              <a:t>atau</a:t>
            </a:r>
            <a:r>
              <a:rPr lang="en-US" sz="1846" i="1" dirty="0"/>
              <a:t> </a:t>
            </a:r>
            <a:r>
              <a:rPr lang="en-US" sz="1846" i="1" dirty="0" err="1"/>
              <a:t>tidak</a:t>
            </a:r>
            <a:r>
              <a:rPr lang="en-US" sz="1846" i="1" dirty="0"/>
              <a:t> </a:t>
            </a:r>
            <a:r>
              <a:rPr lang="en-US" sz="1846" i="1" dirty="0" err="1"/>
              <a:t>layak</a:t>
            </a:r>
            <a:r>
              <a:rPr lang="en-US" sz="1846" i="1" dirty="0"/>
              <a:t> </a:t>
            </a:r>
            <a:r>
              <a:rPr lang="en-US" sz="1846" i="1" dirty="0" err="1"/>
              <a:t>pakai</a:t>
            </a:r>
            <a:r>
              <a:rPr lang="en-US" sz="1846" i="1" dirty="0"/>
              <a:t> </a:t>
            </a:r>
            <a:r>
              <a:rPr lang="en-US" sz="1846" i="1" dirty="0" err="1"/>
              <a:t>harus</a:t>
            </a:r>
            <a:r>
              <a:rPr lang="en-US" sz="1846" i="1" dirty="0"/>
              <a:t> </a:t>
            </a:r>
            <a:r>
              <a:rPr lang="en-US" sz="1846" i="1" dirty="0" err="1"/>
              <a:t>dicatat</a:t>
            </a:r>
            <a:r>
              <a:rPr lang="en-US" sz="1846" i="1" dirty="0"/>
              <a:t> </a:t>
            </a:r>
            <a:r>
              <a:rPr lang="en-US" sz="1846" i="1" dirty="0" err="1"/>
              <a:t>dan</a:t>
            </a:r>
            <a:r>
              <a:rPr lang="en-US" sz="1846" i="1" dirty="0"/>
              <a:t> </a:t>
            </a:r>
            <a:r>
              <a:rPr lang="en-US" sz="1846" i="1" dirty="0" err="1"/>
              <a:t>dilaporkan</a:t>
            </a:r>
            <a:r>
              <a:rPr lang="en-US" sz="1846" i="1" dirty="0"/>
              <a:t> </a:t>
            </a:r>
            <a:r>
              <a:rPr lang="en-US" sz="1846" i="1" dirty="0" err="1"/>
              <a:t>ke</a:t>
            </a:r>
            <a:r>
              <a:rPr lang="en-US" sz="1846" i="1" dirty="0"/>
              <a:t> </a:t>
            </a:r>
            <a:r>
              <a:rPr lang="en-US" sz="1846" i="1" dirty="0" err="1"/>
              <a:t>pelanggan</a:t>
            </a:r>
            <a:r>
              <a:rPr lang="en-US" sz="1846" i="1" dirty="0"/>
              <a:t> </a:t>
            </a:r>
            <a:r>
              <a:rPr lang="en-US" sz="1846" i="1" dirty="0" err="1"/>
              <a:t>dan</a:t>
            </a:r>
            <a:r>
              <a:rPr lang="en-US" sz="1846" i="1" dirty="0"/>
              <a:t> </a:t>
            </a:r>
            <a:r>
              <a:rPr lang="en-US" sz="1846" i="1" dirty="0" err="1"/>
              <a:t>menyimpan</a:t>
            </a:r>
            <a:r>
              <a:rPr lang="en-US" sz="1846" i="1" dirty="0"/>
              <a:t> </a:t>
            </a:r>
            <a:r>
              <a:rPr lang="en-US" sz="1846" i="1" dirty="0" err="1"/>
              <a:t>catatan</a:t>
            </a:r>
            <a:r>
              <a:rPr lang="en-US" sz="1846" i="1" dirty="0"/>
              <a:t> </a:t>
            </a:r>
            <a:r>
              <a:rPr lang="en-US" sz="1846" i="1" dirty="0" err="1"/>
              <a:t>tersebut</a:t>
            </a:r>
            <a:r>
              <a:rPr lang="en-US" sz="1846" i="1" dirty="0"/>
              <a:t>.</a:t>
            </a:r>
          </a:p>
          <a:p>
            <a:pPr eaLnBrk="1" hangingPunct="1">
              <a:lnSpc>
                <a:spcPct val="105000"/>
              </a:lnSpc>
            </a:pPr>
            <a:r>
              <a:rPr lang="en-US" sz="1846" i="1" dirty="0" err="1"/>
              <a:t>Dapat</a:t>
            </a:r>
            <a:r>
              <a:rPr lang="en-US" sz="1846" i="1" dirty="0"/>
              <a:t> </a:t>
            </a:r>
            <a:r>
              <a:rPr lang="en-US" sz="1846" i="1" dirty="0" err="1"/>
              <a:t>meliputi</a:t>
            </a:r>
            <a:r>
              <a:rPr lang="en-US" sz="1846" i="1" dirty="0"/>
              <a:t> </a:t>
            </a:r>
            <a:r>
              <a:rPr lang="en-US" sz="1846" dirty="0"/>
              <a:t>(</a:t>
            </a:r>
            <a:r>
              <a:rPr lang="en-US" sz="1846" dirty="0" err="1"/>
              <a:t>tapi</a:t>
            </a:r>
            <a:r>
              <a:rPr lang="en-US" sz="1846" dirty="0"/>
              <a:t> </a:t>
            </a:r>
            <a:r>
              <a:rPr lang="en-US" sz="1846" dirty="0" err="1"/>
              <a:t>tidak</a:t>
            </a:r>
            <a:r>
              <a:rPr lang="en-US" sz="1846" dirty="0"/>
              <a:t> </a:t>
            </a:r>
            <a:r>
              <a:rPr lang="en-US" sz="1846" dirty="0" err="1"/>
              <a:t>terbatas</a:t>
            </a:r>
            <a:r>
              <a:rPr lang="en-US" sz="1846" dirty="0"/>
              <a:t> </a:t>
            </a:r>
            <a:r>
              <a:rPr lang="en-US" sz="1846" dirty="0" err="1"/>
              <a:t>kepada</a:t>
            </a:r>
            <a:r>
              <a:rPr lang="en-US" sz="1846" dirty="0"/>
              <a:t>)</a:t>
            </a:r>
            <a:r>
              <a:rPr lang="en-US" sz="1846" i="1" dirty="0"/>
              <a:t>: </a:t>
            </a:r>
            <a:r>
              <a:rPr lang="en-US" sz="1846" i="1" dirty="0" err="1"/>
              <a:t>hak</a:t>
            </a:r>
            <a:r>
              <a:rPr lang="en-US" sz="1846" i="1" dirty="0"/>
              <a:t> </a:t>
            </a:r>
            <a:r>
              <a:rPr lang="en-US" sz="1846" i="1" dirty="0" err="1"/>
              <a:t>intelektual</a:t>
            </a:r>
            <a:r>
              <a:rPr lang="en-US" sz="1846" i="1" dirty="0"/>
              <a:t> </a:t>
            </a:r>
            <a:r>
              <a:rPr lang="en-US" sz="1846" i="1" dirty="0" err="1"/>
              <a:t>dan</a:t>
            </a:r>
            <a:r>
              <a:rPr lang="en-US" sz="1846" i="1" dirty="0"/>
              <a:t> data </a:t>
            </a:r>
            <a:r>
              <a:rPr lang="en-US" sz="1846" i="1" dirty="0" err="1"/>
              <a:t>pelanggan</a:t>
            </a:r>
            <a:endParaRPr lang="en-US" sz="1846" i="1" dirty="0"/>
          </a:p>
          <a:p>
            <a:pPr eaLnBrk="1" hangingPunct="1">
              <a:lnSpc>
                <a:spcPct val="105000"/>
              </a:lnSpc>
            </a:pPr>
            <a:r>
              <a:rPr lang="en-US" sz="1846" dirty="0" err="1"/>
              <a:t>Contoh</a:t>
            </a:r>
            <a:r>
              <a:rPr lang="en-US" sz="1846" dirty="0"/>
              <a:t> </a:t>
            </a:r>
            <a:r>
              <a:rPr lang="en-US" sz="1846" dirty="0" err="1"/>
              <a:t>benda</a:t>
            </a:r>
            <a:r>
              <a:rPr lang="en-US" sz="1846" dirty="0"/>
              <a:t> </a:t>
            </a:r>
            <a:r>
              <a:rPr lang="en-US" sz="1846" dirty="0" err="1"/>
              <a:t>milik</a:t>
            </a:r>
            <a:r>
              <a:rPr lang="en-US" sz="1846" dirty="0"/>
              <a:t> </a:t>
            </a:r>
            <a:r>
              <a:rPr lang="en-US" sz="1846" dirty="0" err="1"/>
              <a:t>pelanggan</a:t>
            </a:r>
            <a:r>
              <a:rPr lang="en-US" sz="1846" dirty="0"/>
              <a:t>  :</a:t>
            </a:r>
          </a:p>
        </p:txBody>
      </p:sp>
      <p:cxnSp>
        <p:nvCxnSpPr>
          <p:cNvPr id="8" name="Straight Connector 7"/>
          <p:cNvCxnSpPr/>
          <p:nvPr/>
        </p:nvCxnSpPr>
        <p:spPr>
          <a:xfrm>
            <a:off x="2596698" y="652781"/>
            <a:ext cx="22703" cy="551777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263769"/>
            <a:ext cx="2491931" cy="6330462"/>
          </a:xfrm>
          <a:prstGeom prst="rect">
            <a:avLst/>
          </a:prstGeom>
          <a:pattFill prst="narHorz">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1" name="Oval 10">
            <a:hlinkClick r:id="rId3" action="ppaction://hlinksldjump"/>
          </p:cNvPr>
          <p:cNvSpPr/>
          <p:nvPr/>
        </p:nvSpPr>
        <p:spPr>
          <a:xfrm>
            <a:off x="427565" y="476029"/>
            <a:ext cx="1099838" cy="59554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62" dirty="0">
                <a:solidFill>
                  <a:schemeClr val="bg1"/>
                </a:solidFill>
                <a:latin typeface="Accidental Presidency" panose="00000400000000000000" pitchFamily="2" charset="0"/>
              </a:rPr>
              <a:t>ISO 9001</a:t>
            </a:r>
            <a:endParaRPr lang="en-US" sz="1662" dirty="0"/>
          </a:p>
        </p:txBody>
      </p:sp>
      <p:sp>
        <p:nvSpPr>
          <p:cNvPr id="12" name="Moon 11"/>
          <p:cNvSpPr/>
          <p:nvPr/>
        </p:nvSpPr>
        <p:spPr>
          <a:xfrm flipH="1">
            <a:off x="1363590" y="543047"/>
            <a:ext cx="383924" cy="463410"/>
          </a:xfrm>
          <a:prstGeom prst="moon">
            <a:avLst>
              <a:gd name="adj" fmla="val 52752"/>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3" name="Moon 12"/>
          <p:cNvSpPr/>
          <p:nvPr/>
        </p:nvSpPr>
        <p:spPr>
          <a:xfrm flipH="1">
            <a:off x="1594971" y="602429"/>
            <a:ext cx="252146" cy="341323"/>
          </a:xfrm>
          <a:prstGeom prst="moon">
            <a:avLst>
              <a:gd name="adj" fmla="val 19786"/>
            </a:avLst>
          </a:prstGeom>
          <a:solidFill>
            <a:srgbClr val="E3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nvGrpSpPr>
          <p:cNvPr id="14" name="Group 13"/>
          <p:cNvGrpSpPr/>
          <p:nvPr/>
        </p:nvGrpSpPr>
        <p:grpSpPr>
          <a:xfrm>
            <a:off x="156308" y="3744554"/>
            <a:ext cx="2360798" cy="2442476"/>
            <a:chOff x="169333" y="3770850"/>
            <a:chExt cx="2557531" cy="2646016"/>
          </a:xfrm>
        </p:grpSpPr>
        <p:sp>
          <p:nvSpPr>
            <p:cNvPr id="15" name="Rectangle 14"/>
            <p:cNvSpPr/>
            <p:nvPr/>
          </p:nvSpPr>
          <p:spPr>
            <a:xfrm>
              <a:off x="1648276" y="3770850"/>
              <a:ext cx="508648" cy="2117599"/>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6" name="Right Triangle 15"/>
            <p:cNvSpPr/>
            <p:nvPr/>
          </p:nvSpPr>
          <p:spPr>
            <a:xfrm flipH="1" flipV="1">
              <a:off x="1636701" y="5886486"/>
              <a:ext cx="54291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Rectangle 16"/>
            <p:cNvSpPr/>
            <p:nvPr/>
          </p:nvSpPr>
          <p:spPr>
            <a:xfrm>
              <a:off x="2232273" y="5479318"/>
              <a:ext cx="472776" cy="9327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8" name="Right Triangle 17"/>
            <p:cNvSpPr/>
            <p:nvPr/>
          </p:nvSpPr>
          <p:spPr>
            <a:xfrm>
              <a:off x="2168500" y="5886486"/>
              <a:ext cx="55836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9" name="Right Triangle 18"/>
            <p:cNvSpPr/>
            <p:nvPr/>
          </p:nvSpPr>
          <p:spPr>
            <a:xfrm flipH="1">
              <a:off x="2179615" y="4953042"/>
              <a:ext cx="519977" cy="528142"/>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Right Triangle 19"/>
            <p:cNvSpPr/>
            <p:nvPr/>
          </p:nvSpPr>
          <p:spPr>
            <a:xfrm rot="5400000">
              <a:off x="2220452" y="4978679"/>
              <a:ext cx="472590" cy="496604"/>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1" name="Rectangle 20"/>
            <p:cNvSpPr/>
            <p:nvPr/>
          </p:nvSpPr>
          <p:spPr>
            <a:xfrm>
              <a:off x="306064" y="4992214"/>
              <a:ext cx="1926207" cy="488969"/>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2" name="Rectangle 21"/>
            <p:cNvSpPr/>
            <p:nvPr/>
          </p:nvSpPr>
          <p:spPr>
            <a:xfrm>
              <a:off x="169333" y="5018464"/>
              <a:ext cx="2248444" cy="38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8" dirty="0">
                <a:solidFill>
                  <a:schemeClr val="tx1"/>
                </a:solidFill>
              </a:endParaRPr>
            </a:p>
          </p:txBody>
        </p:sp>
      </p:grpSp>
      <p:sp>
        <p:nvSpPr>
          <p:cNvPr id="3" name="TextBox 2"/>
          <p:cNvSpPr txBox="1"/>
          <p:nvPr/>
        </p:nvSpPr>
        <p:spPr>
          <a:xfrm>
            <a:off x="2561485" y="4721913"/>
            <a:ext cx="2226785" cy="1422249"/>
          </a:xfrm>
          <a:prstGeom prst="rect">
            <a:avLst/>
          </a:prstGeom>
          <a:noFill/>
        </p:spPr>
        <p:txBody>
          <a:bodyPr wrap="square" rtlCol="0">
            <a:spAutoFit/>
          </a:bodyPr>
          <a:lstStyle/>
          <a:p>
            <a:pPr marL="738572" lvl="1" indent="-316531">
              <a:lnSpc>
                <a:spcPct val="105000"/>
              </a:lnSpc>
              <a:buFont typeface="Arial" panose="020B0604020202020204" pitchFamily="34" charset="0"/>
              <a:buChar char="•"/>
            </a:pPr>
            <a:r>
              <a:rPr lang="en-US" sz="1662" dirty="0" err="1"/>
              <a:t>Komponen</a:t>
            </a:r>
            <a:r>
              <a:rPr lang="en-US" sz="1662" dirty="0"/>
              <a:t> </a:t>
            </a:r>
          </a:p>
          <a:p>
            <a:pPr marL="738572" lvl="1" indent="-316531">
              <a:lnSpc>
                <a:spcPct val="105000"/>
              </a:lnSpc>
              <a:buFont typeface="Arial" panose="020B0604020202020204" pitchFamily="34" charset="0"/>
              <a:buChar char="•"/>
            </a:pPr>
            <a:r>
              <a:rPr lang="en-US" sz="1662" dirty="0"/>
              <a:t>Material</a:t>
            </a:r>
          </a:p>
          <a:p>
            <a:pPr marL="738572" lvl="1" indent="-316531">
              <a:lnSpc>
                <a:spcPct val="105000"/>
              </a:lnSpc>
              <a:buFont typeface="Arial" panose="020B0604020202020204" pitchFamily="34" charset="0"/>
              <a:buChar char="•"/>
            </a:pPr>
            <a:r>
              <a:rPr lang="en-US" sz="1662" dirty="0" err="1"/>
              <a:t>Peralatan</a:t>
            </a:r>
            <a:r>
              <a:rPr lang="en-US" sz="1662" dirty="0"/>
              <a:t> </a:t>
            </a:r>
          </a:p>
          <a:p>
            <a:pPr marL="738572" lvl="1" indent="-316531">
              <a:lnSpc>
                <a:spcPct val="105000"/>
              </a:lnSpc>
              <a:buFont typeface="Arial" panose="020B0604020202020204" pitchFamily="34" charset="0"/>
              <a:buChar char="•"/>
            </a:pPr>
            <a:r>
              <a:rPr lang="en-US" sz="1662" dirty="0" err="1"/>
              <a:t>Tempat</a:t>
            </a:r>
            <a:endParaRPr lang="en-US" sz="1662" dirty="0"/>
          </a:p>
          <a:p>
            <a:pPr marL="263776" indent="-263776">
              <a:buFont typeface="Arial" panose="020B0604020202020204" pitchFamily="34" charset="0"/>
              <a:buChar char="•"/>
            </a:pPr>
            <a:endParaRPr lang="en-US" sz="1662" dirty="0"/>
          </a:p>
        </p:txBody>
      </p:sp>
      <p:sp>
        <p:nvSpPr>
          <p:cNvPr id="5" name="TextBox 4"/>
          <p:cNvSpPr txBox="1"/>
          <p:nvPr/>
        </p:nvSpPr>
        <p:spPr>
          <a:xfrm>
            <a:off x="4386184" y="4739258"/>
            <a:ext cx="3938954" cy="1422249"/>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vl2pPr marL="800100" lvl="1" indent="-342900">
              <a:lnSpc>
                <a:spcPct val="105000"/>
              </a:lnSpc>
              <a:buFont typeface="Arial" panose="020B0604020202020204" pitchFamily="34" charset="0"/>
              <a:buChar char="•"/>
            </a:lvl2pPr>
          </a:lstStyle>
          <a:p>
            <a:pPr lvl="1"/>
            <a:r>
              <a:rPr lang="en-US" sz="1662" dirty="0"/>
              <a:t>Formula</a:t>
            </a:r>
          </a:p>
          <a:p>
            <a:pPr lvl="1"/>
            <a:r>
              <a:rPr lang="en-US" sz="1662" dirty="0"/>
              <a:t>No. HP/email </a:t>
            </a:r>
            <a:r>
              <a:rPr lang="en-US" sz="1662" dirty="0" err="1"/>
              <a:t>pelanggan</a:t>
            </a:r>
            <a:endParaRPr lang="en-US" sz="1662" dirty="0"/>
          </a:p>
          <a:p>
            <a:pPr lvl="1"/>
            <a:r>
              <a:rPr lang="en-US" sz="1662" dirty="0" err="1"/>
              <a:t>Spesifikasi</a:t>
            </a:r>
            <a:endParaRPr lang="en-US" sz="1662" dirty="0"/>
          </a:p>
          <a:p>
            <a:pPr lvl="1"/>
            <a:r>
              <a:rPr lang="en-US" sz="1662" dirty="0"/>
              <a:t>Drawing  </a:t>
            </a:r>
          </a:p>
          <a:p>
            <a:endParaRPr lang="en-US" sz="1662" dirty="0"/>
          </a:p>
        </p:txBody>
      </p:sp>
      <p:pic>
        <p:nvPicPr>
          <p:cNvPr id="27650" name="Picture 2" descr="http://4.bp.blogspot.com/-4D263nkUuI8/VGDZ9esVffI/AAAAAAAAAn4/L_4p33nBMCk/s1600/CARGO%2BBARANG.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6889" l="0" r="98222"/>
                    </a14:imgEffect>
                  </a14:imgLayer>
                </a14:imgProps>
              </a:ext>
              <a:ext uri="{28A0092B-C50C-407E-A947-70E740481C1C}">
                <a14:useLocalDpi xmlns:a14="http://schemas.microsoft.com/office/drawing/2010/main" val="0"/>
              </a:ext>
            </a:extLst>
          </a:blip>
          <a:srcRect/>
          <a:stretch>
            <a:fillRect/>
          </a:stretch>
        </p:blipFill>
        <p:spPr bwMode="auto">
          <a:xfrm>
            <a:off x="-81984" y="3901370"/>
            <a:ext cx="2972139" cy="2972139"/>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2.bp.blogspot.com/-ntLprCR9AUg/VGDaOEcCKLI/AAAAAAAAAoA/GLRcpvlv1rA/s1600/images%2B(3).jp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945" b="98895" l="39167" r="98333"/>
                    </a14:imgEffect>
                    <a14:imgEffect>
                      <a14:brightnessContrast bright="20000"/>
                    </a14:imgEffect>
                  </a14:imgLayer>
                </a14:imgProps>
              </a:ext>
              <a:ext uri="{28A0092B-C50C-407E-A947-70E740481C1C}">
                <a14:useLocalDpi xmlns:a14="http://schemas.microsoft.com/office/drawing/2010/main" val="0"/>
              </a:ext>
            </a:extLst>
          </a:blip>
          <a:srcRect l="39763"/>
          <a:stretch/>
        </p:blipFill>
        <p:spPr bwMode="auto">
          <a:xfrm>
            <a:off x="377097" y="1228394"/>
            <a:ext cx="2599159" cy="325417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73C4C0E-97AB-4E79-840E-325C88D1F553}"/>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801675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294570"/>
            <a:ext cx="9144000" cy="3571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lide Number Placeholder 24"/>
          <p:cNvSpPr>
            <a:spLocks noGrp="1"/>
          </p:cNvSpPr>
          <p:nvPr>
            <p:ph type="sldNum" sz="quarter" idx="12"/>
          </p:nvPr>
        </p:nvSpPr>
        <p:spPr>
          <a:xfrm>
            <a:off x="6773100" y="6298750"/>
            <a:ext cx="2311400" cy="365125"/>
          </a:xfrm>
        </p:spPr>
        <p:txBody>
          <a:bodyPr/>
          <a:lstStyle/>
          <a:p>
            <a:pPr>
              <a:defRPr/>
            </a:pPr>
            <a:fld id="{841ECF00-6640-4B42-A490-1528FA283F84}" type="slidenum">
              <a:rPr lang="en-US" smtClean="0"/>
              <a:pPr>
                <a:defRPr/>
              </a:pPr>
              <a:t>83</a:t>
            </a:fld>
            <a:endParaRPr lang="en-US" dirty="0"/>
          </a:p>
        </p:txBody>
      </p:sp>
      <p:sp>
        <p:nvSpPr>
          <p:cNvPr id="95235" name="Rectangle 2"/>
          <p:cNvSpPr>
            <a:spLocks noGrp="1" noChangeArrowheads="1"/>
          </p:cNvSpPr>
          <p:nvPr>
            <p:ph type="title" idx="4294967295"/>
          </p:nvPr>
        </p:nvSpPr>
        <p:spPr>
          <a:xfrm>
            <a:off x="0" y="263769"/>
            <a:ext cx="9144000" cy="1101603"/>
          </a:xfrm>
          <a:solidFill>
            <a:schemeClr val="accent6">
              <a:lumMod val="60000"/>
              <a:lumOff val="40000"/>
            </a:schemeClr>
          </a:solidFill>
        </p:spPr>
        <p:txBody>
          <a:bodyPr/>
          <a:lstStyle/>
          <a:p>
            <a:pPr algn="ctr" eaLnBrk="1" hangingPunct="1"/>
            <a:r>
              <a:rPr lang="en-US" sz="1800" b="1" dirty="0">
                <a:solidFill>
                  <a:srgbClr val="0000FF"/>
                </a:solidFill>
              </a:rPr>
              <a:t>SMM  </a:t>
            </a:r>
            <a:r>
              <a:rPr lang="en-US" sz="3200" dirty="0"/>
              <a:t>8.5.4 </a:t>
            </a:r>
            <a:r>
              <a:rPr lang="en-US" sz="3200" dirty="0" err="1"/>
              <a:t>Pemeliharaan</a:t>
            </a:r>
            <a:endParaRPr lang="en-US" sz="3200" dirty="0"/>
          </a:p>
        </p:txBody>
      </p:sp>
      <p:sp>
        <p:nvSpPr>
          <p:cNvPr id="95236" name="Rectangle 5"/>
          <p:cNvSpPr>
            <a:spLocks noGrp="1" noChangeArrowheads="1"/>
          </p:cNvSpPr>
          <p:nvPr>
            <p:ph type="body" idx="4294967295"/>
          </p:nvPr>
        </p:nvSpPr>
        <p:spPr>
          <a:xfrm>
            <a:off x="80935" y="1647942"/>
            <a:ext cx="9215804" cy="1658815"/>
          </a:xfrm>
        </p:spPr>
        <p:txBody>
          <a:bodyPr>
            <a:normAutofit fontScale="92500"/>
          </a:bodyPr>
          <a:lstStyle/>
          <a:p>
            <a:pPr marL="449261" indent="-449261">
              <a:buNone/>
            </a:pPr>
            <a:r>
              <a:rPr lang="id-ID" sz="2400" i="1" dirty="0"/>
              <a:t>	</a:t>
            </a:r>
            <a:r>
              <a:rPr lang="id-ID" sz="2400" dirty="0"/>
              <a:t>Organisasi harus </a:t>
            </a:r>
            <a:r>
              <a:rPr lang="en-US" sz="2400" dirty="0" err="1"/>
              <a:t>memelihara</a:t>
            </a:r>
            <a:r>
              <a:rPr lang="id-ID" sz="2400" dirty="0"/>
              <a:t> output selama produksi dan penyediaan jasa , sejauh yang diperlukan untuk memastikan kesesuaian dengan persyaratan </a:t>
            </a:r>
            <a:r>
              <a:rPr lang="en-US" sz="2400" i="1" u="sng" dirty="0"/>
              <a:t> </a:t>
            </a:r>
          </a:p>
          <a:p>
            <a:pPr marL="1122357" lvl="1" indent="-309562"/>
            <a:r>
              <a:rPr lang="en-US" sz="2000" i="1" dirty="0"/>
              <a:t>Proses </a:t>
            </a:r>
            <a:r>
              <a:rPr lang="en-US" sz="2000" i="1" dirty="0" err="1"/>
              <a:t>pengerjaan</a:t>
            </a:r>
            <a:r>
              <a:rPr lang="en-US" sz="2000" i="1" dirty="0"/>
              <a:t> di internal </a:t>
            </a:r>
            <a:r>
              <a:rPr lang="en-US" sz="2000" i="1" dirty="0" err="1"/>
              <a:t>dan</a:t>
            </a:r>
            <a:r>
              <a:rPr lang="en-US" sz="2000" i="1" dirty="0"/>
              <a:t> </a:t>
            </a:r>
          </a:p>
          <a:p>
            <a:pPr marL="1122357" lvl="1" indent="-309562"/>
            <a:r>
              <a:rPr lang="en-US" sz="2000" i="1" dirty="0" err="1"/>
              <a:t>Pengiriman</a:t>
            </a:r>
            <a:r>
              <a:rPr lang="en-US" sz="2000" i="1" dirty="0"/>
              <a:t> </a:t>
            </a:r>
            <a:r>
              <a:rPr lang="en-US" sz="2000" i="1" dirty="0" err="1"/>
              <a:t>sampai</a:t>
            </a:r>
            <a:r>
              <a:rPr lang="en-US" sz="2000" i="1" dirty="0"/>
              <a:t> </a:t>
            </a:r>
            <a:r>
              <a:rPr lang="en-US" sz="2000" i="1" dirty="0" err="1"/>
              <a:t>ke</a:t>
            </a:r>
            <a:r>
              <a:rPr lang="en-US" sz="2000" i="1" dirty="0"/>
              <a:t> </a:t>
            </a:r>
            <a:r>
              <a:rPr lang="en-US" sz="2000" i="1" dirty="0" err="1"/>
              <a:t>tujuan</a:t>
            </a:r>
            <a:r>
              <a:rPr lang="en-US" sz="2000" i="1" dirty="0"/>
              <a:t> yang </a:t>
            </a:r>
            <a:r>
              <a:rPr lang="en-US" sz="2000" i="1" dirty="0" err="1"/>
              <a:t>telah</a:t>
            </a:r>
            <a:r>
              <a:rPr lang="en-US" sz="2000" i="1" dirty="0"/>
              <a:t> </a:t>
            </a:r>
            <a:r>
              <a:rPr lang="en-US" sz="2000" i="1" dirty="0" err="1"/>
              <a:t>ditetapkan</a:t>
            </a:r>
            <a:r>
              <a:rPr lang="en-US" sz="2000" i="1" dirty="0"/>
              <a:t> </a:t>
            </a:r>
          </a:p>
        </p:txBody>
      </p:sp>
      <p:sp>
        <p:nvSpPr>
          <p:cNvPr id="95237" name="Rectangle 4"/>
          <p:cNvSpPr>
            <a:spLocks noChangeArrowheads="1"/>
          </p:cNvSpPr>
          <p:nvPr/>
        </p:nvSpPr>
        <p:spPr bwMode="auto">
          <a:xfrm>
            <a:off x="2724305" y="3291500"/>
            <a:ext cx="3929063" cy="461665"/>
          </a:xfrm>
          <a:prstGeom prst="rect">
            <a:avLst/>
          </a:prstGeom>
          <a:noFill/>
          <a:ln w="9525">
            <a:noFill/>
            <a:miter lim="800000"/>
            <a:headEnd/>
            <a:tailEnd/>
          </a:ln>
        </p:spPr>
        <p:txBody>
          <a:bodyPr>
            <a:spAutoFit/>
          </a:bodyPr>
          <a:lstStyle/>
          <a:p>
            <a:pPr marL="449261" indent="-449261"/>
            <a:r>
              <a:rPr lang="id-ID" sz="2400" i="1" u="sng" dirty="0"/>
              <a:t>P</a:t>
            </a:r>
            <a:r>
              <a:rPr lang="en-US" sz="2400" i="1" u="sng" dirty="0" err="1"/>
              <a:t>emeliharaan</a:t>
            </a:r>
            <a:r>
              <a:rPr lang="id-ID" sz="2400" i="1" u="sng" dirty="0"/>
              <a:t> meliputi :</a:t>
            </a:r>
            <a:endParaRPr lang="en-US" sz="2400" i="1" u="sng" dirty="0"/>
          </a:p>
        </p:txBody>
      </p:sp>
      <p:sp>
        <p:nvSpPr>
          <p:cNvPr id="7" name="Rectangle 6"/>
          <p:cNvSpPr/>
          <p:nvPr/>
        </p:nvSpPr>
        <p:spPr>
          <a:xfrm>
            <a:off x="4583420" y="5569516"/>
            <a:ext cx="1374961" cy="27717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77" dirty="0">
                <a:solidFill>
                  <a:schemeClr val="tx1"/>
                </a:solidFill>
                <a:latin typeface="Adobe Fan Heiti Std B" pitchFamily="34" charset="-128"/>
                <a:ea typeface="Adobe Fan Heiti Std B" pitchFamily="34" charset="-128"/>
              </a:rPr>
              <a:t>Pengepakan</a:t>
            </a:r>
          </a:p>
        </p:txBody>
      </p:sp>
      <p:sp>
        <p:nvSpPr>
          <p:cNvPr id="8" name="Rectangle 7"/>
          <p:cNvSpPr/>
          <p:nvPr/>
        </p:nvSpPr>
        <p:spPr>
          <a:xfrm>
            <a:off x="6175406" y="5568098"/>
            <a:ext cx="1403754" cy="268374"/>
          </a:xfrm>
          <a:prstGeom prst="rect">
            <a:avLst/>
          </a:prstGeom>
          <a:ln>
            <a:solidFill>
              <a:srgbClr val="FF0000"/>
            </a:solidFill>
            <a:prstDash val="dash"/>
          </a:ln>
        </p:spPr>
        <p:style>
          <a:lnRef idx="2">
            <a:schemeClr val="dk1"/>
          </a:lnRef>
          <a:fillRef idx="1">
            <a:schemeClr val="lt1"/>
          </a:fillRef>
          <a:effectRef idx="0">
            <a:schemeClr val="dk1"/>
          </a:effectRef>
          <a:fontRef idx="minor">
            <a:schemeClr val="dk1"/>
          </a:fontRef>
        </p:style>
        <p:txBody>
          <a:bodyPr anchor="ctr"/>
          <a:lstStyle/>
          <a:p>
            <a:pPr algn="ctr">
              <a:defRPr/>
            </a:pPr>
            <a:r>
              <a:rPr lang="id-ID" sz="1477" dirty="0">
                <a:solidFill>
                  <a:schemeClr val="tx1"/>
                </a:solidFill>
                <a:latin typeface="Adobe Fan Heiti Std B" pitchFamily="34" charset="-128"/>
                <a:ea typeface="Adobe Fan Heiti Std B" pitchFamily="34" charset="-128"/>
              </a:rPr>
              <a:t>Penyimpanan</a:t>
            </a:r>
          </a:p>
        </p:txBody>
      </p:sp>
      <p:sp>
        <p:nvSpPr>
          <p:cNvPr id="9" name="Rectangle 8"/>
          <p:cNvSpPr/>
          <p:nvPr/>
        </p:nvSpPr>
        <p:spPr>
          <a:xfrm>
            <a:off x="152950" y="5569515"/>
            <a:ext cx="1113603" cy="2857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77" dirty="0">
                <a:solidFill>
                  <a:schemeClr val="tx1"/>
                </a:solidFill>
                <a:latin typeface="Adobe Fan Heiti Std B" pitchFamily="34" charset="-128"/>
                <a:ea typeface="Adobe Fan Heiti Std B" pitchFamily="34" charset="-128"/>
              </a:rPr>
              <a:t>Identifikasi</a:t>
            </a:r>
          </a:p>
        </p:txBody>
      </p:sp>
      <p:pic>
        <p:nvPicPr>
          <p:cNvPr id="95241" name="Picture 10" descr="D:\H_Miscelleneous\4. My Pictures\gbr\2. 3D People\delivery.png"/>
          <p:cNvPicPr>
            <a:picLocks noChangeAspect="1" noChangeArrowheads="1"/>
          </p:cNvPicPr>
          <p:nvPr/>
        </p:nvPicPr>
        <p:blipFill>
          <a:blip r:embed="rId3" cstate="print"/>
          <a:srcRect l="8781"/>
          <a:stretch>
            <a:fillRect/>
          </a:stretch>
        </p:blipFill>
        <p:spPr bwMode="auto">
          <a:xfrm>
            <a:off x="139703" y="4088607"/>
            <a:ext cx="1374775" cy="1393825"/>
          </a:xfrm>
          <a:prstGeom prst="rect">
            <a:avLst/>
          </a:prstGeom>
          <a:noFill/>
          <a:ln w="9525">
            <a:noFill/>
            <a:miter lim="800000"/>
            <a:headEnd/>
            <a:tailEnd/>
          </a:ln>
        </p:spPr>
      </p:pic>
      <p:pic>
        <p:nvPicPr>
          <p:cNvPr id="95242" name="Picture 20" descr="http://www.cimg.in/images/2012/05/30/03/126994074_13383595882_large.jpg"/>
          <p:cNvPicPr>
            <a:picLocks noChangeAspect="1" noChangeArrowheads="1"/>
          </p:cNvPicPr>
          <p:nvPr/>
        </p:nvPicPr>
        <p:blipFill>
          <a:blip r:embed="rId4" cstate="print"/>
          <a:srcRect r="38799"/>
          <a:stretch>
            <a:fillRect/>
          </a:stretch>
        </p:blipFill>
        <p:spPr bwMode="auto">
          <a:xfrm>
            <a:off x="6221845" y="3942405"/>
            <a:ext cx="1357313" cy="1352545"/>
          </a:xfrm>
          <a:prstGeom prst="rect">
            <a:avLst/>
          </a:prstGeom>
          <a:noFill/>
          <a:ln w="9525">
            <a:noFill/>
            <a:miter lim="800000"/>
            <a:headEnd/>
            <a:tailEnd/>
          </a:ln>
        </p:spPr>
      </p:pic>
      <p:sp>
        <p:nvSpPr>
          <p:cNvPr id="14" name="Rectangle 13"/>
          <p:cNvSpPr/>
          <p:nvPr/>
        </p:nvSpPr>
        <p:spPr>
          <a:xfrm>
            <a:off x="1634863" y="5569515"/>
            <a:ext cx="1113602" cy="2857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77" dirty="0">
                <a:solidFill>
                  <a:schemeClr val="tx1"/>
                </a:solidFill>
                <a:latin typeface="Adobe Fan Heiti Std B" pitchFamily="34" charset="-128"/>
                <a:ea typeface="Adobe Fan Heiti Std B" pitchFamily="34" charset="-128"/>
              </a:rPr>
              <a:t>Handling</a:t>
            </a:r>
          </a:p>
        </p:txBody>
      </p:sp>
      <p:pic>
        <p:nvPicPr>
          <p:cNvPr id="95244" name="Picture 13" descr="http://t3.gstatic.com/images?q=tbn:ANd9GcTE8qkC15c6F3GDPQyMxdPhbXFPYQ-MJ_wcKI4AW_DvBaNwOgfO"/>
          <p:cNvPicPr>
            <a:picLocks noChangeAspect="1" noChangeArrowheads="1"/>
          </p:cNvPicPr>
          <p:nvPr/>
        </p:nvPicPr>
        <p:blipFill>
          <a:blip r:embed="rId5" cstate="print"/>
          <a:srcRect/>
          <a:stretch>
            <a:fillRect/>
          </a:stretch>
        </p:blipFill>
        <p:spPr bwMode="auto">
          <a:xfrm>
            <a:off x="1522263" y="4350654"/>
            <a:ext cx="1468981" cy="953899"/>
          </a:xfrm>
          <a:prstGeom prst="rect">
            <a:avLst/>
          </a:prstGeom>
          <a:noFill/>
          <a:ln w="9525">
            <a:noFill/>
            <a:miter lim="800000"/>
            <a:headEnd/>
            <a:tailEnd/>
          </a:ln>
        </p:spPr>
      </p:pic>
      <p:sp>
        <p:nvSpPr>
          <p:cNvPr id="17" name="Rounded Rectangular Callout 16"/>
          <p:cNvSpPr/>
          <p:nvPr/>
        </p:nvSpPr>
        <p:spPr>
          <a:xfrm>
            <a:off x="37778" y="3374392"/>
            <a:ext cx="928688" cy="822558"/>
          </a:xfrm>
          <a:prstGeom prst="wedgeRoundRectCallout">
            <a:avLst>
              <a:gd name="adj1" fmla="val 48439"/>
              <a:gd name="adj2" fmla="val 72034"/>
              <a:gd name="adj3" fmla="val 16667"/>
            </a:avLst>
          </a:prstGeom>
          <a:solidFill>
            <a:schemeClr val="bg1"/>
          </a:solidFill>
          <a:ln w="57150">
            <a:solidFill>
              <a:srgbClr val="0070C0">
                <a:alpha val="68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95246" name="Picture 21" descr="http://nyc-parkingticket.com/media/catalog/product/cache/1/small_image/135x/9df78eab33525d08d6e5fb8d27136e95/n/y/nycparkingticketreport_1.jpg">
            <a:hlinkClick r:id="rId6" action="ppaction://hlinkfile"/>
          </p:cNvPr>
          <p:cNvPicPr>
            <a:picLocks noChangeAspect="1" noChangeArrowheads="1"/>
          </p:cNvPicPr>
          <p:nvPr/>
        </p:nvPicPr>
        <p:blipFill>
          <a:blip r:embed="rId7" cstate="print"/>
          <a:srcRect/>
          <a:stretch>
            <a:fillRect/>
          </a:stretch>
        </p:blipFill>
        <p:spPr bwMode="auto">
          <a:xfrm>
            <a:off x="141760" y="3418836"/>
            <a:ext cx="720725" cy="665163"/>
          </a:xfrm>
          <a:prstGeom prst="rect">
            <a:avLst/>
          </a:prstGeom>
          <a:noFill/>
          <a:ln w="9525">
            <a:noFill/>
            <a:miter lim="800000"/>
            <a:headEnd/>
            <a:tailEnd/>
          </a:ln>
        </p:spPr>
      </p:pic>
      <p:sp>
        <p:nvSpPr>
          <p:cNvPr id="95247" name="TextBox 18"/>
          <p:cNvSpPr txBox="1">
            <a:spLocks noChangeArrowheads="1"/>
          </p:cNvSpPr>
          <p:nvPr/>
        </p:nvSpPr>
        <p:spPr bwMode="auto">
          <a:xfrm rot="1452015">
            <a:off x="268791" y="3976277"/>
            <a:ext cx="357188" cy="215444"/>
          </a:xfrm>
          <a:prstGeom prst="rect">
            <a:avLst/>
          </a:prstGeom>
          <a:noFill/>
          <a:ln w="9525">
            <a:noFill/>
            <a:miter lim="800000"/>
            <a:headEnd/>
            <a:tailEnd/>
          </a:ln>
        </p:spPr>
        <p:txBody>
          <a:bodyPr>
            <a:spAutoFit/>
          </a:bodyPr>
          <a:lstStyle/>
          <a:p>
            <a:r>
              <a:rPr lang="id-ID" sz="800" b="1"/>
              <a:t>OK</a:t>
            </a:r>
          </a:p>
        </p:txBody>
      </p:sp>
      <p:pic>
        <p:nvPicPr>
          <p:cNvPr id="95248" name="Picture 12" descr="http://www.dreamstime.com/3d-people-and-cardboard-box-thumb7519604.jpg"/>
          <p:cNvPicPr>
            <a:picLocks noChangeAspect="1" noChangeArrowheads="1"/>
          </p:cNvPicPr>
          <p:nvPr/>
        </p:nvPicPr>
        <p:blipFill>
          <a:blip r:embed="rId8" cstate="print"/>
          <a:srcRect b="9999"/>
          <a:stretch>
            <a:fillRect/>
          </a:stretch>
        </p:blipFill>
        <p:spPr bwMode="auto">
          <a:xfrm>
            <a:off x="4603781" y="4070287"/>
            <a:ext cx="1571625" cy="1214438"/>
          </a:xfrm>
          <a:prstGeom prst="rect">
            <a:avLst/>
          </a:prstGeom>
          <a:noFill/>
          <a:ln w="9525">
            <a:noFill/>
            <a:miter lim="800000"/>
            <a:headEnd/>
            <a:tailEnd/>
          </a:ln>
        </p:spPr>
      </p:pic>
      <p:pic>
        <p:nvPicPr>
          <p:cNvPr id="177154" name="Picture 2" descr="http://image.shutterstock.com/display_pic_with_logo/765256/101600311/stock-photo-a-d-man-factory-over-production-presentation-101600311.jpg"/>
          <p:cNvPicPr>
            <a:picLocks noChangeAspect="1" noChangeArrowheads="1"/>
          </p:cNvPicPr>
          <p:nvPr/>
        </p:nvPicPr>
        <p:blipFill>
          <a:blip r:embed="rId9" cstate="print"/>
          <a:srcRect r="31666" b="54605"/>
          <a:stretch>
            <a:fillRect/>
          </a:stretch>
        </p:blipFill>
        <p:spPr bwMode="auto">
          <a:xfrm>
            <a:off x="2991244" y="4325054"/>
            <a:ext cx="1533129" cy="979499"/>
          </a:xfrm>
          <a:prstGeom prst="rect">
            <a:avLst/>
          </a:prstGeom>
          <a:noFill/>
        </p:spPr>
      </p:pic>
      <p:sp>
        <p:nvSpPr>
          <p:cNvPr id="19" name="Rectangle 18"/>
          <p:cNvSpPr/>
          <p:nvPr/>
        </p:nvSpPr>
        <p:spPr>
          <a:xfrm>
            <a:off x="3226850" y="5548409"/>
            <a:ext cx="1113602" cy="2857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77" dirty="0" err="1">
                <a:solidFill>
                  <a:schemeClr val="tx1"/>
                </a:solidFill>
                <a:latin typeface="Adobe Fan Heiti Std B" pitchFamily="34" charset="-128"/>
                <a:ea typeface="Adobe Fan Heiti Std B" pitchFamily="34" charset="-128"/>
              </a:rPr>
              <a:t>Proses</a:t>
            </a:r>
            <a:endParaRPr lang="id-ID" sz="1477" dirty="0">
              <a:solidFill>
                <a:schemeClr val="tx1"/>
              </a:solidFill>
              <a:latin typeface="Adobe Fan Heiti Std B" pitchFamily="34" charset="-128"/>
              <a:ea typeface="Adobe Fan Heiti Std B" pitchFamily="34" charset="-128"/>
            </a:endParaRPr>
          </a:p>
        </p:txBody>
      </p:sp>
      <p:pic>
        <p:nvPicPr>
          <p:cNvPr id="27" name="Picture 10" descr="http://www.max-models.eu/wp-content/uploads/2012/02/Mitsubishi-3d-truck.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43844" y="4103608"/>
            <a:ext cx="1290932" cy="11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 descr="http://thumbs.dreamstime.com/thumblarge_366/12345431936l27HZ.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8423" y="4655355"/>
            <a:ext cx="4603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7694460" y="5567150"/>
            <a:ext cx="1208824" cy="279545"/>
          </a:xfrm>
          <a:prstGeom prst="rect">
            <a:avLst/>
          </a:prstGeom>
          <a:ln>
            <a:solidFill>
              <a:srgbClr val="FF0000"/>
            </a:solidFill>
            <a:prstDash val="dash"/>
          </a:ln>
        </p:spPr>
        <p:style>
          <a:lnRef idx="2">
            <a:schemeClr val="dk1"/>
          </a:lnRef>
          <a:fillRef idx="1">
            <a:schemeClr val="lt1"/>
          </a:fillRef>
          <a:effectRef idx="0">
            <a:schemeClr val="dk1"/>
          </a:effectRef>
          <a:fontRef idx="minor">
            <a:schemeClr val="dk1"/>
          </a:fontRef>
        </p:style>
        <p:txBody>
          <a:bodyPr anchor="ctr"/>
          <a:lstStyle/>
          <a:p>
            <a:pPr algn="ctr">
              <a:defRPr/>
            </a:pPr>
            <a:r>
              <a:rPr lang="en-US" sz="1477" b="1" u="sng" dirty="0" err="1">
                <a:solidFill>
                  <a:schemeClr val="tx1"/>
                </a:solidFill>
                <a:latin typeface="Adobe Fan Heiti Std B" pitchFamily="34" charset="-128"/>
                <a:ea typeface="Adobe Fan Heiti Std B" pitchFamily="34" charset="-128"/>
              </a:rPr>
              <a:t>Pengiriman</a:t>
            </a:r>
            <a:r>
              <a:rPr lang="en-US" sz="1477" b="1" u="sng" dirty="0">
                <a:solidFill>
                  <a:schemeClr val="tx1"/>
                </a:solidFill>
                <a:latin typeface="Adobe Fan Heiti Std B" pitchFamily="34" charset="-128"/>
                <a:ea typeface="Adobe Fan Heiti Std B" pitchFamily="34" charset="-128"/>
              </a:rPr>
              <a:t> </a:t>
            </a:r>
            <a:endParaRPr lang="id-ID" sz="1477" b="1" u="sng" dirty="0">
              <a:solidFill>
                <a:schemeClr val="tx1"/>
              </a:solidFill>
              <a:latin typeface="Adobe Fan Heiti Std B" pitchFamily="34" charset="-128"/>
              <a:ea typeface="Adobe Fan Heiti Std B" pitchFamily="34" charset="-128"/>
            </a:endParaRPr>
          </a:p>
        </p:txBody>
      </p:sp>
      <p:sp>
        <p:nvSpPr>
          <p:cNvPr id="3" name="Rectangle 2"/>
          <p:cNvSpPr/>
          <p:nvPr/>
        </p:nvSpPr>
        <p:spPr>
          <a:xfrm>
            <a:off x="8859025" y="5565025"/>
            <a:ext cx="290464" cy="350032"/>
          </a:xfrm>
          <a:prstGeom prst="rect">
            <a:avLst/>
          </a:prstGeom>
        </p:spPr>
        <p:txBody>
          <a:bodyPr wrap="none">
            <a:spAutoFit/>
          </a:bodyPr>
          <a:lstStyle/>
          <a:p>
            <a:pPr>
              <a:lnSpc>
                <a:spcPct val="105000"/>
              </a:lnSpc>
            </a:pPr>
            <a:r>
              <a:rPr lang="en-US" sz="1662" b="1" dirty="0"/>
              <a:t>*</a:t>
            </a:r>
            <a:endParaRPr lang="en-US" sz="1662" i="1" dirty="0"/>
          </a:p>
        </p:txBody>
      </p:sp>
      <p:cxnSp>
        <p:nvCxnSpPr>
          <p:cNvPr id="4" name="Straight Connector 3"/>
          <p:cNvCxnSpPr/>
          <p:nvPr/>
        </p:nvCxnSpPr>
        <p:spPr>
          <a:xfrm>
            <a:off x="0" y="1301994"/>
            <a:ext cx="9144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ACC7C70D-8A5B-455A-8FF0-634607DFA2C1}"/>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176419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1175" y="1917825"/>
            <a:ext cx="8273766" cy="39767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Organisasi harus memenuhi persyaratan untuk kegiatan pasca pengiriman terkait dengan produk dan layanan.</a:t>
            </a:r>
            <a:r>
              <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Dalam menentukan sejauh mana kegiatan pasca pengiriman yang diperlukan, organisasi harus mempertimbangkan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persyaratan Hukum dan peraturan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Konsekuensi yang tidak diinginkan potensial yang terkait dengan produk dan layanan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Sifat, penggunaan dan dimaksudkan seumur hidup produk dan layanannya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persyaratan pelanggan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umpan balik pelanggan.</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Catatan : Kegiatan Pasca pengiriman dapat mencakup tindakan di bawah ketentuan garansi, kewajiban kontrak seperti jasa pemeliharaan, dan layanan tambahan seperti daur ulang atau pembuangan akhir.</a:t>
            </a:r>
            <a:r>
              <a:rPr lang="en-US" sz="1846" b="1" u="sng" dirty="0"/>
              <a:t>*</a:t>
            </a:r>
            <a:endParaRPr lang="en-US" sz="1846" b="1" i="1" u="sng" dirty="0"/>
          </a:p>
          <a:p>
            <a:pPr eaLnBrk="0" fontAlgn="base" hangingPunct="0">
              <a:spcBef>
                <a:spcPct val="0"/>
              </a:spcBef>
              <a:spcAft>
                <a:spcPct val="0"/>
              </a:spcAft>
            </a:pPr>
            <a:endParaRPr lang="en-US" altLang="en-US" sz="1846" dirty="0">
              <a:latin typeface="Arial" panose="020B0604020202020204" pitchFamily="34" charset="0"/>
            </a:endParaRPr>
          </a:p>
        </p:txBody>
      </p:sp>
      <p:sp>
        <p:nvSpPr>
          <p:cNvPr id="3" name="Rectangle 2"/>
          <p:cNvSpPr/>
          <p:nvPr/>
        </p:nvSpPr>
        <p:spPr>
          <a:xfrm>
            <a:off x="1" y="272625"/>
            <a:ext cx="9144000" cy="1298690"/>
          </a:xfrm>
          <a:prstGeom prst="rect">
            <a:avLst/>
          </a:prstGeom>
          <a:pattFill prst="ltUpDiag">
            <a:fgClr>
              <a:schemeClr val="bg2">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en-US" sz="1662"/>
          </a:p>
        </p:txBody>
      </p:sp>
      <p:sp>
        <p:nvSpPr>
          <p:cNvPr id="4" name="Rectangle 2"/>
          <p:cNvSpPr txBox="1">
            <a:spLocks noChangeArrowheads="1"/>
          </p:cNvSpPr>
          <p:nvPr/>
        </p:nvSpPr>
        <p:spPr>
          <a:xfrm>
            <a:off x="590655" y="473898"/>
            <a:ext cx="6677971" cy="857250"/>
          </a:xfrm>
          <a:prstGeom prst="rect">
            <a:avLst/>
          </a:prstGeom>
        </p:spPr>
        <p:txBody>
          <a:bodyPr vert="horz" lIns="84406" tIns="42203" rIns="84406" bIns="4220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lang="en-US" altLang="en-US" sz="2100" b="1" dirty="0">
                <a:solidFill>
                  <a:srgbClr val="0000FF"/>
                </a:solidFill>
                <a:latin typeface="Arial Narrow" panose="020B0606020202030204" pitchFamily="34" charset="0"/>
                <a:ea typeface="NanumGothic"/>
              </a:rPr>
              <a:t>SMM  </a:t>
            </a:r>
            <a:r>
              <a:rPr lang="en-US" altLang="en-US" sz="4062" b="1" i="1" dirty="0">
                <a:latin typeface="Arial Narrow" panose="020B0606020202030204" pitchFamily="34" charset="0"/>
                <a:ea typeface="NanumGothic"/>
              </a:rPr>
              <a:t>8.5.5 </a:t>
            </a:r>
            <a:r>
              <a:rPr lang="en-US" altLang="en-US" sz="4062" b="1" i="1" dirty="0" err="1">
                <a:latin typeface="Arial Narrow" panose="020B0606020202030204" pitchFamily="34" charset="0"/>
                <a:ea typeface="NanumGothic"/>
              </a:rPr>
              <a:t>Kegiatan</a:t>
            </a:r>
            <a:r>
              <a:rPr lang="en-US" altLang="en-US" sz="4062" b="1" i="1" dirty="0">
                <a:latin typeface="Arial Narrow" panose="020B0606020202030204" pitchFamily="34" charset="0"/>
                <a:ea typeface="NanumGothic"/>
              </a:rPr>
              <a:t> </a:t>
            </a:r>
            <a:r>
              <a:rPr lang="en-US" altLang="en-US" sz="4062" b="1" i="1" dirty="0" err="1">
                <a:latin typeface="Arial Narrow" panose="020B0606020202030204" pitchFamily="34" charset="0"/>
                <a:ea typeface="NanumGothic"/>
              </a:rPr>
              <a:t>Pasca</a:t>
            </a:r>
            <a:r>
              <a:rPr lang="en-US" altLang="en-US" sz="4062" b="1" i="1" dirty="0">
                <a:latin typeface="Arial Narrow" panose="020B0606020202030204" pitchFamily="34" charset="0"/>
                <a:ea typeface="NanumGothic"/>
              </a:rPr>
              <a:t> </a:t>
            </a:r>
            <a:r>
              <a:rPr lang="en-US" altLang="en-US" sz="4062" b="1" i="1" dirty="0" err="1">
                <a:latin typeface="Arial Narrow" panose="020B0606020202030204" pitchFamily="34" charset="0"/>
                <a:ea typeface="NanumGothic"/>
              </a:rPr>
              <a:t>Pengiriman</a:t>
            </a:r>
            <a:r>
              <a:rPr lang="en-US" altLang="en-US" sz="4062" b="1" i="1" dirty="0">
                <a:latin typeface="Arial Narrow" panose="020B0606020202030204" pitchFamily="34" charset="0"/>
                <a:ea typeface="NanumGothic"/>
              </a:rPr>
              <a:t>                                                           </a:t>
            </a:r>
            <a:endParaRPr lang="id-ID" altLang="en-US" sz="4062"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p:txBody>
      </p:sp>
      <p:sp>
        <p:nvSpPr>
          <p:cNvPr id="5" name="Rectangle 4"/>
          <p:cNvSpPr/>
          <p:nvPr/>
        </p:nvSpPr>
        <p:spPr>
          <a:xfrm>
            <a:off x="8407183" y="272625"/>
            <a:ext cx="334547" cy="1326957"/>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6" name="Right Triangle 5"/>
          <p:cNvSpPr/>
          <p:nvPr/>
        </p:nvSpPr>
        <p:spPr>
          <a:xfrm flipH="1" flipV="1">
            <a:off x="8399570" y="1571314"/>
            <a:ext cx="357085" cy="39523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7" name="Rectangle 6"/>
          <p:cNvSpPr/>
          <p:nvPr/>
        </p:nvSpPr>
        <p:spPr>
          <a:xfrm>
            <a:off x="8791299" y="1254502"/>
            <a:ext cx="310954" cy="69507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Right Triangle 7"/>
          <p:cNvSpPr/>
          <p:nvPr/>
        </p:nvSpPr>
        <p:spPr>
          <a:xfrm>
            <a:off x="8749354" y="1531122"/>
            <a:ext cx="367247" cy="39523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Right Triangle 8"/>
          <p:cNvSpPr/>
          <p:nvPr/>
        </p:nvSpPr>
        <p:spPr>
          <a:xfrm flipH="1">
            <a:off x="8792692" y="902523"/>
            <a:ext cx="307556" cy="393562"/>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 name="Right Triangle 9"/>
          <p:cNvSpPr/>
          <p:nvPr/>
        </p:nvSpPr>
        <p:spPr>
          <a:xfrm rot="5400000">
            <a:off x="8757436" y="949900"/>
            <a:ext cx="362982" cy="326626"/>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1" name="Rectangle 10"/>
          <p:cNvSpPr/>
          <p:nvPr/>
        </p:nvSpPr>
        <p:spPr>
          <a:xfrm>
            <a:off x="7524385" y="931713"/>
            <a:ext cx="1266903" cy="364372"/>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2" name="Rectangle 11"/>
          <p:cNvSpPr/>
          <p:nvPr/>
        </p:nvSpPr>
        <p:spPr>
          <a:xfrm>
            <a:off x="7434454" y="951274"/>
            <a:ext cx="1478845" cy="288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8" dirty="0">
              <a:solidFill>
                <a:schemeClr val="tx1"/>
              </a:solidFill>
            </a:endParaRPr>
          </a:p>
        </p:txBody>
      </p:sp>
      <p:sp>
        <p:nvSpPr>
          <p:cNvPr id="14" name="Slide Number Placeholder 13"/>
          <p:cNvSpPr>
            <a:spLocks noGrp="1"/>
          </p:cNvSpPr>
          <p:nvPr>
            <p:ph type="sldNum" sz="quarter" idx="12"/>
          </p:nvPr>
        </p:nvSpPr>
        <p:spPr/>
        <p:txBody>
          <a:bodyPr/>
          <a:lstStyle/>
          <a:p>
            <a:fld id="{8646E38D-1E4E-4D64-8D25-29F399A3900B}" type="slidenum">
              <a:rPr lang="en-US" smtClean="0"/>
              <a:pPr/>
              <a:t>84</a:t>
            </a:fld>
            <a:endParaRPr lang="en-US"/>
          </a:p>
        </p:txBody>
      </p:sp>
      <p:sp>
        <p:nvSpPr>
          <p:cNvPr id="13" name="Footer Placeholder 12">
            <a:extLst>
              <a:ext uri="{FF2B5EF4-FFF2-40B4-BE49-F238E27FC236}">
                <a16:creationId xmlns:a16="http://schemas.microsoft.com/office/drawing/2014/main" id="{0FAF78BF-2A1C-4689-995F-2C3A69E97006}"/>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450253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2"/>
          <p:cNvSpPr>
            <a:spLocks noGrp="1"/>
          </p:cNvSpPr>
          <p:nvPr>
            <p:ph type="sldNum" sz="quarter" idx="12"/>
          </p:nvPr>
        </p:nvSpPr>
        <p:spPr>
          <a:xfrm>
            <a:off x="3378200" y="6356352"/>
            <a:ext cx="4114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46" indent="-285748">
              <a:spcBef>
                <a:spcPct val="20000"/>
              </a:spcBef>
              <a:buChar char="–"/>
              <a:defRPr sz="2800">
                <a:solidFill>
                  <a:schemeClr val="tx1"/>
                </a:solidFill>
                <a:latin typeface="Arial" panose="020B0604020202020204" pitchFamily="34" charset="0"/>
              </a:defRPr>
            </a:lvl2pPr>
            <a:lvl3pPr marL="1142993" indent="-228598">
              <a:spcBef>
                <a:spcPct val="20000"/>
              </a:spcBef>
              <a:buChar char="•"/>
              <a:defRPr sz="2400">
                <a:solidFill>
                  <a:schemeClr val="tx1"/>
                </a:solidFill>
                <a:latin typeface="Arial" panose="020B0604020202020204" pitchFamily="34" charset="0"/>
              </a:defRPr>
            </a:lvl3pPr>
            <a:lvl4pPr marL="1600191" indent="-228598">
              <a:spcBef>
                <a:spcPct val="20000"/>
              </a:spcBef>
              <a:buChar char="–"/>
              <a:defRPr sz="2000">
                <a:solidFill>
                  <a:schemeClr val="tx1"/>
                </a:solidFill>
                <a:latin typeface="Arial" panose="020B0604020202020204" pitchFamily="34" charset="0"/>
              </a:defRPr>
            </a:lvl4pPr>
            <a:lvl5pPr marL="2057388" indent="-228598">
              <a:spcBef>
                <a:spcPct val="20000"/>
              </a:spcBef>
              <a:buChar char="»"/>
              <a:defRPr sz="2000">
                <a:solidFill>
                  <a:schemeClr val="tx1"/>
                </a:solidFill>
                <a:latin typeface="Arial" panose="020B0604020202020204" pitchFamily="34" charset="0"/>
              </a:defRPr>
            </a:lvl5pPr>
            <a:lvl6pPr marL="2514585" indent="-228598" eaLnBrk="0" fontAlgn="base" hangingPunct="0">
              <a:spcBef>
                <a:spcPct val="20000"/>
              </a:spcBef>
              <a:spcAft>
                <a:spcPct val="0"/>
              </a:spcAft>
              <a:buChar char="»"/>
              <a:defRPr sz="2000">
                <a:solidFill>
                  <a:schemeClr val="tx1"/>
                </a:solidFill>
                <a:latin typeface="Arial" panose="020B0604020202020204" pitchFamily="34" charset="0"/>
              </a:defRPr>
            </a:lvl6pPr>
            <a:lvl7pPr marL="2971783" indent="-228598" eaLnBrk="0" fontAlgn="base" hangingPunct="0">
              <a:spcBef>
                <a:spcPct val="20000"/>
              </a:spcBef>
              <a:spcAft>
                <a:spcPct val="0"/>
              </a:spcAft>
              <a:buChar char="»"/>
              <a:defRPr sz="2000">
                <a:solidFill>
                  <a:schemeClr val="tx1"/>
                </a:solidFill>
                <a:latin typeface="Arial" panose="020B0604020202020204" pitchFamily="34" charset="0"/>
              </a:defRPr>
            </a:lvl7pPr>
            <a:lvl8pPr marL="3428980" indent="-228598" eaLnBrk="0" fontAlgn="base" hangingPunct="0">
              <a:spcBef>
                <a:spcPct val="20000"/>
              </a:spcBef>
              <a:spcAft>
                <a:spcPct val="0"/>
              </a:spcAft>
              <a:buChar char="»"/>
              <a:defRPr sz="2000">
                <a:solidFill>
                  <a:schemeClr val="tx1"/>
                </a:solidFill>
                <a:latin typeface="Arial" panose="020B0604020202020204" pitchFamily="34" charset="0"/>
              </a:defRPr>
            </a:lvl8pPr>
            <a:lvl9pPr marL="3886177" indent="-228598"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A124D93-3535-4730-9839-0C77C7F33451}" type="slidenum">
              <a:rPr lang="en-US" altLang="en-US" sz="1400"/>
              <a:pPr>
                <a:spcBef>
                  <a:spcPct val="0"/>
                </a:spcBef>
                <a:buFontTx/>
                <a:buNone/>
              </a:pPr>
              <a:t>85</a:t>
            </a:fld>
            <a:endParaRPr lang="en-US" altLang="en-US" sz="1400"/>
          </a:p>
        </p:txBody>
      </p:sp>
      <p:sp>
        <p:nvSpPr>
          <p:cNvPr id="104451" name="Text Box 2"/>
          <p:cNvSpPr txBox="1">
            <a:spLocks noChangeArrowheads="1"/>
          </p:cNvSpPr>
          <p:nvPr/>
        </p:nvSpPr>
        <p:spPr bwMode="auto">
          <a:xfrm>
            <a:off x="3215464" y="1153090"/>
            <a:ext cx="1245854" cy="4924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a:latin typeface="Times New Roman" panose="02020603050405020304" pitchFamily="18" charset="0"/>
              </a:rPr>
              <a:t>Permintaan dari</a:t>
            </a:r>
          </a:p>
          <a:p>
            <a:pPr algn="ctr" eaLnBrk="1" hangingPunct="1">
              <a:spcBef>
                <a:spcPct val="0"/>
              </a:spcBef>
              <a:buFontTx/>
              <a:buNone/>
            </a:pPr>
            <a:r>
              <a:rPr lang="en-US" altLang="en-US" sz="1300">
                <a:latin typeface="Times New Roman" panose="02020603050405020304" pitchFamily="18" charset="0"/>
              </a:rPr>
              <a:t> supplier</a:t>
            </a:r>
            <a:endParaRPr lang="en-GB" altLang="en-US" sz="1300">
              <a:latin typeface="Times New Roman" panose="02020603050405020304" pitchFamily="18" charset="0"/>
            </a:endParaRPr>
          </a:p>
        </p:txBody>
      </p:sp>
      <p:sp>
        <p:nvSpPr>
          <p:cNvPr id="104452" name="Text Box 3"/>
          <p:cNvSpPr txBox="1">
            <a:spLocks noChangeArrowheads="1"/>
          </p:cNvSpPr>
          <p:nvPr/>
        </p:nvSpPr>
        <p:spPr bwMode="auto">
          <a:xfrm>
            <a:off x="4535307" y="1138801"/>
            <a:ext cx="1529586" cy="10926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a:latin typeface="Times New Roman" panose="02020603050405020304" pitchFamily="18" charset="0"/>
              </a:rPr>
              <a:t>Permintaan internal</a:t>
            </a:r>
          </a:p>
          <a:p>
            <a:pPr eaLnBrk="1" hangingPunct="1">
              <a:spcBef>
                <a:spcPct val="0"/>
              </a:spcBef>
            </a:pPr>
            <a:r>
              <a:rPr lang="en-US" altLang="en-US" sz="1300">
                <a:latin typeface="Times New Roman" panose="02020603050405020304" pitchFamily="18" charset="0"/>
              </a:rPr>
              <a:t> Improvement</a:t>
            </a:r>
          </a:p>
          <a:p>
            <a:pPr eaLnBrk="1" hangingPunct="1">
              <a:spcBef>
                <a:spcPct val="0"/>
              </a:spcBef>
            </a:pPr>
            <a:r>
              <a:rPr lang="en-US" altLang="en-US" sz="1300">
                <a:latin typeface="Times New Roman" panose="02020603050405020304" pitchFamily="18" charset="0"/>
              </a:rPr>
              <a:t> Cost saving</a:t>
            </a:r>
          </a:p>
          <a:p>
            <a:pPr eaLnBrk="1" hangingPunct="1">
              <a:spcBef>
                <a:spcPct val="0"/>
              </a:spcBef>
            </a:pPr>
            <a:r>
              <a:rPr lang="en-US" altLang="en-US" sz="1300">
                <a:latin typeface="Times New Roman" panose="02020603050405020304" pitchFamily="18" charset="0"/>
              </a:rPr>
              <a:t> Program lokalisasi</a:t>
            </a:r>
          </a:p>
          <a:p>
            <a:pPr eaLnBrk="1" hangingPunct="1">
              <a:spcBef>
                <a:spcPct val="0"/>
              </a:spcBef>
            </a:pPr>
            <a:r>
              <a:rPr lang="en-US" altLang="en-US" sz="1300">
                <a:latin typeface="Times New Roman" panose="02020603050405020304" pitchFamily="18" charset="0"/>
              </a:rPr>
              <a:t> Correction</a:t>
            </a:r>
            <a:endParaRPr lang="en-GB" altLang="en-US" sz="1300">
              <a:latin typeface="Times New Roman" panose="02020603050405020304" pitchFamily="18" charset="0"/>
            </a:endParaRPr>
          </a:p>
        </p:txBody>
      </p:sp>
      <p:sp>
        <p:nvSpPr>
          <p:cNvPr id="104453" name="Text Box 4"/>
          <p:cNvSpPr txBox="1">
            <a:spLocks noChangeArrowheads="1"/>
          </p:cNvSpPr>
          <p:nvPr/>
        </p:nvSpPr>
        <p:spPr bwMode="auto">
          <a:xfrm>
            <a:off x="3698698" y="2477319"/>
            <a:ext cx="3122611" cy="8925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a:latin typeface="Times New Roman" panose="02020603050405020304" pitchFamily="18" charset="0"/>
              </a:rPr>
              <a:t>Review oleh penanggung jawab produk</a:t>
            </a:r>
          </a:p>
          <a:p>
            <a:pPr algn="ctr" eaLnBrk="1" hangingPunct="1">
              <a:spcBef>
                <a:spcPct val="0"/>
              </a:spcBef>
              <a:buFontTx/>
              <a:buNone/>
            </a:pPr>
            <a:r>
              <a:rPr lang="en-US" altLang="en-US" sz="1300">
                <a:latin typeface="Times New Roman" panose="02020603050405020304" pitchFamily="18" charset="0"/>
              </a:rPr>
              <a:t>(apabila perusahaan tidak melakukan </a:t>
            </a:r>
          </a:p>
          <a:p>
            <a:pPr algn="ctr" eaLnBrk="1" hangingPunct="1">
              <a:spcBef>
                <a:spcPct val="0"/>
              </a:spcBef>
              <a:buFontTx/>
              <a:buNone/>
            </a:pPr>
            <a:r>
              <a:rPr lang="en-US" altLang="en-US" sz="1300">
                <a:latin typeface="Times New Roman" panose="02020603050405020304" pitchFamily="18" charset="0"/>
              </a:rPr>
              <a:t>design, maka perubahan pada produk</a:t>
            </a:r>
          </a:p>
          <a:p>
            <a:pPr algn="ctr" eaLnBrk="1" hangingPunct="1">
              <a:spcBef>
                <a:spcPct val="0"/>
              </a:spcBef>
              <a:buFontTx/>
              <a:buNone/>
            </a:pPr>
            <a:r>
              <a:rPr lang="en-US" altLang="en-US" sz="1300">
                <a:latin typeface="Times New Roman" panose="02020603050405020304" pitchFamily="18" charset="0"/>
              </a:rPr>
              <a:t>harus minta persetujuan customer)</a:t>
            </a:r>
            <a:endParaRPr lang="en-GB" altLang="en-US" sz="1300">
              <a:latin typeface="Times New Roman" panose="02020603050405020304" pitchFamily="18" charset="0"/>
            </a:endParaRPr>
          </a:p>
        </p:txBody>
      </p:sp>
      <p:sp>
        <p:nvSpPr>
          <p:cNvPr id="104454" name="Text Box 5"/>
          <p:cNvSpPr txBox="1">
            <a:spLocks noChangeArrowheads="1"/>
          </p:cNvSpPr>
          <p:nvPr/>
        </p:nvSpPr>
        <p:spPr bwMode="auto">
          <a:xfrm>
            <a:off x="789441" y="1164307"/>
            <a:ext cx="1803699" cy="8925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pada</a:t>
            </a:r>
            <a:r>
              <a:rPr lang="en-US" altLang="en-US" sz="1300" dirty="0">
                <a:latin typeface="Times New Roman" panose="02020603050405020304" pitchFamily="18" charset="0"/>
              </a:rPr>
              <a:t> proses </a:t>
            </a:r>
          </a:p>
          <a:p>
            <a:pPr eaLnBrk="1" hangingPunct="1">
              <a:spcBef>
                <a:spcPct val="0"/>
              </a:spcBef>
              <a:buFontTx/>
              <a:buNone/>
            </a:pPr>
            <a:r>
              <a:rPr lang="en-US" altLang="en-US" sz="1300" dirty="0">
                <a:latin typeface="Times New Roman" panose="02020603050405020304" pitchFamily="18" charset="0"/>
              </a:rPr>
              <a:t>yang </a:t>
            </a:r>
            <a:r>
              <a:rPr lang="en-US" altLang="en-US" sz="1300" dirty="0" err="1">
                <a:latin typeface="Times New Roman" panose="02020603050405020304" pitchFamily="18" charset="0"/>
              </a:rPr>
              <a:t>tidak</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merubah</a:t>
            </a:r>
            <a:r>
              <a:rPr lang="en-US" altLang="en-US" sz="1300" dirty="0">
                <a:latin typeface="Times New Roman" panose="02020603050405020304" pitchFamily="18" charset="0"/>
              </a:rPr>
              <a:t> </a:t>
            </a:r>
          </a:p>
          <a:p>
            <a:pPr eaLnBrk="1" hangingPunct="1">
              <a:spcBef>
                <a:spcPct val="0"/>
              </a:spcBef>
              <a:buFontTx/>
              <a:buNone/>
            </a:pPr>
            <a:r>
              <a:rPr lang="en-US" altLang="en-US" sz="1300" dirty="0" err="1">
                <a:latin typeface="Times New Roman" panose="02020603050405020304" pitchFamily="18" charset="0"/>
              </a:rPr>
              <a:t>spesifikasi</a:t>
            </a:r>
            <a:r>
              <a:rPr lang="en-US" altLang="en-US" sz="1300" dirty="0">
                <a:latin typeface="Times New Roman" panose="02020603050405020304" pitchFamily="18" charset="0"/>
              </a:rPr>
              <a:t> engineering/ </a:t>
            </a:r>
          </a:p>
          <a:p>
            <a:pPr eaLnBrk="1" hangingPunct="1">
              <a:spcBef>
                <a:spcPct val="0"/>
              </a:spcBef>
              <a:buFontTx/>
              <a:buNone/>
            </a:pPr>
            <a:r>
              <a:rPr lang="en-US" altLang="en-US" sz="1300" dirty="0" err="1">
                <a:latin typeface="Times New Roman" panose="02020603050405020304" pitchFamily="18" charset="0"/>
              </a:rPr>
              <a:t>Produk</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tidak</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berubah</a:t>
            </a:r>
            <a:endParaRPr lang="en-GB" altLang="en-US" sz="1300" dirty="0">
              <a:latin typeface="Times New Roman" panose="02020603050405020304" pitchFamily="18" charset="0"/>
            </a:endParaRPr>
          </a:p>
        </p:txBody>
      </p:sp>
      <p:sp>
        <p:nvSpPr>
          <p:cNvPr id="104455" name="Text Box 6"/>
          <p:cNvSpPr txBox="1">
            <a:spLocks noChangeArrowheads="1"/>
          </p:cNvSpPr>
          <p:nvPr/>
        </p:nvSpPr>
        <p:spPr bwMode="auto">
          <a:xfrm>
            <a:off x="788192" y="2470715"/>
            <a:ext cx="1914307" cy="4924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a:latin typeface="Times New Roman" panose="02020603050405020304" pitchFamily="18" charset="0"/>
              </a:rPr>
              <a:t>Persetujuan </a:t>
            </a:r>
          </a:p>
          <a:p>
            <a:pPr algn="ctr" eaLnBrk="1" hangingPunct="1">
              <a:spcBef>
                <a:spcPct val="0"/>
              </a:spcBef>
              <a:buFontTx/>
              <a:buNone/>
            </a:pPr>
            <a:r>
              <a:rPr lang="en-US" altLang="en-US" sz="1300">
                <a:latin typeface="Times New Roman" panose="02020603050405020304" pitchFamily="18" charset="0"/>
              </a:rPr>
              <a:t>Penanggung jawab proses</a:t>
            </a:r>
            <a:endParaRPr lang="en-GB" altLang="en-US" sz="1300">
              <a:latin typeface="Times New Roman" panose="02020603050405020304" pitchFamily="18" charset="0"/>
            </a:endParaRPr>
          </a:p>
        </p:txBody>
      </p:sp>
      <p:sp>
        <p:nvSpPr>
          <p:cNvPr id="104456" name="Text Box 7"/>
          <p:cNvSpPr txBox="1">
            <a:spLocks noChangeArrowheads="1"/>
          </p:cNvSpPr>
          <p:nvPr/>
        </p:nvSpPr>
        <p:spPr bwMode="auto">
          <a:xfrm>
            <a:off x="902686" y="3423215"/>
            <a:ext cx="1545616" cy="4924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dirty="0" err="1">
                <a:latin typeface="Times New Roman" panose="02020603050405020304" pitchFamily="18" charset="0"/>
              </a:rPr>
              <a:t>Catat</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tanggal</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efektif</a:t>
            </a:r>
            <a:endParaRPr lang="en-US" altLang="en-US" sz="1300" dirty="0">
              <a:latin typeface="Times New Roman" panose="02020603050405020304" pitchFamily="18" charset="0"/>
            </a:endParaRPr>
          </a:p>
          <a:p>
            <a:pPr algn="ctr" eaLnBrk="1" hangingPunct="1">
              <a:spcBef>
                <a:spcPct val="0"/>
              </a:spcBef>
              <a:buFontTx/>
              <a:buNone/>
            </a:pPr>
            <a:r>
              <a:rPr lang="en-US" altLang="en-US" sz="1300" dirty="0" err="1">
                <a:latin typeface="Times New Roman" panose="02020603050405020304" pitchFamily="18" charset="0"/>
              </a:rPr>
              <a:t>Perubahan</a:t>
            </a:r>
            <a:endParaRPr lang="en-GB" altLang="en-US" sz="1300" dirty="0">
              <a:latin typeface="Times New Roman" panose="02020603050405020304" pitchFamily="18" charset="0"/>
            </a:endParaRPr>
          </a:p>
        </p:txBody>
      </p:sp>
      <p:sp>
        <p:nvSpPr>
          <p:cNvPr id="104457" name="Line 8"/>
          <p:cNvSpPr>
            <a:spLocks noChangeShapeType="1"/>
          </p:cNvSpPr>
          <p:nvPr/>
        </p:nvSpPr>
        <p:spPr bwMode="auto">
          <a:xfrm>
            <a:off x="3887602" y="1634094"/>
            <a:ext cx="0" cy="7620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58" name="Line 9"/>
          <p:cNvSpPr>
            <a:spLocks noChangeShapeType="1"/>
          </p:cNvSpPr>
          <p:nvPr/>
        </p:nvSpPr>
        <p:spPr bwMode="auto">
          <a:xfrm>
            <a:off x="5297302" y="2269835"/>
            <a:ext cx="0" cy="2286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62" name="Line 13"/>
          <p:cNvSpPr>
            <a:spLocks noChangeShapeType="1"/>
          </p:cNvSpPr>
          <p:nvPr/>
        </p:nvSpPr>
        <p:spPr bwMode="auto">
          <a:xfrm>
            <a:off x="1650885" y="2067486"/>
            <a:ext cx="0" cy="3810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63" name="Line 14"/>
          <p:cNvSpPr>
            <a:spLocks noChangeShapeType="1"/>
          </p:cNvSpPr>
          <p:nvPr/>
        </p:nvSpPr>
        <p:spPr bwMode="auto">
          <a:xfrm>
            <a:off x="1650885" y="2981888"/>
            <a:ext cx="0" cy="441328"/>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64" name="Text Box 15"/>
          <p:cNvSpPr txBox="1">
            <a:spLocks noChangeArrowheads="1"/>
          </p:cNvSpPr>
          <p:nvPr/>
        </p:nvSpPr>
        <p:spPr bwMode="auto">
          <a:xfrm>
            <a:off x="4408770" y="6048664"/>
            <a:ext cx="2555508"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Aproval</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revisi</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dokumen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terkait</a:t>
            </a:r>
            <a:endParaRPr lang="en-GB" altLang="en-US" sz="1300" dirty="0">
              <a:latin typeface="Times New Roman" panose="02020603050405020304" pitchFamily="18" charset="0"/>
            </a:endParaRPr>
          </a:p>
        </p:txBody>
      </p:sp>
      <p:sp>
        <p:nvSpPr>
          <p:cNvPr id="104467" name="Text Box 18"/>
          <p:cNvSpPr txBox="1">
            <a:spLocks noChangeArrowheads="1"/>
          </p:cNvSpPr>
          <p:nvPr/>
        </p:nvSpPr>
        <p:spPr bwMode="auto">
          <a:xfrm>
            <a:off x="3392302" y="3626407"/>
            <a:ext cx="3607078" cy="8925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standard yang </a:t>
            </a:r>
            <a:r>
              <a:rPr lang="en-US" altLang="en-US" sz="1300" dirty="0" err="1">
                <a:latin typeface="Times New Roman" panose="02020603050405020304" pitchFamily="18" charset="0"/>
              </a:rPr>
              <a:t>ada</a:t>
            </a:r>
            <a:endParaRPr lang="en-US" altLang="en-US" sz="1300" dirty="0">
              <a:latin typeface="Times New Roman" panose="02020603050405020304" pitchFamily="18" charset="0"/>
            </a:endParaRPr>
          </a:p>
          <a:p>
            <a:pPr lvl="1" eaLnBrk="1" hangingPunct="1">
              <a:spcBef>
                <a:spcPct val="0"/>
              </a:spcBef>
              <a:buFontTx/>
              <a:buChar char="•"/>
            </a:pPr>
            <a:r>
              <a:rPr lang="en-US" altLang="en-US" sz="1300" dirty="0">
                <a:latin typeface="Times New Roman" panose="02020603050405020304" pitchFamily="18" charset="0"/>
              </a:rPr>
              <a:t> </a:t>
            </a: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yang </a:t>
            </a:r>
            <a:r>
              <a:rPr lang="en-US" altLang="en-US" sz="1300" dirty="0" err="1">
                <a:latin typeface="Times New Roman" panose="02020603050405020304" pitchFamily="18" charset="0"/>
              </a:rPr>
              <a:t>perlu</a:t>
            </a:r>
            <a:r>
              <a:rPr lang="en-US" altLang="en-US" sz="1300" dirty="0">
                <a:latin typeface="Times New Roman" panose="02020603050405020304" pitchFamily="18" charset="0"/>
              </a:rPr>
              <a:t> approval customer</a:t>
            </a:r>
          </a:p>
          <a:p>
            <a:pPr lvl="1" eaLnBrk="1" hangingPunct="1">
              <a:spcBef>
                <a:spcPct val="0"/>
              </a:spcBef>
              <a:buFontTx/>
              <a:buChar char="•"/>
            </a:pPr>
            <a:r>
              <a:rPr lang="en-US" altLang="en-US" sz="1300" dirty="0">
                <a:latin typeface="Times New Roman" panose="02020603050405020304" pitchFamily="18" charset="0"/>
              </a:rPr>
              <a:t> </a:t>
            </a: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yang </a:t>
            </a:r>
            <a:r>
              <a:rPr lang="en-US" altLang="en-US" sz="1300" dirty="0" err="1">
                <a:latin typeface="Times New Roman" panose="02020603050405020304" pitchFamily="18" charset="0"/>
              </a:rPr>
              <a:t>cukup</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pemberitahuan</a:t>
            </a:r>
            <a:r>
              <a:rPr lang="en-US" altLang="en-US" sz="1300" dirty="0">
                <a:latin typeface="Times New Roman" panose="02020603050405020304" pitchFamily="18" charset="0"/>
              </a:rPr>
              <a:t> </a:t>
            </a:r>
          </a:p>
          <a:p>
            <a:pPr lvl="1" eaLnBrk="1" hangingPunct="1">
              <a:spcBef>
                <a:spcPct val="0"/>
              </a:spcBef>
              <a:buFontTx/>
              <a:buChar char="•"/>
            </a:pPr>
            <a:r>
              <a:rPr lang="en-US" altLang="en-US" sz="1300" dirty="0">
                <a:latin typeface="Times New Roman" panose="02020603050405020304" pitchFamily="18" charset="0"/>
              </a:rPr>
              <a:t> </a:t>
            </a: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yang </a:t>
            </a:r>
            <a:r>
              <a:rPr lang="en-US" altLang="en-US" sz="1300" dirty="0" err="1">
                <a:latin typeface="Times New Roman" panose="02020603050405020304" pitchFamily="18" charset="0"/>
              </a:rPr>
              <a:t>tidak</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perlu</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pemberitahuan</a:t>
            </a:r>
            <a:endParaRPr lang="en-GB" altLang="en-US" sz="1300" dirty="0">
              <a:latin typeface="Times New Roman" panose="02020603050405020304" pitchFamily="18" charset="0"/>
            </a:endParaRPr>
          </a:p>
        </p:txBody>
      </p:sp>
      <p:sp>
        <p:nvSpPr>
          <p:cNvPr id="104468" name="Text Box 19"/>
          <p:cNvSpPr txBox="1">
            <a:spLocks noChangeArrowheads="1"/>
          </p:cNvSpPr>
          <p:nvPr/>
        </p:nvSpPr>
        <p:spPr bwMode="auto">
          <a:xfrm>
            <a:off x="4395238" y="4938435"/>
            <a:ext cx="2595582"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Pelaksanaan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dan</a:t>
            </a:r>
            <a:r>
              <a:rPr lang="en-US" altLang="en-US" sz="1300" dirty="0">
                <a:latin typeface="Times New Roman" panose="02020603050405020304" pitchFamily="18" charset="0"/>
              </a:rPr>
              <a:t> monitor </a:t>
            </a:r>
            <a:r>
              <a:rPr lang="en-US" altLang="en-US" sz="1300" dirty="0" err="1">
                <a:latin typeface="Times New Roman" panose="02020603050405020304" pitchFamily="18" charset="0"/>
              </a:rPr>
              <a:t>perubahan</a:t>
            </a:r>
            <a:endParaRPr lang="en-GB" altLang="en-US" sz="1300" dirty="0">
              <a:latin typeface="Times New Roman" panose="02020603050405020304" pitchFamily="18" charset="0"/>
            </a:endParaRPr>
          </a:p>
        </p:txBody>
      </p:sp>
      <p:sp>
        <p:nvSpPr>
          <p:cNvPr id="104469" name="Text Box 20"/>
          <p:cNvSpPr txBox="1">
            <a:spLocks noChangeArrowheads="1"/>
          </p:cNvSpPr>
          <p:nvPr/>
        </p:nvSpPr>
        <p:spPr bwMode="auto">
          <a:xfrm>
            <a:off x="4928455" y="5536655"/>
            <a:ext cx="1498295"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a:latin typeface="Times New Roman" panose="02020603050405020304" pitchFamily="18" charset="0"/>
              </a:rPr>
              <a:t>Validasi perubahan </a:t>
            </a:r>
            <a:endParaRPr lang="en-GB" altLang="en-US" sz="1300">
              <a:latin typeface="Times New Roman" panose="02020603050405020304" pitchFamily="18" charset="0"/>
            </a:endParaRPr>
          </a:p>
        </p:txBody>
      </p:sp>
      <p:sp>
        <p:nvSpPr>
          <p:cNvPr id="104470" name="Line 21"/>
          <p:cNvSpPr>
            <a:spLocks noChangeShapeType="1"/>
          </p:cNvSpPr>
          <p:nvPr/>
        </p:nvSpPr>
        <p:spPr bwMode="auto">
          <a:xfrm>
            <a:off x="5669087" y="4539316"/>
            <a:ext cx="0" cy="3810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71" name="Line 22"/>
          <p:cNvSpPr>
            <a:spLocks noChangeShapeType="1"/>
          </p:cNvSpPr>
          <p:nvPr/>
        </p:nvSpPr>
        <p:spPr bwMode="auto">
          <a:xfrm flipH="1">
            <a:off x="5665602" y="5238283"/>
            <a:ext cx="6672" cy="317723"/>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72" name="Text Box 23"/>
          <p:cNvSpPr txBox="1">
            <a:spLocks noChangeArrowheads="1"/>
          </p:cNvSpPr>
          <p:nvPr/>
        </p:nvSpPr>
        <p:spPr bwMode="auto">
          <a:xfrm>
            <a:off x="443694" y="5175126"/>
            <a:ext cx="38715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u="sng" dirty="0">
                <a:solidFill>
                  <a:srgbClr val="0000FF"/>
                </a:solidFill>
                <a:latin typeface="Times New Roman" panose="02020603050405020304" pitchFamily="18" charset="0"/>
              </a:rPr>
              <a:t>SMM  </a:t>
            </a:r>
            <a:r>
              <a:rPr lang="en-US" altLang="en-US" sz="2400" u="sng" dirty="0">
                <a:latin typeface="Times New Roman" panose="02020603050405020304" pitchFamily="18" charset="0"/>
              </a:rPr>
              <a:t>8.5.6 Control </a:t>
            </a:r>
            <a:r>
              <a:rPr lang="en-US" altLang="en-US" sz="2400" u="sng" dirty="0" err="1">
                <a:latin typeface="Times New Roman" panose="02020603050405020304" pitchFamily="18" charset="0"/>
              </a:rPr>
              <a:t>Perubahan</a:t>
            </a:r>
            <a:endParaRPr lang="en-GB" altLang="en-US" sz="2400" u="sng" dirty="0">
              <a:latin typeface="Times New Roman" panose="02020603050405020304" pitchFamily="18" charset="0"/>
            </a:endParaRPr>
          </a:p>
        </p:txBody>
      </p:sp>
      <p:sp>
        <p:nvSpPr>
          <p:cNvPr id="104476" name="Line 29"/>
          <p:cNvSpPr>
            <a:spLocks noChangeShapeType="1"/>
          </p:cNvSpPr>
          <p:nvPr/>
        </p:nvSpPr>
        <p:spPr bwMode="auto">
          <a:xfrm>
            <a:off x="4638468" y="3384992"/>
            <a:ext cx="1" cy="282593"/>
          </a:xfrm>
          <a:prstGeom prst="line">
            <a:avLst/>
          </a:prstGeom>
          <a:noFill/>
          <a:ln w="3810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77" name="Line 30"/>
          <p:cNvSpPr>
            <a:spLocks noChangeShapeType="1"/>
          </p:cNvSpPr>
          <p:nvPr/>
        </p:nvSpPr>
        <p:spPr bwMode="auto">
          <a:xfrm>
            <a:off x="6049331" y="3375231"/>
            <a:ext cx="1" cy="292354"/>
          </a:xfrm>
          <a:prstGeom prst="line">
            <a:avLst/>
          </a:prstGeom>
          <a:noFill/>
          <a:ln w="3810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78" name="Text Box 31"/>
          <p:cNvSpPr txBox="1">
            <a:spLocks noChangeArrowheads="1"/>
          </p:cNvSpPr>
          <p:nvPr/>
        </p:nvSpPr>
        <p:spPr bwMode="auto">
          <a:xfrm>
            <a:off x="7347363" y="3500877"/>
            <a:ext cx="1759940"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Catatan</a:t>
            </a:r>
            <a:r>
              <a:rPr lang="en-US" altLang="en-US" sz="1300" dirty="0">
                <a:latin typeface="Times New Roman" panose="02020603050405020304" pitchFamily="18" charset="0"/>
              </a:rPr>
              <a:t> :</a:t>
            </a:r>
          </a:p>
          <a:p>
            <a:pPr eaLnBrk="1" hangingPunct="1">
              <a:spcBef>
                <a:spcPct val="0"/>
              </a:spcBef>
              <a:buFontTx/>
              <a:buNone/>
            </a:pP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yang </a:t>
            </a:r>
            <a:r>
              <a:rPr lang="en-US" altLang="en-US" sz="1300" dirty="0" err="1">
                <a:latin typeface="Times New Roman" panose="02020603050405020304" pitchFamily="18" charset="0"/>
              </a:rPr>
              <a:t>sifatnya</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sementara</a:t>
            </a:r>
            <a:endParaRPr lang="en-US" altLang="en-US" sz="1300" dirty="0">
              <a:latin typeface="Times New Roman" panose="02020603050405020304" pitchFamily="18" charset="0"/>
            </a:endParaRPr>
          </a:p>
          <a:p>
            <a:pPr eaLnBrk="1" hangingPunct="1">
              <a:spcBef>
                <a:spcPct val="0"/>
              </a:spcBef>
              <a:buFontTx/>
              <a:buNone/>
            </a:pPr>
            <a:r>
              <a:rPr lang="en-US" altLang="en-US" sz="1300" dirty="0" err="1">
                <a:latin typeface="Times New Roman" panose="02020603050405020304" pitchFamily="18" charset="0"/>
              </a:rPr>
              <a:t>harus</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dicatat</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tanggal</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berlakunya</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setelah</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tanggal</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berlaku</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habis</a:t>
            </a:r>
            <a:r>
              <a:rPr lang="en-US" altLang="en-US" sz="1300" dirty="0">
                <a:latin typeface="Times New Roman" panose="02020603050405020304" pitchFamily="18" charset="0"/>
              </a:rPr>
              <a:t>,</a:t>
            </a:r>
          </a:p>
          <a:p>
            <a:pPr eaLnBrk="1" hangingPunct="1">
              <a:spcBef>
                <a:spcPct val="0"/>
              </a:spcBef>
              <a:buFontTx/>
              <a:buNone/>
            </a:pPr>
            <a:r>
              <a:rPr lang="en-US" altLang="en-US" sz="1300" dirty="0" err="1">
                <a:latin typeface="Times New Roman" panose="02020603050405020304" pitchFamily="18" charset="0"/>
              </a:rPr>
              <a:t>produk</a:t>
            </a:r>
            <a:r>
              <a:rPr lang="en-US" altLang="en-US" sz="1300" dirty="0">
                <a:latin typeface="Times New Roman" panose="02020603050405020304" pitchFamily="18" charset="0"/>
              </a:rPr>
              <a:t>/ proses </a:t>
            </a:r>
            <a:r>
              <a:rPr lang="en-US" altLang="en-US" sz="1300" dirty="0" err="1">
                <a:latin typeface="Times New Roman" panose="02020603050405020304" pitchFamily="18" charset="0"/>
              </a:rPr>
              <a:t>harus</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sudah</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kembali</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Ke</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specifikasi</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semula</a:t>
            </a:r>
            <a:endParaRPr lang="en-GB" altLang="en-US" sz="1300" dirty="0">
              <a:latin typeface="Times New Roman" panose="02020603050405020304" pitchFamily="18" charset="0"/>
            </a:endParaRPr>
          </a:p>
        </p:txBody>
      </p:sp>
      <p:sp>
        <p:nvSpPr>
          <p:cNvPr id="104479" name="Line 32"/>
          <p:cNvSpPr>
            <a:spLocks noChangeShapeType="1"/>
          </p:cNvSpPr>
          <p:nvPr/>
        </p:nvSpPr>
        <p:spPr bwMode="auto">
          <a:xfrm>
            <a:off x="6975292" y="4209160"/>
            <a:ext cx="372073" cy="0"/>
          </a:xfrm>
          <a:prstGeom prst="line">
            <a:avLst/>
          </a:prstGeom>
          <a:noFill/>
          <a:ln w="3810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81" name="Text Box 34"/>
          <p:cNvSpPr txBox="1">
            <a:spLocks noChangeArrowheads="1"/>
          </p:cNvSpPr>
          <p:nvPr/>
        </p:nvSpPr>
        <p:spPr bwMode="auto">
          <a:xfrm>
            <a:off x="4337308" y="392866"/>
            <a:ext cx="2010487" cy="3077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dirty="0" err="1">
                <a:latin typeface="Times New Roman" panose="02020603050405020304" pitchFamily="18" charset="0"/>
              </a:rPr>
              <a:t>Perubahan</a:t>
            </a:r>
            <a:r>
              <a:rPr lang="en-US" altLang="en-US" sz="1400" dirty="0">
                <a:latin typeface="Times New Roman" panose="02020603050405020304" pitchFamily="18" charset="0"/>
              </a:rPr>
              <a:t> design </a:t>
            </a:r>
            <a:r>
              <a:rPr lang="en-US" altLang="en-US" sz="1400" dirty="0" err="1">
                <a:latin typeface="Times New Roman" panose="02020603050405020304" pitchFamily="18" charset="0"/>
              </a:rPr>
              <a:t>produk</a:t>
            </a:r>
            <a:endParaRPr lang="en-GB" altLang="en-US" sz="1400" dirty="0">
              <a:latin typeface="Times New Roman" panose="02020603050405020304" pitchFamily="18" charset="0"/>
            </a:endParaRPr>
          </a:p>
        </p:txBody>
      </p:sp>
      <p:sp>
        <p:nvSpPr>
          <p:cNvPr id="104483" name="AutoShape 36"/>
          <p:cNvSpPr>
            <a:spLocks/>
          </p:cNvSpPr>
          <p:nvPr/>
        </p:nvSpPr>
        <p:spPr bwMode="auto">
          <a:xfrm rot="-5400000">
            <a:off x="5222690" y="-779699"/>
            <a:ext cx="228600" cy="3276600"/>
          </a:xfrm>
          <a:prstGeom prst="rightBrace">
            <a:avLst>
              <a:gd name="adj1" fmla="val 11944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d-ID" altLang="en-US" sz="1800"/>
          </a:p>
        </p:txBody>
      </p:sp>
      <p:sp>
        <p:nvSpPr>
          <p:cNvPr id="38" name="Text Box 2"/>
          <p:cNvSpPr txBox="1">
            <a:spLocks noChangeArrowheads="1"/>
          </p:cNvSpPr>
          <p:nvPr/>
        </p:nvSpPr>
        <p:spPr bwMode="auto">
          <a:xfrm>
            <a:off x="6109475" y="1153090"/>
            <a:ext cx="1245854" cy="4924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dirty="0" err="1">
                <a:latin typeface="Times New Roman" panose="02020603050405020304" pitchFamily="18" charset="0"/>
              </a:rPr>
              <a:t>Permintaan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dari</a:t>
            </a:r>
            <a:endParaRPr lang="en-US" altLang="en-US" sz="1300" dirty="0">
              <a:latin typeface="Times New Roman" panose="02020603050405020304" pitchFamily="18" charset="0"/>
            </a:endParaRPr>
          </a:p>
          <a:p>
            <a:pPr algn="ctr" eaLnBrk="1" hangingPunct="1">
              <a:spcBef>
                <a:spcPct val="0"/>
              </a:spcBef>
              <a:buFontTx/>
              <a:buNone/>
            </a:pPr>
            <a:r>
              <a:rPr lang="en-US" altLang="en-US" sz="1300" dirty="0">
                <a:latin typeface="Times New Roman" panose="02020603050405020304" pitchFamily="18" charset="0"/>
              </a:rPr>
              <a:t> customer</a:t>
            </a:r>
            <a:endParaRPr lang="en-GB" altLang="en-US" sz="1300" dirty="0">
              <a:latin typeface="Times New Roman" panose="02020603050405020304" pitchFamily="18" charset="0"/>
            </a:endParaRPr>
          </a:p>
        </p:txBody>
      </p:sp>
      <p:sp>
        <p:nvSpPr>
          <p:cNvPr id="39" name="Line 8"/>
          <p:cNvSpPr>
            <a:spLocks noChangeShapeType="1"/>
          </p:cNvSpPr>
          <p:nvPr/>
        </p:nvSpPr>
        <p:spPr bwMode="auto">
          <a:xfrm>
            <a:off x="6781614" y="1634094"/>
            <a:ext cx="0" cy="7620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cxnSp>
        <p:nvCxnSpPr>
          <p:cNvPr id="3" name="Elbow Connector 2"/>
          <p:cNvCxnSpPr>
            <a:stCxn id="104456" idx="2"/>
            <a:endCxn id="104467" idx="1"/>
          </p:cNvCxnSpPr>
          <p:nvPr/>
        </p:nvCxnSpPr>
        <p:spPr>
          <a:xfrm rot="16200000" flipH="1">
            <a:off x="2455386" y="3135766"/>
            <a:ext cx="157025" cy="1716808"/>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788750" y="263769"/>
            <a:ext cx="1360932" cy="2893156"/>
          </a:xfrm>
          <a:custGeom>
            <a:avLst/>
            <a:gdLst>
              <a:gd name="connsiteX0" fmla="*/ 0 w 1474343"/>
              <a:gd name="connsiteY0" fmla="*/ 0 h 3134252"/>
              <a:gd name="connsiteX1" fmla="*/ 1474343 w 1474343"/>
              <a:gd name="connsiteY1" fmla="*/ 0 h 3134252"/>
              <a:gd name="connsiteX2" fmla="*/ 1474343 w 1474343"/>
              <a:gd name="connsiteY2" fmla="*/ 3134252 h 3134252"/>
              <a:gd name="connsiteX3" fmla="*/ 0 w 1474343"/>
              <a:gd name="connsiteY3" fmla="*/ 3134252 h 3134252"/>
              <a:gd name="connsiteX4" fmla="*/ 0 w 1474343"/>
              <a:gd name="connsiteY4" fmla="*/ 0 h 3134252"/>
              <a:gd name="connsiteX0" fmla="*/ 0 w 1474343"/>
              <a:gd name="connsiteY0" fmla="*/ 0 h 3134252"/>
              <a:gd name="connsiteX1" fmla="*/ 1474343 w 1474343"/>
              <a:gd name="connsiteY1" fmla="*/ 0 h 3134252"/>
              <a:gd name="connsiteX2" fmla="*/ 1474343 w 1474343"/>
              <a:gd name="connsiteY2" fmla="*/ 3134252 h 3134252"/>
              <a:gd name="connsiteX3" fmla="*/ 0 w 1474343"/>
              <a:gd name="connsiteY3" fmla="*/ 0 h 3134252"/>
            </a:gdLst>
            <a:ahLst/>
            <a:cxnLst>
              <a:cxn ang="0">
                <a:pos x="connsiteX0" y="connsiteY0"/>
              </a:cxn>
              <a:cxn ang="0">
                <a:pos x="connsiteX1" y="connsiteY1"/>
              </a:cxn>
              <a:cxn ang="0">
                <a:pos x="connsiteX2" y="connsiteY2"/>
              </a:cxn>
              <a:cxn ang="0">
                <a:pos x="connsiteX3" y="connsiteY3"/>
              </a:cxn>
            </a:cxnLst>
            <a:rect l="l" t="t" r="r" b="b"/>
            <a:pathLst>
              <a:path w="1474343" h="3134252">
                <a:moveTo>
                  <a:pt x="0" y="0"/>
                </a:moveTo>
                <a:lnTo>
                  <a:pt x="1474343" y="0"/>
                </a:lnTo>
                <a:lnTo>
                  <a:pt x="1474343" y="313425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3" name="Line 22"/>
          <p:cNvSpPr>
            <a:spLocks noChangeShapeType="1"/>
          </p:cNvSpPr>
          <p:nvPr/>
        </p:nvSpPr>
        <p:spPr bwMode="auto">
          <a:xfrm>
            <a:off x="5672274" y="5833661"/>
            <a:ext cx="0" cy="20955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cxnSp>
        <p:nvCxnSpPr>
          <p:cNvPr id="6" name="Straight Connector 5"/>
          <p:cNvCxnSpPr/>
          <p:nvPr/>
        </p:nvCxnSpPr>
        <p:spPr>
          <a:xfrm flipH="1" flipV="1">
            <a:off x="7863894" y="238492"/>
            <a:ext cx="1280106" cy="274339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087D1EC9-51DF-4D08-8906-AD9A2BCBA6C9}"/>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540720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916209" y="723377"/>
            <a:ext cx="8011663" cy="5170646"/>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844083" eaLnBrk="0" fontAlgn="base" hangingPunct="0">
              <a:spcBef>
                <a:spcPct val="0"/>
              </a:spcBef>
              <a:spcAft>
                <a:spcPct val="0"/>
              </a:spcAft>
            </a:pPr>
            <a:r>
              <a:rPr lang="en-US" altLang="en-US" b="1" dirty="0">
                <a:solidFill>
                  <a:srgbClr val="0000FF"/>
                </a:solidFill>
                <a:latin typeface="Arial Narrow" panose="020B0606020202030204" pitchFamily="34" charset="0"/>
                <a:ea typeface="NanumGothic" charset="0"/>
                <a:cs typeface="Courier New" panose="02070309020205020404" pitchFamily="49" charset="0"/>
              </a:rPr>
              <a:t>SMM  </a:t>
            </a:r>
            <a:r>
              <a:rPr lang="en-US" altLang="en-US" sz="2400" b="1" i="1" dirty="0">
                <a:latin typeface="Arial Narrow" panose="020B0606020202030204" pitchFamily="34" charset="0"/>
                <a:ea typeface="NanumGothic" charset="0"/>
                <a:cs typeface="Courier New" panose="02070309020205020404" pitchFamily="49" charset="0"/>
              </a:rPr>
              <a:t>8.6 </a:t>
            </a:r>
            <a:r>
              <a:rPr lang="en-US" altLang="en-US" sz="2400" b="1" i="1" dirty="0" err="1">
                <a:latin typeface="Arial Narrow" panose="020B0606020202030204" pitchFamily="34" charset="0"/>
                <a:ea typeface="NanumGothic" charset="0"/>
                <a:cs typeface="Courier New" panose="02070309020205020404" pitchFamily="49" charset="0"/>
              </a:rPr>
              <a:t>Pelepasan</a:t>
            </a:r>
            <a:r>
              <a:rPr lang="en-US" altLang="en-US" sz="2400" b="1" i="1" dirty="0">
                <a:latin typeface="Arial Narrow" panose="020B0606020202030204" pitchFamily="34" charset="0"/>
                <a:ea typeface="NanumGothic" charset="0"/>
                <a:cs typeface="Courier New" panose="02070309020205020404" pitchFamily="49" charset="0"/>
              </a:rPr>
              <a:t> </a:t>
            </a:r>
            <a:r>
              <a:rPr lang="en-US" altLang="en-US" sz="2400" b="1" i="1" dirty="0" err="1">
                <a:latin typeface="Arial Narrow" panose="020B0606020202030204" pitchFamily="34" charset="0"/>
                <a:ea typeface="NanumGothic" charset="0"/>
                <a:cs typeface="Courier New" panose="02070309020205020404" pitchFamily="49" charset="0"/>
              </a:rPr>
              <a:t>Produk</a:t>
            </a:r>
            <a:r>
              <a:rPr lang="en-US" altLang="en-US" sz="2400" b="1" i="1" dirty="0">
                <a:latin typeface="Arial Narrow" panose="020B0606020202030204" pitchFamily="34" charset="0"/>
                <a:ea typeface="NanumGothic" charset="0"/>
                <a:cs typeface="Courier New" panose="02070309020205020404" pitchFamily="49" charset="0"/>
              </a:rPr>
              <a:t> dan </a:t>
            </a:r>
            <a:r>
              <a:rPr lang="en-US" altLang="en-US" sz="2400" b="1" i="1" dirty="0" err="1">
                <a:latin typeface="Arial Narrow" panose="020B0606020202030204" pitchFamily="34" charset="0"/>
                <a:ea typeface="NanumGothic" charset="0"/>
                <a:cs typeface="Courier New" panose="02070309020205020404" pitchFamily="49" charset="0"/>
              </a:rPr>
              <a:t>Jasa</a:t>
            </a:r>
            <a:r>
              <a:rPr lang="en-US" altLang="en-US" sz="2400" b="1" i="1" dirty="0">
                <a:latin typeface="Arial Narrow" panose="020B0606020202030204" pitchFamily="34" charset="0"/>
                <a:ea typeface="NanumGothic" charset="0"/>
                <a:cs typeface="Courier New" panose="02070309020205020404" pitchFamily="49" charset="0"/>
              </a:rPr>
              <a:t> </a:t>
            </a:r>
          </a:p>
          <a:p>
            <a:pPr marL="844083" eaLnBrk="0" fontAlgn="base" hangingPunct="0">
              <a:spcBef>
                <a:spcPct val="0"/>
              </a:spcBef>
              <a:spcAft>
                <a:spcPct val="0"/>
              </a:spcAft>
            </a:pP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Organisasi harus menerapkan pengaturan yang direncanakan , pada tahap yang sesuai, untuk memverifikasi bahwa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persyaratan</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produk dan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jasa</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telah dipenuhi .</a:t>
            </a: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366355" eaLnBrk="0" fontAlgn="base" hangingPunct="0">
              <a:spcBef>
                <a:spcPct val="0"/>
              </a:spcBef>
              <a:spcAft>
                <a:spcPct val="0"/>
              </a:spcAft>
            </a:pP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Pelepasan produk dan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jasa</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kepada pelanggan tidak akan </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di</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lanjutkan sampai pengaturan yang direncanakan telah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sesuai</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kecuali dinyatakan disetujui oleh otoritas yang relevan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atau</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oleh pelanggan .</a:t>
            </a: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Organisasi harus menyimpan informasi terdokumentasi pada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saat</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pelepasan</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produk dan jasa. Informasi yang didokumentasikan meliputi:</a:t>
            </a: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hangingPunct="0">
              <a:buFontTx/>
              <a:buAutoNum type="alphaLcParenR"/>
            </a:pP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bukti kesesuaian dengan kriteria penerimaan;</a:t>
            </a: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hangingPunct="0">
              <a:buFontTx/>
              <a:buAutoNum type="alphaLcParenR"/>
            </a:pP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ketertelusuran ke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personil</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yang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memberi</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otorisasi</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a:t>
            </a:r>
            <a:r>
              <a:rPr lang="en-US" altLang="en-US" sz="2400" dirty="0"/>
              <a:t> </a:t>
            </a:r>
            <a:endParaRPr lang="en-US" altLang="en-US" sz="2400" dirty="0">
              <a:latin typeface="Arial" panose="020B0604020202020204" pitchFamily="34" charset="0"/>
            </a:endParaRPr>
          </a:p>
        </p:txBody>
      </p:sp>
      <p:sp>
        <p:nvSpPr>
          <p:cNvPr id="2" name="Rectangle 1"/>
          <p:cNvSpPr/>
          <p:nvPr/>
        </p:nvSpPr>
        <p:spPr>
          <a:xfrm>
            <a:off x="0" y="263769"/>
            <a:ext cx="1647367" cy="6330462"/>
          </a:xfrm>
          <a:custGeom>
            <a:avLst/>
            <a:gdLst>
              <a:gd name="connsiteX0" fmla="*/ 0 w 1496616"/>
              <a:gd name="connsiteY0" fmla="*/ 0 h 6858000"/>
              <a:gd name="connsiteX1" fmla="*/ 1496616 w 1496616"/>
              <a:gd name="connsiteY1" fmla="*/ 0 h 6858000"/>
              <a:gd name="connsiteX2" fmla="*/ 1496616 w 1496616"/>
              <a:gd name="connsiteY2" fmla="*/ 6858000 h 6858000"/>
              <a:gd name="connsiteX3" fmla="*/ 0 w 1496616"/>
              <a:gd name="connsiteY3" fmla="*/ 6858000 h 6858000"/>
              <a:gd name="connsiteX4" fmla="*/ 0 w 1496616"/>
              <a:gd name="connsiteY4" fmla="*/ 0 h 6858000"/>
              <a:gd name="connsiteX0" fmla="*/ 0 w 1496616"/>
              <a:gd name="connsiteY0" fmla="*/ 0 h 6858000"/>
              <a:gd name="connsiteX1" fmla="*/ 1496616 w 1496616"/>
              <a:gd name="connsiteY1" fmla="*/ 0 h 6858000"/>
              <a:gd name="connsiteX2" fmla="*/ 0 w 1496616"/>
              <a:gd name="connsiteY2" fmla="*/ 6858000 h 6858000"/>
              <a:gd name="connsiteX3" fmla="*/ 0 w 1496616"/>
              <a:gd name="connsiteY3" fmla="*/ 0 h 6858000"/>
            </a:gdLst>
            <a:ahLst/>
            <a:cxnLst>
              <a:cxn ang="0">
                <a:pos x="connsiteX0" y="connsiteY0"/>
              </a:cxn>
              <a:cxn ang="0">
                <a:pos x="connsiteX1" y="connsiteY1"/>
              </a:cxn>
              <a:cxn ang="0">
                <a:pos x="connsiteX2" y="connsiteY2"/>
              </a:cxn>
              <a:cxn ang="0">
                <a:pos x="connsiteX3" y="connsiteY3"/>
              </a:cxn>
            </a:cxnLst>
            <a:rect l="l" t="t" r="r" b="b"/>
            <a:pathLst>
              <a:path w="1496616" h="6858000">
                <a:moveTo>
                  <a:pt x="0" y="0"/>
                </a:moveTo>
                <a:lnTo>
                  <a:pt x="1496616" y="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 name="Slide Number Placeholder 4"/>
          <p:cNvSpPr>
            <a:spLocks noGrp="1"/>
          </p:cNvSpPr>
          <p:nvPr>
            <p:ph type="sldNum" sz="quarter" idx="12"/>
          </p:nvPr>
        </p:nvSpPr>
        <p:spPr/>
        <p:txBody>
          <a:bodyPr/>
          <a:lstStyle/>
          <a:p>
            <a:fld id="{8646E38D-1E4E-4D64-8D25-29F399A3900B}" type="slidenum">
              <a:rPr lang="en-US" smtClean="0"/>
              <a:pPr/>
              <a:t>86</a:t>
            </a:fld>
            <a:endParaRPr lang="en-US"/>
          </a:p>
        </p:txBody>
      </p:sp>
      <p:cxnSp>
        <p:nvCxnSpPr>
          <p:cNvPr id="6" name="Straight Connector 5"/>
          <p:cNvCxnSpPr/>
          <p:nvPr/>
        </p:nvCxnSpPr>
        <p:spPr>
          <a:xfrm flipH="1">
            <a:off x="-27401" y="263770"/>
            <a:ext cx="1647367" cy="62044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82678" y="723377"/>
            <a:ext cx="398814" cy="39881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62"/>
          </a:p>
        </p:txBody>
      </p:sp>
      <p:sp>
        <p:nvSpPr>
          <p:cNvPr id="13" name="Oval 12"/>
          <p:cNvSpPr/>
          <p:nvPr/>
        </p:nvSpPr>
        <p:spPr>
          <a:xfrm>
            <a:off x="517395" y="2498435"/>
            <a:ext cx="398814" cy="39881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62"/>
          </a:p>
        </p:txBody>
      </p:sp>
      <p:sp>
        <p:nvSpPr>
          <p:cNvPr id="14" name="Oval 13"/>
          <p:cNvSpPr/>
          <p:nvPr/>
        </p:nvSpPr>
        <p:spPr>
          <a:xfrm>
            <a:off x="7482" y="4359565"/>
            <a:ext cx="398814" cy="39881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62"/>
          </a:p>
        </p:txBody>
      </p:sp>
      <p:sp>
        <p:nvSpPr>
          <p:cNvPr id="4" name="Footer Placeholder 3">
            <a:extLst>
              <a:ext uri="{FF2B5EF4-FFF2-40B4-BE49-F238E27FC236}">
                <a16:creationId xmlns:a16="http://schemas.microsoft.com/office/drawing/2014/main" id="{01D20B25-8163-4260-A52B-B02CFEE244DE}"/>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624710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2"/>
          <p:cNvSpPr>
            <a:spLocks noGrp="1" noChangeArrowheads="1"/>
          </p:cNvSpPr>
          <p:nvPr>
            <p:ph type="title" idx="4294967295"/>
          </p:nvPr>
        </p:nvSpPr>
        <p:spPr>
          <a:xfrm>
            <a:off x="0" y="263771"/>
            <a:ext cx="9144000" cy="1076330"/>
          </a:xfrm>
          <a:pattFill prst="ltUpDiag">
            <a:fgClr>
              <a:schemeClr val="bg1">
                <a:lumMod val="85000"/>
              </a:schemeClr>
            </a:fgClr>
            <a:bgClr>
              <a:schemeClr val="bg1"/>
            </a:bgClr>
          </a:pattFill>
          <a:ln>
            <a:noFill/>
          </a:ln>
          <a:effectLst>
            <a:outerShdw blurRad="50800" dist="38100" dir="5400000" algn="t" rotWithShape="0">
              <a:prstClr val="black">
                <a:alpha val="40000"/>
              </a:prstClr>
            </a:outerShdw>
          </a:effectLst>
        </p:spPr>
        <p:txBody>
          <a:bodyPr/>
          <a:lstStyle/>
          <a:p>
            <a:pPr algn="ctr" eaLnBrk="1" hangingPunct="1"/>
            <a:r>
              <a:rPr lang="en-US" altLang="en-US" sz="1800" b="1" dirty="0">
                <a:solidFill>
                  <a:srgbClr val="0000FF"/>
                </a:solidFill>
              </a:rPr>
              <a:t>SMM  </a:t>
            </a:r>
            <a:r>
              <a:rPr lang="en-US" altLang="en-US" sz="3600" dirty="0"/>
              <a:t>8.7 </a:t>
            </a:r>
            <a:r>
              <a:rPr lang="en-US" altLang="en-US" sz="3600" dirty="0" err="1"/>
              <a:t>Pengendalian</a:t>
            </a:r>
            <a:r>
              <a:rPr lang="en-US" altLang="en-US" sz="3600" dirty="0"/>
              <a:t> Output </a:t>
            </a:r>
            <a:r>
              <a:rPr lang="en-US" altLang="en-US" sz="3600" dirty="0" err="1"/>
              <a:t>Tidak</a:t>
            </a:r>
            <a:r>
              <a:rPr lang="en-US" altLang="en-US" sz="3600" dirty="0"/>
              <a:t> </a:t>
            </a:r>
            <a:r>
              <a:rPr lang="en-US" altLang="en-US" sz="3600" dirty="0" err="1"/>
              <a:t>Sesuai</a:t>
            </a:r>
            <a:endParaRPr lang="en-US" altLang="en-US" sz="3600" dirty="0"/>
          </a:p>
        </p:txBody>
      </p:sp>
      <p:sp>
        <p:nvSpPr>
          <p:cNvPr id="140292" name="Rectangle 3"/>
          <p:cNvSpPr>
            <a:spLocks noGrp="1" noChangeArrowheads="1"/>
          </p:cNvSpPr>
          <p:nvPr>
            <p:ph type="body" idx="4294967295"/>
          </p:nvPr>
        </p:nvSpPr>
        <p:spPr>
          <a:xfrm>
            <a:off x="334242" y="1434933"/>
            <a:ext cx="8809758" cy="5184531"/>
          </a:xfrm>
        </p:spPr>
        <p:txBody>
          <a:bodyPr>
            <a:noAutofit/>
          </a:bodyPr>
          <a:lstStyle/>
          <a:p>
            <a:pPr eaLnBrk="1" hangingPunct="1">
              <a:lnSpc>
                <a:spcPct val="90000"/>
              </a:lnSpc>
            </a:pPr>
            <a:r>
              <a:rPr lang="en-US" altLang="en-US" sz="1662" dirty="0">
                <a:latin typeface="Tahoma" panose="020B0604030504040204" pitchFamily="34" charset="0"/>
                <a:ea typeface="Tahoma" panose="020B0604030504040204" pitchFamily="34" charset="0"/>
                <a:cs typeface="Tahoma" panose="020B0604030504040204" pitchFamily="34" charset="0"/>
              </a:rPr>
              <a:t>Perusahaan </a:t>
            </a:r>
            <a:r>
              <a:rPr lang="en-US" altLang="en-US" sz="1662" dirty="0" err="1">
                <a:latin typeface="Tahoma" panose="020B0604030504040204" pitchFamily="34" charset="0"/>
                <a:ea typeface="Tahoma" panose="020B0604030504040204" pitchFamily="34" charset="0"/>
                <a:cs typeface="Tahoma" panose="020B0604030504040204" pitchFamily="34" charset="0"/>
              </a:rPr>
              <a:t>harus</a:t>
            </a:r>
            <a:r>
              <a:rPr lang="en-US" altLang="en-US" sz="1662" dirty="0">
                <a:latin typeface="Tahoma" panose="020B0604030504040204" pitchFamily="34" charset="0"/>
                <a:ea typeface="Tahoma" panose="020B0604030504040204" pitchFamily="34" charset="0"/>
                <a:cs typeface="Tahoma" panose="020B0604030504040204" pitchFamily="34" charset="0"/>
              </a:rPr>
              <a:t> </a:t>
            </a:r>
            <a:r>
              <a:rPr lang="en-US" altLang="en-US" sz="1662" dirty="0" err="1">
                <a:latin typeface="Tahoma" panose="020B0604030504040204" pitchFamily="34" charset="0"/>
                <a:ea typeface="Tahoma" panose="020B0604030504040204" pitchFamily="34" charset="0"/>
                <a:cs typeface="Tahoma" panose="020B0604030504040204" pitchFamily="34" charset="0"/>
              </a:rPr>
              <a:t>menjamin</a:t>
            </a:r>
            <a:r>
              <a:rPr lang="en-US" altLang="en-US" sz="1662" dirty="0">
                <a:latin typeface="Tahoma" panose="020B0604030504040204" pitchFamily="34" charset="0"/>
                <a:ea typeface="Tahoma" panose="020B0604030504040204" pitchFamily="34" charset="0"/>
                <a:cs typeface="Tahoma" panose="020B0604030504040204" pitchFamily="34" charset="0"/>
              </a:rPr>
              <a:t> </a:t>
            </a:r>
            <a:r>
              <a:rPr lang="en-US" altLang="en-US" sz="1662" dirty="0" err="1">
                <a:latin typeface="Tahoma" panose="020B0604030504040204" pitchFamily="34" charset="0"/>
                <a:ea typeface="Tahoma" panose="020B0604030504040204" pitchFamily="34" charset="0"/>
                <a:cs typeface="Tahoma" panose="020B0604030504040204" pitchFamily="34" charset="0"/>
              </a:rPr>
              <a:t>produk</a:t>
            </a:r>
            <a:r>
              <a:rPr lang="en-US" altLang="en-US" sz="1662" dirty="0">
                <a:latin typeface="Tahoma" panose="020B0604030504040204" pitchFamily="34" charset="0"/>
                <a:ea typeface="Tahoma" panose="020B0604030504040204" pitchFamily="34" charset="0"/>
                <a:cs typeface="Tahoma" panose="020B0604030504040204" pitchFamily="34" charset="0"/>
              </a:rPr>
              <a:t> yang </a:t>
            </a:r>
            <a:r>
              <a:rPr lang="en-US" altLang="en-US" sz="1662" dirty="0" err="1">
                <a:latin typeface="Tahoma" panose="020B0604030504040204" pitchFamily="34" charset="0"/>
                <a:ea typeface="Tahoma" panose="020B0604030504040204" pitchFamily="34" charset="0"/>
                <a:cs typeface="Tahoma" panose="020B0604030504040204" pitchFamily="34" charset="0"/>
              </a:rPr>
              <a:t>tidak</a:t>
            </a:r>
            <a:r>
              <a:rPr lang="en-US" altLang="en-US" sz="1662" dirty="0">
                <a:latin typeface="Tahoma" panose="020B0604030504040204" pitchFamily="34" charset="0"/>
                <a:ea typeface="Tahoma" panose="020B0604030504040204" pitchFamily="34" charset="0"/>
                <a:cs typeface="Tahoma" panose="020B0604030504040204" pitchFamily="34" charset="0"/>
              </a:rPr>
              <a:t> </a:t>
            </a:r>
            <a:r>
              <a:rPr lang="en-US" altLang="en-US" sz="1662" dirty="0" err="1">
                <a:latin typeface="Tahoma" panose="020B0604030504040204" pitchFamily="34" charset="0"/>
                <a:ea typeface="Tahoma" panose="020B0604030504040204" pitchFamily="34" charset="0"/>
                <a:cs typeface="Tahoma" panose="020B0604030504040204" pitchFamily="34" charset="0"/>
              </a:rPr>
              <a:t>sesuai</a:t>
            </a:r>
            <a:r>
              <a:rPr lang="en-US" altLang="en-US" sz="1662" dirty="0">
                <a:latin typeface="Tahoma" panose="020B0604030504040204" pitchFamily="34" charset="0"/>
                <a:ea typeface="Tahoma" panose="020B0604030504040204" pitchFamily="34" charset="0"/>
                <a:cs typeface="Tahoma" panose="020B0604030504040204" pitchFamily="34" charset="0"/>
              </a:rPr>
              <a:t> </a:t>
            </a:r>
            <a:r>
              <a:rPr lang="en-US" altLang="en-US" sz="1662" b="1" dirty="0" err="1">
                <a:latin typeface="Tahoma" panose="020B0604030504040204" pitchFamily="34" charset="0"/>
                <a:ea typeface="Tahoma" panose="020B0604030504040204" pitchFamily="34" charset="0"/>
                <a:cs typeface="Tahoma" panose="020B0604030504040204" pitchFamily="34" charset="0"/>
              </a:rPr>
              <a:t>teridentifikasi</a:t>
            </a:r>
            <a:r>
              <a:rPr lang="en-US" altLang="en-US" sz="1662" b="1" dirty="0">
                <a:latin typeface="Tahoma" panose="020B0604030504040204" pitchFamily="34" charset="0"/>
                <a:ea typeface="Tahoma" panose="020B0604030504040204" pitchFamily="34" charset="0"/>
                <a:cs typeface="Tahoma" panose="020B0604030504040204" pitchFamily="34" charset="0"/>
              </a:rPr>
              <a:t> </a:t>
            </a:r>
            <a:r>
              <a:rPr lang="en-US" altLang="en-US" sz="1662" b="1" dirty="0" err="1">
                <a:latin typeface="Tahoma" panose="020B0604030504040204" pitchFamily="34" charset="0"/>
                <a:ea typeface="Tahoma" panose="020B0604030504040204" pitchFamily="34" charset="0"/>
                <a:cs typeface="Tahoma" panose="020B0604030504040204" pitchFamily="34" charset="0"/>
              </a:rPr>
              <a:t>dan</a:t>
            </a:r>
            <a:r>
              <a:rPr lang="en-US" altLang="en-US" sz="1662" b="1" dirty="0">
                <a:latin typeface="Tahoma" panose="020B0604030504040204" pitchFamily="34" charset="0"/>
                <a:ea typeface="Tahoma" panose="020B0604030504040204" pitchFamily="34" charset="0"/>
                <a:cs typeface="Tahoma" panose="020B0604030504040204" pitchFamily="34" charset="0"/>
              </a:rPr>
              <a:t> </a:t>
            </a:r>
            <a:r>
              <a:rPr lang="en-US" altLang="en-US" sz="1662" b="1" dirty="0" err="1">
                <a:latin typeface="Tahoma" panose="020B0604030504040204" pitchFamily="34" charset="0"/>
                <a:ea typeface="Tahoma" panose="020B0604030504040204" pitchFamily="34" charset="0"/>
                <a:cs typeface="Tahoma" panose="020B0604030504040204" pitchFamily="34" charset="0"/>
              </a:rPr>
              <a:t>dikendalikan</a:t>
            </a:r>
            <a:endParaRPr lang="en-US" altLang="en-US" sz="1662" b="1" dirty="0">
              <a:latin typeface="Tahoma" panose="020B0604030504040204" pitchFamily="34" charset="0"/>
              <a:ea typeface="Tahoma" panose="020B0604030504040204" pitchFamily="34" charset="0"/>
              <a:cs typeface="Tahoma" panose="020B0604030504040204" pitchFamily="34" charset="0"/>
            </a:endParaRPr>
          </a:p>
          <a:p>
            <a:r>
              <a:rPr lang="id-ID" sz="1662" dirty="0">
                <a:latin typeface="Tahoma" panose="020B0604030504040204" pitchFamily="34" charset="0"/>
                <a:ea typeface="Tahoma" panose="020B0604030504040204" pitchFamily="34" charset="0"/>
                <a:cs typeface="Tahoma" panose="020B0604030504040204" pitchFamily="34" charset="0"/>
              </a:rPr>
              <a:t>Organisasi harus </a:t>
            </a:r>
            <a:r>
              <a:rPr lang="id-ID" sz="1662" b="1" dirty="0">
                <a:latin typeface="Tahoma" panose="020B0604030504040204" pitchFamily="34" charset="0"/>
                <a:ea typeface="Tahoma" panose="020B0604030504040204" pitchFamily="34" charset="0"/>
                <a:cs typeface="Tahoma" panose="020B0604030504040204" pitchFamily="34" charset="0"/>
              </a:rPr>
              <a:t>mengambil tindakan yang sesuai</a:t>
            </a:r>
            <a:r>
              <a:rPr lang="id-ID" sz="1662" dirty="0">
                <a:latin typeface="Tahoma" panose="020B0604030504040204" pitchFamily="34" charset="0"/>
                <a:ea typeface="Tahoma" panose="020B0604030504040204" pitchFamily="34" charset="0"/>
                <a:cs typeface="Tahoma" panose="020B0604030504040204" pitchFamily="34" charset="0"/>
              </a:rPr>
              <a:t> berdasarkan pada sifat ketidaksesuaian dan efeknya pada kesesuaian produk dan jasa. </a:t>
            </a:r>
            <a:r>
              <a:rPr lang="en-US" sz="1662" dirty="0">
                <a:latin typeface="Tahoma" panose="020B0604030504040204" pitchFamily="34" charset="0"/>
                <a:ea typeface="Tahoma" panose="020B0604030504040204" pitchFamily="34" charset="0"/>
                <a:cs typeface="Tahoma" panose="020B0604030504040204" pitchFamily="34" charset="0"/>
              </a:rPr>
              <a:t>Hal </a:t>
            </a:r>
            <a:r>
              <a:rPr lang="id-ID" sz="1662" dirty="0">
                <a:latin typeface="Tahoma" panose="020B0604030504040204" pitchFamily="34" charset="0"/>
                <a:ea typeface="Tahoma" panose="020B0604030504040204" pitchFamily="34" charset="0"/>
                <a:cs typeface="Tahoma" panose="020B0604030504040204" pitchFamily="34" charset="0"/>
              </a:rPr>
              <a:t>Ini juga berlaku untuk produk dan jasa yang tidak sesuai </a:t>
            </a:r>
            <a:r>
              <a:rPr lang="id-ID" sz="1662" b="1" dirty="0">
                <a:latin typeface="Tahoma" panose="020B0604030504040204" pitchFamily="34" charset="0"/>
                <a:ea typeface="Tahoma" panose="020B0604030504040204" pitchFamily="34" charset="0"/>
                <a:cs typeface="Tahoma" panose="020B0604030504040204" pitchFamily="34" charset="0"/>
              </a:rPr>
              <a:t>terdeteksi setelah pengiriman produk</a:t>
            </a:r>
            <a:r>
              <a:rPr lang="id-ID" sz="1662" dirty="0">
                <a:latin typeface="Tahoma" panose="020B0604030504040204" pitchFamily="34" charset="0"/>
                <a:ea typeface="Tahoma" panose="020B0604030504040204" pitchFamily="34" charset="0"/>
                <a:cs typeface="Tahoma" panose="020B0604030504040204" pitchFamily="34" charset="0"/>
              </a:rPr>
              <a:t>, </a:t>
            </a:r>
            <a:r>
              <a:rPr lang="id-ID" sz="1662" b="1" dirty="0">
                <a:latin typeface="Tahoma" panose="020B0604030504040204" pitchFamily="34" charset="0"/>
                <a:ea typeface="Tahoma" panose="020B0604030504040204" pitchFamily="34" charset="0"/>
                <a:cs typeface="Tahoma" panose="020B0604030504040204" pitchFamily="34" charset="0"/>
              </a:rPr>
              <a:t>selama atau setelah penyediaan layanan</a:t>
            </a:r>
            <a:r>
              <a:rPr lang="id-ID" sz="1662" dirty="0">
                <a:latin typeface="Tahoma" panose="020B0604030504040204" pitchFamily="34" charset="0"/>
                <a:ea typeface="Tahoma" panose="020B0604030504040204" pitchFamily="34" charset="0"/>
                <a:cs typeface="Tahoma" panose="020B0604030504040204" pitchFamily="34" charset="0"/>
              </a:rPr>
              <a:t>.</a:t>
            </a:r>
            <a:endParaRPr lang="en-US" sz="1662" dirty="0">
              <a:latin typeface="Tahoma" panose="020B0604030504040204" pitchFamily="34" charset="0"/>
              <a:ea typeface="Tahoma" panose="020B0604030504040204" pitchFamily="34" charset="0"/>
              <a:cs typeface="Tahoma" panose="020B0604030504040204" pitchFamily="34" charset="0"/>
            </a:endParaRPr>
          </a:p>
          <a:p>
            <a:pPr lvl="0"/>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Organisasi harus </a:t>
            </a:r>
            <a:r>
              <a:rPr lang="en-US" altLang="en-US" sz="1662" dirty="0" err="1">
                <a:solidFill>
                  <a:srgbClr val="212121"/>
                </a:solidFill>
                <a:latin typeface="Tahoma" panose="020B0604030504040204" pitchFamily="34" charset="0"/>
                <a:ea typeface="Tahoma" panose="020B0604030504040204" pitchFamily="34" charset="0"/>
                <a:cs typeface="Tahoma" panose="020B0604030504040204" pitchFamily="34" charset="0"/>
              </a:rPr>
              <a:t>melakukan</a:t>
            </a:r>
            <a:r>
              <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a:t>
            </a:r>
            <a:r>
              <a:rPr lang="en-US" altLang="en-US" sz="1662" dirty="0" err="1">
                <a:solidFill>
                  <a:srgbClr val="212121"/>
                </a:solidFill>
                <a:latin typeface="Tahoma" panose="020B0604030504040204" pitchFamily="34" charset="0"/>
                <a:ea typeface="Tahoma" panose="020B0604030504040204" pitchFamily="34" charset="0"/>
                <a:cs typeface="Tahoma" panose="020B0604030504040204" pitchFamily="34" charset="0"/>
              </a:rPr>
              <a:t>tindakan</a:t>
            </a:r>
            <a:r>
              <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a:t>
            </a:r>
            <a:r>
              <a:rPr lang="en-US" altLang="en-US" sz="1662" dirty="0" err="1">
                <a:solidFill>
                  <a:srgbClr val="212121"/>
                </a:solidFill>
                <a:latin typeface="Tahoma" panose="020B0604030504040204" pitchFamily="34" charset="0"/>
                <a:ea typeface="Tahoma" panose="020B0604030504040204" pitchFamily="34" charset="0"/>
                <a:cs typeface="Tahoma" panose="020B0604030504040204" pitchFamily="34" charset="0"/>
              </a:rPr>
              <a:t>terkait</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dengan output yang tidak sesuai dalam satu atau lebih dari cara berikut:</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koreksi</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Segregasi</a:t>
            </a:r>
            <a:r>
              <a:rPr lang="en-US"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 </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,penahanan, kembali atau penangguhan penyediaan produk dan jasa;</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menginformasikan pelanggan</a:t>
            </a:r>
            <a:r>
              <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a:t>
            </a:r>
          </a:p>
          <a:p>
            <a:pPr marL="800095" lvl="1" indent="-342898">
              <a:buFont typeface="+mj-lt"/>
              <a:buAutoNum type="alphaLcParenR"/>
            </a:pPr>
            <a:r>
              <a:rPr lang="id-ID"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memperoleh otorisasi untuk penerimaan di bawah konsesi</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a:t>
            </a:r>
            <a:r>
              <a:rPr lang="en-US" altLang="en-US" sz="1662" dirty="0">
                <a:latin typeface="Tahoma" panose="020B0604030504040204" pitchFamily="34" charset="0"/>
                <a:ea typeface="Tahoma" panose="020B0604030504040204" pitchFamily="34" charset="0"/>
                <a:cs typeface="Tahoma" panose="020B0604030504040204" pitchFamily="34" charset="0"/>
              </a:rPr>
              <a:t> </a:t>
            </a:r>
          </a:p>
          <a:p>
            <a:pPr lvl="0"/>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Organisasi harus menyimpan informasi</a:t>
            </a:r>
            <a:r>
              <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a:t>
            </a:r>
            <a:r>
              <a:rPr lang="en-US" altLang="en-US" sz="1662" dirty="0" err="1">
                <a:solidFill>
                  <a:srgbClr val="212121"/>
                </a:solidFill>
                <a:latin typeface="Tahoma" panose="020B0604030504040204" pitchFamily="34" charset="0"/>
                <a:ea typeface="Tahoma" panose="020B0604030504040204" pitchFamily="34" charset="0"/>
                <a:cs typeface="Tahoma" panose="020B0604030504040204" pitchFamily="34" charset="0"/>
              </a:rPr>
              <a:t>terdokumentasi</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yang:</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menjelaskan ketidaksesuaian;</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menjelaskan tindakan yang diambil;</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menjelaskan setiap konsesi yang diperoleh;</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mengidentifikasi otoritas memutuskan tindakan sehubungan ketidaksesuaian.</a:t>
            </a:r>
            <a:r>
              <a:rPr lang="en-US" altLang="en-US" sz="1662" dirty="0">
                <a:latin typeface="Tahoma" panose="020B0604030504040204" pitchFamily="34" charset="0"/>
                <a:ea typeface="Tahoma" panose="020B0604030504040204" pitchFamily="34" charset="0"/>
                <a:cs typeface="Tahoma" panose="020B0604030504040204" pitchFamily="34" charset="0"/>
              </a:rPr>
              <a:t> </a:t>
            </a:r>
          </a:p>
        </p:txBody>
      </p:sp>
      <p:cxnSp>
        <p:nvCxnSpPr>
          <p:cNvPr id="3" name="Straight Connector 2"/>
          <p:cNvCxnSpPr/>
          <p:nvPr/>
        </p:nvCxnSpPr>
        <p:spPr>
          <a:xfrm>
            <a:off x="0" y="1275718"/>
            <a:ext cx="9144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831943" y="6154227"/>
            <a:ext cx="2133600" cy="337038"/>
          </a:xfrm>
        </p:spPr>
        <p:txBody>
          <a:bodyPr/>
          <a:lstStyle/>
          <a:p>
            <a:fld id="{8646E38D-1E4E-4D64-8D25-29F399A3900B}" type="slidenum">
              <a:rPr lang="en-US" smtClean="0"/>
              <a:pPr/>
              <a:t>87</a:t>
            </a:fld>
            <a:endParaRPr lang="en-US" dirty="0"/>
          </a:p>
        </p:txBody>
      </p:sp>
      <p:sp>
        <p:nvSpPr>
          <p:cNvPr id="2" name="Footer Placeholder 1">
            <a:extLst>
              <a:ext uri="{FF2B5EF4-FFF2-40B4-BE49-F238E27FC236}">
                <a16:creationId xmlns:a16="http://schemas.microsoft.com/office/drawing/2014/main" id="{4D5D2F72-97EB-4C0E-8A34-5F9CE42AFE14}"/>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660857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06482" y="318591"/>
            <a:ext cx="5952961" cy="1008560"/>
          </a:xfrm>
          <a:prstGeom prst="rect">
            <a:avLst/>
          </a:prstGeom>
          <a:noFill/>
        </p:spPr>
        <p:txBody>
          <a:bodyPr wrap="square" lIns="84406" tIns="42203" rIns="84406" bIns="42203">
            <a:spAutoFit/>
            <a:scene3d>
              <a:camera prst="orthographicFront"/>
              <a:lightRig rig="soft" dir="t">
                <a:rot lat="0" lon="0" rev="15600000"/>
              </a:lightRig>
            </a:scene3d>
            <a:sp3d extrusionH="57150" prstMaterial="softEdge">
              <a:bevelT w="25400" h="38100"/>
            </a:sp3d>
          </a:bodyPr>
          <a:lstStyle/>
          <a:p>
            <a:pPr algn="ctr"/>
            <a:r>
              <a:rPr lang="en-US" sz="3600" b="1" dirty="0">
                <a:ln/>
                <a:solidFill>
                  <a:srgbClr val="FF0000"/>
                </a:solidFill>
                <a:latin typeface="Arial Narrow" panose="020B0606020202030204" pitchFamily="34" charset="0"/>
                <a:cs typeface="Impact"/>
              </a:rPr>
              <a:t>SMK3</a:t>
            </a:r>
            <a:r>
              <a:rPr lang="en-US" sz="3600" b="1" dirty="0">
                <a:ln/>
                <a:solidFill>
                  <a:srgbClr val="00B050"/>
                </a:solidFill>
                <a:latin typeface="Arial Narrow" panose="020B0606020202030204" pitchFamily="34" charset="0"/>
                <a:cs typeface="Impact"/>
              </a:rPr>
              <a:t>L</a:t>
            </a:r>
            <a:r>
              <a:rPr lang="en-US" sz="3600" b="1" dirty="0">
                <a:ln/>
                <a:latin typeface="Arial Narrow" panose="020B0606020202030204" pitchFamily="34" charset="0"/>
                <a:cs typeface="Impact"/>
              </a:rPr>
              <a:t> </a:t>
            </a:r>
            <a:r>
              <a:rPr lang="en-US" sz="6000" b="1" dirty="0">
                <a:ln/>
                <a:latin typeface="Arial Narrow" panose="020B0606020202030204" pitchFamily="34" charset="0"/>
                <a:cs typeface="Impact"/>
              </a:rPr>
              <a:t>8. </a:t>
            </a:r>
            <a:r>
              <a:rPr lang="en-US" sz="6000" b="1" dirty="0" err="1">
                <a:ln/>
                <a:latin typeface="Arial Narrow" panose="020B0606020202030204" pitchFamily="34" charset="0"/>
                <a:cs typeface="Impact"/>
              </a:rPr>
              <a:t>Operasional</a:t>
            </a:r>
            <a:endParaRPr lang="en-US" sz="6000" b="1" dirty="0">
              <a:ln/>
              <a:latin typeface="Arial Narrow" panose="020B0606020202030204" pitchFamily="34" charset="0"/>
              <a:cs typeface="Impact"/>
            </a:endParaRPr>
          </a:p>
        </p:txBody>
      </p:sp>
      <p:sp>
        <p:nvSpPr>
          <p:cNvPr id="7" name="TextBox 6"/>
          <p:cNvSpPr txBox="1"/>
          <p:nvPr/>
        </p:nvSpPr>
        <p:spPr>
          <a:xfrm>
            <a:off x="325394" y="1975716"/>
            <a:ext cx="8603453" cy="4511949"/>
          </a:xfrm>
          <a:prstGeom prst="rect">
            <a:avLst/>
          </a:prstGeom>
          <a:noFill/>
        </p:spPr>
        <p:txBody>
          <a:bodyPr wrap="square" rtlCol="0">
            <a:spAutoFit/>
          </a:bodyPr>
          <a:lstStyle/>
          <a:p>
            <a:pPr marL="263776" indent="-263776">
              <a:buFont typeface="+mj-lt"/>
              <a:buAutoNum type="arabicPeriod"/>
            </a:pPr>
            <a:r>
              <a:rPr lang="en-US" sz="1846" b="1" dirty="0" err="1"/>
              <a:t>Pelaksanaan</a:t>
            </a:r>
            <a:r>
              <a:rPr lang="en-US" sz="1846" b="1" dirty="0"/>
              <a:t> </a:t>
            </a:r>
            <a:r>
              <a:rPr lang="en-US" sz="1846" b="1" dirty="0" err="1"/>
              <a:t>untuk</a:t>
            </a:r>
            <a:r>
              <a:rPr lang="en-US" sz="1846" b="1" dirty="0"/>
              <a:t> </a:t>
            </a:r>
            <a:r>
              <a:rPr lang="en-US" sz="1846" b="1" dirty="0" err="1"/>
              <a:t>menangani</a:t>
            </a:r>
            <a:r>
              <a:rPr lang="en-US" sz="1846" b="1" dirty="0"/>
              <a:t> RISIKO &amp;PELUANG</a:t>
            </a:r>
          </a:p>
          <a:p>
            <a:pPr marL="260845" lvl="1"/>
            <a:r>
              <a:rPr lang="en-US" sz="1846" dirty="0"/>
              <a:t>Goal : </a:t>
            </a:r>
            <a:r>
              <a:rPr lang="en-US" sz="1846" dirty="0" err="1"/>
              <a:t>pelaksanaan</a:t>
            </a:r>
            <a:r>
              <a:rPr lang="en-US" sz="1846" dirty="0"/>
              <a:t> </a:t>
            </a:r>
            <a:r>
              <a:rPr lang="en-US" sz="1846" dirty="0" err="1"/>
              <a:t>sistem</a:t>
            </a:r>
            <a:r>
              <a:rPr lang="en-US" sz="1846" dirty="0"/>
              <a:t> </a:t>
            </a:r>
            <a:r>
              <a:rPr lang="en-US" sz="1846" dirty="0" err="1"/>
              <a:t>manajemen</a:t>
            </a:r>
            <a:r>
              <a:rPr lang="en-US" sz="1846" dirty="0"/>
              <a:t> K3L </a:t>
            </a:r>
            <a:r>
              <a:rPr lang="en-US" sz="1846" dirty="0" err="1"/>
              <a:t>berbasis</a:t>
            </a:r>
            <a:r>
              <a:rPr lang="en-US" sz="1846" dirty="0"/>
              <a:t> PENCEGAHAN </a:t>
            </a:r>
            <a:r>
              <a:rPr lang="en-US" sz="1846" dirty="0" err="1"/>
              <a:t>dan</a:t>
            </a:r>
            <a:r>
              <a:rPr lang="en-US" sz="1846" dirty="0"/>
              <a:t> </a:t>
            </a:r>
            <a:r>
              <a:rPr lang="en-US" sz="1846" dirty="0" err="1"/>
              <a:t>meningkatkan</a:t>
            </a:r>
            <a:r>
              <a:rPr lang="en-US" sz="1846" dirty="0"/>
              <a:t> KINERJA K3L</a:t>
            </a:r>
          </a:p>
          <a:p>
            <a:pPr marL="260845" lvl="1"/>
            <a:endParaRPr lang="en-US" sz="1846" dirty="0"/>
          </a:p>
          <a:p>
            <a:pPr marL="316531" indent="-316531">
              <a:buFont typeface="+mj-lt"/>
              <a:buAutoNum type="arabicPeriod"/>
            </a:pPr>
            <a:r>
              <a:rPr lang="en-US" sz="1846" b="1" dirty="0" err="1"/>
              <a:t>Perencanaan</a:t>
            </a:r>
            <a:r>
              <a:rPr lang="en-US" sz="1846" b="1" dirty="0"/>
              <a:t> </a:t>
            </a:r>
            <a:r>
              <a:rPr lang="en-US" sz="1846" b="1" dirty="0" err="1"/>
              <a:t>dan</a:t>
            </a:r>
            <a:r>
              <a:rPr lang="en-US" sz="1846" b="1" dirty="0"/>
              <a:t> </a:t>
            </a:r>
            <a:r>
              <a:rPr lang="en-US" sz="1846" b="1" dirty="0" err="1"/>
              <a:t>Pengendalian</a:t>
            </a:r>
            <a:r>
              <a:rPr lang="en-US" sz="1846" b="1" dirty="0"/>
              <a:t> </a:t>
            </a:r>
            <a:r>
              <a:rPr lang="en-US" sz="1846" b="1" dirty="0" err="1"/>
              <a:t>Operasional</a:t>
            </a:r>
            <a:endParaRPr lang="en-US" sz="1846" b="1" dirty="0"/>
          </a:p>
          <a:p>
            <a:pPr marL="527552" indent="-263776">
              <a:buFont typeface="Wingdings" charset="2"/>
              <a:buChar char="§"/>
            </a:pPr>
            <a:r>
              <a:rPr lang="en-US" sz="1846" dirty="0" err="1"/>
              <a:t>Menetapkan</a:t>
            </a:r>
            <a:r>
              <a:rPr lang="en-US" sz="1846" dirty="0"/>
              <a:t> </a:t>
            </a:r>
            <a:r>
              <a:rPr lang="en-US" sz="1846" dirty="0" err="1"/>
              <a:t>Kriteria</a:t>
            </a:r>
            <a:r>
              <a:rPr lang="en-US" sz="1846" dirty="0"/>
              <a:t> </a:t>
            </a:r>
            <a:r>
              <a:rPr lang="en-US" sz="1846" dirty="0" err="1"/>
              <a:t>Operasi</a:t>
            </a:r>
            <a:r>
              <a:rPr lang="en-US" sz="1846" dirty="0"/>
              <a:t> &amp; </a:t>
            </a:r>
            <a:r>
              <a:rPr lang="en-US" sz="1846" dirty="0" err="1"/>
              <a:t>Pengendalian</a:t>
            </a:r>
            <a:r>
              <a:rPr lang="en-US" sz="1846" dirty="0"/>
              <a:t> </a:t>
            </a:r>
            <a:r>
              <a:rPr lang="en-US" sz="1846" dirty="0" err="1"/>
              <a:t>Operasional</a:t>
            </a:r>
            <a:endParaRPr lang="en-US" sz="1846" dirty="0"/>
          </a:p>
          <a:p>
            <a:pPr marL="527552" indent="-263776">
              <a:buFont typeface="Wingdings" charset="2"/>
              <a:buChar char="§"/>
            </a:pPr>
            <a:r>
              <a:rPr lang="en-US" sz="1846" b="1" u="sng" dirty="0" err="1">
                <a:solidFill>
                  <a:srgbClr val="FF0000"/>
                </a:solidFill>
              </a:rPr>
              <a:t>Mengendalikan</a:t>
            </a:r>
            <a:r>
              <a:rPr lang="en-US" sz="1846" b="1" u="sng" dirty="0">
                <a:solidFill>
                  <a:srgbClr val="FF0000"/>
                </a:solidFill>
              </a:rPr>
              <a:t> BAHAYA </a:t>
            </a:r>
            <a:r>
              <a:rPr lang="en-US" sz="1846" b="1" u="sng" dirty="0" err="1">
                <a:solidFill>
                  <a:srgbClr val="FF0000"/>
                </a:solidFill>
              </a:rPr>
              <a:t>dan</a:t>
            </a:r>
            <a:r>
              <a:rPr lang="en-US" sz="1846" b="1" u="sng" dirty="0">
                <a:solidFill>
                  <a:srgbClr val="FF0000"/>
                </a:solidFill>
              </a:rPr>
              <a:t> </a:t>
            </a:r>
            <a:r>
              <a:rPr lang="en-US" sz="1846" b="1" u="sng" dirty="0" err="1">
                <a:solidFill>
                  <a:srgbClr val="FF0000"/>
                </a:solidFill>
              </a:rPr>
              <a:t>Mengurangi</a:t>
            </a:r>
            <a:r>
              <a:rPr lang="en-US" sz="1846" b="1" u="sng" dirty="0">
                <a:solidFill>
                  <a:srgbClr val="FF0000"/>
                </a:solidFill>
              </a:rPr>
              <a:t> </a:t>
            </a:r>
            <a:r>
              <a:rPr lang="en-US" sz="1846" b="1" u="sng" dirty="0" err="1">
                <a:solidFill>
                  <a:srgbClr val="FF0000"/>
                </a:solidFill>
              </a:rPr>
              <a:t>Risiko</a:t>
            </a:r>
            <a:r>
              <a:rPr lang="en-US" sz="1846" b="1" u="sng" dirty="0">
                <a:solidFill>
                  <a:srgbClr val="FF0000"/>
                </a:solidFill>
              </a:rPr>
              <a:t> K3</a:t>
            </a:r>
          </a:p>
          <a:p>
            <a:pPr marL="527552" indent="-263776">
              <a:buFont typeface="Wingdings" charset="2"/>
              <a:buChar char="§"/>
            </a:pPr>
            <a:r>
              <a:rPr lang="en-US" sz="1846" dirty="0" err="1"/>
              <a:t>Manajemen</a:t>
            </a:r>
            <a:r>
              <a:rPr lang="en-US" sz="1846" dirty="0"/>
              <a:t> </a:t>
            </a:r>
            <a:r>
              <a:rPr lang="en-US" sz="1846" dirty="0" err="1"/>
              <a:t>Perubahan</a:t>
            </a:r>
            <a:r>
              <a:rPr lang="en-US" sz="1846" dirty="0"/>
              <a:t> (Management of Change)</a:t>
            </a:r>
          </a:p>
          <a:p>
            <a:pPr marL="527552" indent="-263776">
              <a:buFont typeface="Wingdings" charset="2"/>
              <a:buChar char="§"/>
            </a:pPr>
            <a:r>
              <a:rPr lang="en-US" sz="1846" dirty="0" err="1"/>
              <a:t>Pengadaan</a:t>
            </a:r>
            <a:r>
              <a:rPr lang="en-US" sz="1846" dirty="0"/>
              <a:t> (Procurement) </a:t>
            </a:r>
            <a:r>
              <a:rPr lang="en-US" sz="1846" dirty="0" err="1"/>
              <a:t>Barang</a:t>
            </a:r>
            <a:r>
              <a:rPr lang="en-US" sz="1846" dirty="0"/>
              <a:t> dan </a:t>
            </a:r>
            <a:r>
              <a:rPr lang="en-US" sz="1846" dirty="0" err="1"/>
              <a:t>Jasa</a:t>
            </a:r>
            <a:endParaRPr lang="en-US" sz="1846" dirty="0"/>
          </a:p>
          <a:p>
            <a:pPr marL="527552" indent="-263776">
              <a:buFont typeface="Wingdings" charset="2"/>
              <a:buChar char="§"/>
            </a:pPr>
            <a:r>
              <a:rPr lang="en-US" sz="1846" dirty="0" err="1"/>
              <a:t>Pengendalian</a:t>
            </a:r>
            <a:r>
              <a:rPr lang="en-US" sz="1846" dirty="0"/>
              <a:t> </a:t>
            </a:r>
            <a:r>
              <a:rPr lang="en-US" sz="1846" dirty="0" err="1"/>
              <a:t>Kontraktor</a:t>
            </a:r>
            <a:r>
              <a:rPr lang="en-US" sz="1846" dirty="0"/>
              <a:t> &amp; </a:t>
            </a:r>
            <a:r>
              <a:rPr lang="en-US" sz="1846" dirty="0" err="1"/>
              <a:t>Alih</a:t>
            </a:r>
            <a:r>
              <a:rPr lang="en-US" sz="1846" dirty="0"/>
              <a:t> </a:t>
            </a:r>
            <a:r>
              <a:rPr lang="en-US" sz="1846" dirty="0" err="1"/>
              <a:t>Daya</a:t>
            </a:r>
            <a:r>
              <a:rPr lang="en-US" sz="1846" dirty="0"/>
              <a:t> (Outsourcing)</a:t>
            </a:r>
          </a:p>
          <a:p>
            <a:pPr marL="263776"/>
            <a:endParaRPr lang="en-US" sz="1846" dirty="0"/>
          </a:p>
          <a:p>
            <a:pPr marL="263776" indent="-263776">
              <a:buFont typeface="+mj-lt"/>
              <a:buAutoNum type="arabicPeriod" startAt="3"/>
            </a:pPr>
            <a:r>
              <a:rPr lang="en-US" sz="1846" b="1" dirty="0" err="1"/>
              <a:t>Pelaksanaan</a:t>
            </a:r>
            <a:r>
              <a:rPr lang="en-US" sz="1846" b="1" dirty="0"/>
              <a:t> </a:t>
            </a:r>
            <a:r>
              <a:rPr lang="en-US" sz="1846" b="1" dirty="0" err="1"/>
              <a:t>rencana</a:t>
            </a:r>
            <a:r>
              <a:rPr lang="en-US" sz="1846" b="1" dirty="0"/>
              <a:t> </a:t>
            </a:r>
            <a:r>
              <a:rPr lang="en-US" sz="1846" b="1" dirty="0" err="1"/>
              <a:t>tindakan</a:t>
            </a:r>
            <a:r>
              <a:rPr lang="en-US" sz="1846" b="1" dirty="0"/>
              <a:t> </a:t>
            </a:r>
            <a:r>
              <a:rPr lang="en-US" sz="1846" b="1" dirty="0" err="1"/>
              <a:t>untuk</a:t>
            </a:r>
            <a:r>
              <a:rPr lang="en-US" sz="1846" b="1" dirty="0"/>
              <a:t> </a:t>
            </a:r>
            <a:r>
              <a:rPr lang="en-US" sz="1846" b="1" dirty="0" err="1"/>
              <a:t>mengatasi</a:t>
            </a:r>
            <a:r>
              <a:rPr lang="en-US" sz="1846" b="1" dirty="0"/>
              <a:t> :</a:t>
            </a:r>
          </a:p>
          <a:p>
            <a:pPr marL="586169" lvl="1" indent="-316531">
              <a:buFont typeface="Wingdings" panose="05000000000000000000" pitchFamily="2" charset="2"/>
              <a:buChar char="§"/>
            </a:pPr>
            <a:r>
              <a:rPr lang="en-US" sz="1846" dirty="0" err="1"/>
              <a:t>Risiko</a:t>
            </a:r>
            <a:r>
              <a:rPr lang="en-US" sz="1846" dirty="0"/>
              <a:t> </a:t>
            </a:r>
            <a:r>
              <a:rPr lang="en-US" sz="1846" dirty="0" err="1"/>
              <a:t>dan</a:t>
            </a:r>
            <a:r>
              <a:rPr lang="en-US" sz="1846" dirty="0"/>
              <a:t> </a:t>
            </a:r>
            <a:r>
              <a:rPr lang="en-US" sz="1846" dirty="0" err="1"/>
              <a:t>Peluang</a:t>
            </a:r>
            <a:endParaRPr lang="en-US" sz="1846" dirty="0"/>
          </a:p>
          <a:p>
            <a:pPr marL="586169" lvl="1" indent="-316531">
              <a:buFont typeface="Wingdings" panose="05000000000000000000" pitchFamily="2" charset="2"/>
              <a:buChar char="§"/>
            </a:pPr>
            <a:r>
              <a:rPr lang="en-US" sz="1846" dirty="0" err="1"/>
              <a:t>Bahaya</a:t>
            </a:r>
            <a:r>
              <a:rPr lang="en-US" sz="1846" dirty="0"/>
              <a:t> &amp; </a:t>
            </a:r>
            <a:r>
              <a:rPr lang="en-US" sz="1846" dirty="0" err="1"/>
              <a:t>Aspek</a:t>
            </a:r>
            <a:r>
              <a:rPr lang="en-US" sz="1846" dirty="0"/>
              <a:t> </a:t>
            </a:r>
            <a:r>
              <a:rPr lang="en-US" sz="1846" dirty="0" err="1"/>
              <a:t>Penting</a:t>
            </a:r>
            <a:r>
              <a:rPr lang="en-US" sz="1846" dirty="0"/>
              <a:t> </a:t>
            </a:r>
            <a:r>
              <a:rPr lang="en-US" sz="1846" dirty="0" err="1"/>
              <a:t>Lingkungan</a:t>
            </a:r>
            <a:endParaRPr lang="en-US" sz="1846" dirty="0"/>
          </a:p>
          <a:p>
            <a:pPr marL="586169" lvl="1" indent="-316531">
              <a:buFont typeface="Wingdings" panose="05000000000000000000" pitchFamily="2" charset="2"/>
              <a:buChar char="§"/>
            </a:pPr>
            <a:r>
              <a:rPr lang="en-US" sz="1846" dirty="0" err="1"/>
              <a:t>Pemenuhan</a:t>
            </a:r>
            <a:r>
              <a:rPr lang="en-US" sz="1846" dirty="0"/>
              <a:t> </a:t>
            </a:r>
            <a:r>
              <a:rPr lang="en-US" sz="1846" dirty="0" err="1"/>
              <a:t>Persyaratan</a:t>
            </a:r>
            <a:r>
              <a:rPr lang="en-US" sz="1846" dirty="0"/>
              <a:t> </a:t>
            </a:r>
            <a:r>
              <a:rPr lang="en-US" sz="1846" dirty="0" err="1"/>
              <a:t>Hukum</a:t>
            </a:r>
            <a:r>
              <a:rPr lang="en-US" sz="1846" dirty="0"/>
              <a:t> </a:t>
            </a:r>
            <a:r>
              <a:rPr lang="en-US" sz="1846" dirty="0" err="1"/>
              <a:t>dan</a:t>
            </a:r>
            <a:r>
              <a:rPr lang="en-US" sz="1846" dirty="0"/>
              <a:t> </a:t>
            </a:r>
            <a:r>
              <a:rPr lang="en-US" sz="1846" dirty="0" err="1"/>
              <a:t>Persyaratan</a:t>
            </a:r>
            <a:r>
              <a:rPr lang="en-US" sz="1846" dirty="0"/>
              <a:t> Lain</a:t>
            </a:r>
          </a:p>
        </p:txBody>
      </p:sp>
      <p:sp>
        <p:nvSpPr>
          <p:cNvPr id="3" name="Slide Number Placeholder 2">
            <a:extLst>
              <a:ext uri="{FF2B5EF4-FFF2-40B4-BE49-F238E27FC236}">
                <a16:creationId xmlns:a16="http://schemas.microsoft.com/office/drawing/2014/main" id="{DD861E6D-14FA-4017-8EF8-8C51C5E918D0}"/>
              </a:ext>
            </a:extLst>
          </p:cNvPr>
          <p:cNvSpPr>
            <a:spLocks noGrp="1"/>
          </p:cNvSpPr>
          <p:nvPr>
            <p:ph type="sldNum" sz="quarter" idx="12"/>
          </p:nvPr>
        </p:nvSpPr>
        <p:spPr/>
        <p:txBody>
          <a:bodyPr/>
          <a:lstStyle/>
          <a:p>
            <a:pPr>
              <a:defRPr/>
            </a:pPr>
            <a:fld id="{2E3D3CF9-A8F0-446F-8AA4-23D2A19D86A0}" type="slidenum">
              <a:rPr lang="en-US" smtClean="0"/>
              <a:pPr>
                <a:defRPr/>
              </a:pPr>
              <a:t>88</a:t>
            </a:fld>
            <a:endParaRPr lang="en-US"/>
          </a:p>
        </p:txBody>
      </p:sp>
      <p:pic>
        <p:nvPicPr>
          <p:cNvPr id="4" name="Picture 3">
            <a:extLst>
              <a:ext uri="{FF2B5EF4-FFF2-40B4-BE49-F238E27FC236}">
                <a16:creationId xmlns:a16="http://schemas.microsoft.com/office/drawing/2014/main" id="{33D4A0B5-A3E1-4C2C-838A-FBD7FF1F9DE5}"/>
              </a:ext>
            </a:extLst>
          </p:cNvPr>
          <p:cNvPicPr>
            <a:picLocks noChangeAspect="1"/>
          </p:cNvPicPr>
          <p:nvPr/>
        </p:nvPicPr>
        <p:blipFill>
          <a:blip r:embed="rId2"/>
          <a:stretch>
            <a:fillRect/>
          </a:stretch>
        </p:blipFill>
        <p:spPr>
          <a:xfrm>
            <a:off x="6272057" y="3791780"/>
            <a:ext cx="2695885" cy="2695885"/>
          </a:xfrm>
          <a:prstGeom prst="rect">
            <a:avLst/>
          </a:prstGeom>
        </p:spPr>
      </p:pic>
      <p:sp>
        <p:nvSpPr>
          <p:cNvPr id="6" name="Footer Placeholder 5">
            <a:extLst>
              <a:ext uri="{FF2B5EF4-FFF2-40B4-BE49-F238E27FC236}">
                <a16:creationId xmlns:a16="http://schemas.microsoft.com/office/drawing/2014/main" id="{DC6E5D56-7B52-4460-96EC-DDDAE81BE7D0}"/>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57242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46520" y="665701"/>
            <a:ext cx="8689648" cy="2650084"/>
          </a:xfrm>
          <a:prstGeom prst="rect">
            <a:avLst/>
          </a:prstGeom>
          <a:ln w="19050">
            <a:noFill/>
            <a:prstDash val="dash"/>
          </a:ln>
        </p:spPr>
        <p:txBody>
          <a:bodyPr wrap="square">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mengendalikan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memelihara</a:t>
            </a:r>
            <a:r>
              <a:rPr lang="en-US" sz="1662" dirty="0">
                <a:latin typeface="Arial Narrow" pitchFamily="34" charset="0"/>
              </a:rPr>
              <a:t> proses yang </a:t>
            </a:r>
            <a:r>
              <a:rPr lang="en-US" sz="1662" dirty="0" err="1">
                <a:latin typeface="Arial Narrow" pitchFamily="34" charset="0"/>
              </a:rPr>
              <a:t>diperlukan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memenuhi</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yang </a:t>
            </a:r>
            <a:r>
              <a:rPr lang="en-US" sz="1662" dirty="0" err="1">
                <a:latin typeface="Arial Narrow" pitchFamily="34" charset="0"/>
              </a:rPr>
              <a:t>ditetapkan</a:t>
            </a:r>
            <a:r>
              <a:rPr lang="en-US" sz="1662" dirty="0">
                <a:latin typeface="Arial Narrow" pitchFamily="34" charset="0"/>
              </a:rPr>
              <a:t> </a:t>
            </a:r>
            <a:r>
              <a:rPr lang="en-US" sz="1662" dirty="0" err="1">
                <a:latin typeface="Arial Narrow" pitchFamily="34" charset="0"/>
              </a:rPr>
              <a:t>dalam</a:t>
            </a:r>
            <a:r>
              <a:rPr lang="en-US" sz="1662" dirty="0">
                <a:latin typeface="Arial Narrow" pitchFamily="34" charset="0"/>
              </a:rPr>
              <a:t> </a:t>
            </a:r>
            <a:r>
              <a:rPr lang="en-US" sz="1662" dirty="0" err="1">
                <a:latin typeface="Arial Narrow" pitchFamily="34" charset="0"/>
              </a:rPr>
              <a:t>klausul</a:t>
            </a:r>
            <a:r>
              <a:rPr lang="en-US" sz="1662" dirty="0">
                <a:latin typeface="Arial Narrow" pitchFamily="34" charset="0"/>
              </a:rPr>
              <a:t> 6, </a:t>
            </a:r>
            <a:r>
              <a:rPr lang="en-US" sz="1662" dirty="0" err="1">
                <a:latin typeface="Arial Narrow" pitchFamily="34" charset="0"/>
              </a:rPr>
              <a:t>dengan</a:t>
            </a:r>
            <a:r>
              <a:rPr lang="en-US" sz="1662" dirty="0">
                <a:latin typeface="Arial Narrow" pitchFamily="34" charset="0"/>
              </a:rPr>
              <a:t>:</a:t>
            </a:r>
          </a:p>
          <a:p>
            <a:pPr marL="263776" indent="-263776">
              <a:buFont typeface="Arial" panose="020B0604020202020204" pitchFamily="34" charset="0"/>
              <a:buChar char="•"/>
            </a:pPr>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kriteria</a:t>
            </a:r>
            <a:r>
              <a:rPr lang="en-US" sz="1662" dirty="0">
                <a:latin typeface="Arial Narrow" pitchFamily="34" charset="0"/>
              </a:rPr>
              <a:t> </a:t>
            </a:r>
            <a:r>
              <a:rPr lang="en-US" sz="1662" dirty="0" err="1">
                <a:latin typeface="Arial Narrow" pitchFamily="34" charset="0"/>
              </a:rPr>
              <a:t>operasi</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proses:</a:t>
            </a:r>
          </a:p>
          <a:p>
            <a:pPr marL="263776" indent="-263776">
              <a:buFont typeface="Arial" panose="020B0604020202020204" pitchFamily="34" charset="0"/>
              <a:buChar char="•"/>
            </a:pP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proses, </a:t>
            </a:r>
            <a:r>
              <a:rPr lang="en-US" sz="1662" dirty="0" err="1">
                <a:latin typeface="Arial Narrow" pitchFamily="34" charset="0"/>
              </a:rPr>
              <a:t>menurut</a:t>
            </a:r>
            <a:r>
              <a:rPr lang="en-US" sz="1662" dirty="0">
                <a:latin typeface="Arial Narrow" pitchFamily="34" charset="0"/>
              </a:rPr>
              <a:t> </a:t>
            </a:r>
            <a:r>
              <a:rPr lang="en-US" sz="1662" dirty="0" err="1">
                <a:latin typeface="Arial Narrow" pitchFamily="34" charset="0"/>
              </a:rPr>
              <a:t>kriteria</a:t>
            </a:r>
            <a:r>
              <a:rPr lang="en-US" sz="1662" dirty="0">
                <a:latin typeface="Arial Narrow" pitchFamily="34" charset="0"/>
              </a:rPr>
              <a:t> </a:t>
            </a:r>
            <a:r>
              <a:rPr lang="en-US" sz="1662" dirty="0" err="1">
                <a:latin typeface="Arial Narrow" pitchFamily="34" charset="0"/>
              </a:rPr>
              <a:t>operasi</a:t>
            </a:r>
            <a:r>
              <a:rPr lang="en-US" sz="1662" dirty="0">
                <a:latin typeface="Arial Narrow" pitchFamily="34" charset="0"/>
              </a:rPr>
              <a:t>.</a:t>
            </a:r>
          </a:p>
          <a:p>
            <a:pPr marL="263776" indent="-263776">
              <a:buFont typeface="Arial" panose="020B0604020202020204" pitchFamily="34" charset="0"/>
              <a:buChar char="•"/>
            </a:pPr>
            <a:r>
              <a:rPr lang="en-US" sz="1662" dirty="0" err="1">
                <a:latin typeface="Arial Narrow" pitchFamily="34" charset="0"/>
              </a:rPr>
              <a:t>memelihara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menjaga</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terdokumentasi</a:t>
            </a:r>
            <a:endParaRPr lang="en-US" sz="1662" dirty="0">
              <a:latin typeface="Arial Narrow" pitchFamily="34" charset="0"/>
            </a:endParaRPr>
          </a:p>
          <a:p>
            <a:pPr marL="263776" indent="-263776">
              <a:buFont typeface="Arial" panose="020B0604020202020204" pitchFamily="34" charset="0"/>
              <a:buChar char="•"/>
            </a:pPr>
            <a:r>
              <a:rPr lang="en-US" sz="1662" u="sng" dirty="0" err="1">
                <a:solidFill>
                  <a:srgbClr val="FF0000"/>
                </a:solidFill>
                <a:latin typeface="Arial Narrow" pitchFamily="34" charset="0"/>
              </a:rPr>
              <a:t>adaptasi</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pekerja</a:t>
            </a:r>
            <a:endParaRPr lang="en-US" sz="1662" u="sng" dirty="0">
              <a:solidFill>
                <a:srgbClr val="FF0000"/>
              </a:solidFill>
              <a:latin typeface="Arial Narrow" pitchFamily="34" charset="0"/>
            </a:endParaRPr>
          </a:p>
          <a:p>
            <a:endParaRPr lang="en-US" sz="1662" dirty="0">
              <a:latin typeface="Arial Narrow" pitchFamily="34" charset="0"/>
            </a:endParaRPr>
          </a:p>
          <a:p>
            <a:r>
              <a:rPr lang="en-US" sz="1662" u="sng" dirty="0" err="1">
                <a:solidFill>
                  <a:srgbClr val="FF0000"/>
                </a:solidFill>
                <a:latin typeface="Arial Narrow" pitchFamily="34" charset="0"/>
              </a:rPr>
              <a:t>Koordinasi</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dengan</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organisasi</a:t>
            </a:r>
            <a:r>
              <a:rPr lang="en-US" sz="1662" u="sng" dirty="0">
                <a:solidFill>
                  <a:srgbClr val="FF0000"/>
                </a:solidFill>
                <a:latin typeface="Arial Narrow" pitchFamily="34" charset="0"/>
              </a:rPr>
              <a:t> lain </a:t>
            </a:r>
            <a:r>
              <a:rPr lang="en-US" sz="1662" u="sng" dirty="0" err="1">
                <a:solidFill>
                  <a:srgbClr val="FF0000"/>
                </a:solidFill>
                <a:latin typeface="Arial Narrow" pitchFamily="34" charset="0"/>
              </a:rPr>
              <a:t>apabila</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berada</a:t>
            </a:r>
            <a:endParaRPr lang="en-US" sz="1662" u="sng" dirty="0">
              <a:solidFill>
                <a:srgbClr val="FF0000"/>
              </a:solidFill>
              <a:latin typeface="Arial Narrow" pitchFamily="34" charset="0"/>
            </a:endParaRPr>
          </a:p>
          <a:p>
            <a:r>
              <a:rPr lang="en-US" sz="1662" u="sng" dirty="0" err="1">
                <a:solidFill>
                  <a:srgbClr val="FF0000"/>
                </a:solidFill>
                <a:latin typeface="Arial Narrow" pitchFamily="34" charset="0"/>
              </a:rPr>
              <a:t>pada</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lokasi</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dengan</a:t>
            </a:r>
            <a:r>
              <a:rPr lang="en-US" sz="1662" u="sng" dirty="0">
                <a:solidFill>
                  <a:srgbClr val="FF0000"/>
                </a:solidFill>
                <a:latin typeface="Arial Narrow" pitchFamily="34" charset="0"/>
              </a:rPr>
              <a:t> multi </a:t>
            </a:r>
            <a:r>
              <a:rPr lang="en-US" sz="1662" u="sng" dirty="0" err="1">
                <a:solidFill>
                  <a:srgbClr val="FF0000"/>
                </a:solidFill>
                <a:latin typeface="Arial Narrow" pitchFamily="34" charset="0"/>
              </a:rPr>
              <a:t>perusahaan</a:t>
            </a:r>
            <a:r>
              <a:rPr lang="en-US" sz="1662" u="sng" dirty="0">
                <a:solidFill>
                  <a:srgbClr val="FF0000"/>
                </a:solidFill>
                <a:latin typeface="Arial Narrow" pitchFamily="34" charset="0"/>
              </a:rPr>
              <a:t>.</a:t>
            </a:r>
          </a:p>
        </p:txBody>
      </p:sp>
      <p:sp>
        <p:nvSpPr>
          <p:cNvPr id="19" name="Rectangle 18"/>
          <p:cNvSpPr/>
          <p:nvPr/>
        </p:nvSpPr>
        <p:spPr>
          <a:xfrm>
            <a:off x="2425989" y="4932609"/>
            <a:ext cx="1688123" cy="67524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Perencanaan</a:t>
            </a:r>
            <a:endParaRPr lang="en-US" sz="1477" dirty="0">
              <a:solidFill>
                <a:schemeClr val="bg1"/>
              </a:solidFill>
              <a:latin typeface="Arial Narrow" pitchFamily="34" charset="0"/>
            </a:endParaRPr>
          </a:p>
        </p:txBody>
      </p:sp>
      <p:sp>
        <p:nvSpPr>
          <p:cNvPr id="20" name="Rectangle 19"/>
          <p:cNvSpPr/>
          <p:nvPr/>
        </p:nvSpPr>
        <p:spPr>
          <a:xfrm>
            <a:off x="4278235" y="4946072"/>
            <a:ext cx="1688123" cy="675249"/>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Perencanaan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Pengendalian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Operasional</a:t>
            </a:r>
            <a:endParaRPr lang="en-US" sz="1477" dirty="0">
              <a:solidFill>
                <a:schemeClr val="tx1"/>
              </a:solidFill>
              <a:latin typeface="Arial Narrow" pitchFamily="34" charset="0"/>
            </a:endParaRPr>
          </a:p>
        </p:txBody>
      </p:sp>
      <p:grpSp>
        <p:nvGrpSpPr>
          <p:cNvPr id="21" name="Group 20"/>
          <p:cNvGrpSpPr/>
          <p:nvPr/>
        </p:nvGrpSpPr>
        <p:grpSpPr>
          <a:xfrm>
            <a:off x="241430" y="4149491"/>
            <a:ext cx="1852246" cy="2277426"/>
            <a:chOff x="522510" y="2344068"/>
            <a:chExt cx="2006600" cy="1837355"/>
          </a:xfrm>
        </p:grpSpPr>
        <p:sp>
          <p:nvSpPr>
            <p:cNvPr id="22" name="Rectangle 21"/>
            <p:cNvSpPr/>
            <p:nvPr/>
          </p:nvSpPr>
          <p:spPr>
            <a:xfrm>
              <a:off x="522510" y="2344068"/>
              <a:ext cx="2006600" cy="1837355"/>
            </a:xfrm>
            <a:prstGeom prst="rect">
              <a:avLst/>
            </a:prstGeom>
            <a:solidFill>
              <a:srgbClr val="009900"/>
            </a:solidFill>
            <a:ln>
              <a:solidFill>
                <a:srgbClr val="FF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23" name="Rectangle 22"/>
            <p:cNvSpPr/>
            <p:nvPr/>
          </p:nvSpPr>
          <p:spPr>
            <a:xfrm>
              <a:off x="593793" y="2417634"/>
              <a:ext cx="1828800" cy="4823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Konteks</a:t>
              </a:r>
              <a:r>
                <a:rPr lang="en-US" sz="1477" dirty="0">
                  <a:solidFill>
                    <a:schemeClr val="tx1"/>
                  </a:solidFill>
                  <a:latin typeface="Arial Narrow" pitchFamily="34" charset="0"/>
                </a:rPr>
                <a:t> </a:t>
              </a:r>
              <a:r>
                <a:rPr lang="en-US" sz="1477" dirty="0" err="1">
                  <a:solidFill>
                    <a:schemeClr val="tx1"/>
                  </a:solidFill>
                  <a:latin typeface="Arial Narrow" pitchFamily="34" charset="0"/>
                </a:rPr>
                <a:t>Organisasi</a:t>
              </a:r>
              <a:endParaRPr lang="en-US" sz="1477" dirty="0">
                <a:solidFill>
                  <a:schemeClr val="tx1"/>
                </a:solidFill>
                <a:latin typeface="Arial Narrow" pitchFamily="34" charset="0"/>
              </a:endParaRPr>
            </a:p>
          </p:txBody>
        </p:sp>
        <p:sp>
          <p:nvSpPr>
            <p:cNvPr id="24" name="Rectangle 23"/>
            <p:cNvSpPr/>
            <p:nvPr/>
          </p:nvSpPr>
          <p:spPr>
            <a:xfrm>
              <a:off x="598713" y="2954791"/>
              <a:ext cx="1828800" cy="5855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Hukum</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Lain</a:t>
              </a:r>
            </a:p>
          </p:txBody>
        </p:sp>
        <p:sp>
          <p:nvSpPr>
            <p:cNvPr id="25" name="Rectangle 24"/>
            <p:cNvSpPr/>
            <p:nvPr/>
          </p:nvSpPr>
          <p:spPr>
            <a:xfrm>
              <a:off x="593793" y="3611336"/>
              <a:ext cx="1828800" cy="43122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Bahaya</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Aspek</a:t>
              </a:r>
              <a:r>
                <a:rPr lang="en-US" sz="1477" dirty="0">
                  <a:solidFill>
                    <a:schemeClr val="tx1"/>
                  </a:solidFill>
                  <a:latin typeface="Arial Narrow" pitchFamily="34" charset="0"/>
                </a:rPr>
                <a:t> </a:t>
              </a:r>
              <a:r>
                <a:rPr lang="en-US" sz="1477" dirty="0" err="1">
                  <a:solidFill>
                    <a:schemeClr val="tx1"/>
                  </a:solidFill>
                  <a:latin typeface="Arial Narrow" pitchFamily="34" charset="0"/>
                </a:rPr>
                <a:t>Penting</a:t>
              </a:r>
              <a:endParaRPr lang="en-US" sz="1477" dirty="0">
                <a:solidFill>
                  <a:schemeClr val="tx1"/>
                </a:solidFill>
                <a:latin typeface="Arial Narrow" pitchFamily="34" charset="0"/>
              </a:endParaRPr>
            </a:p>
          </p:txBody>
        </p:sp>
      </p:grpSp>
      <p:cxnSp>
        <p:nvCxnSpPr>
          <p:cNvPr id="26" name="Straight Arrow Connector 25"/>
          <p:cNvCxnSpPr>
            <a:stCxn id="27" idx="0"/>
            <a:endCxn id="19" idx="2"/>
          </p:cNvCxnSpPr>
          <p:nvPr/>
        </p:nvCxnSpPr>
        <p:spPr>
          <a:xfrm flipV="1">
            <a:off x="3270050" y="5607859"/>
            <a:ext cx="0" cy="3331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25989" y="5941012"/>
            <a:ext cx="1688123" cy="42203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Risiko</a:t>
            </a:r>
            <a:r>
              <a:rPr lang="en-US" sz="1477" dirty="0">
                <a:solidFill>
                  <a:schemeClr val="bg1"/>
                </a:solidFill>
                <a:latin typeface="Arial Narrow" pitchFamily="34" charset="0"/>
              </a:rPr>
              <a:t> &amp; </a:t>
            </a:r>
            <a:r>
              <a:rPr lang="en-US" sz="1477" dirty="0" err="1">
                <a:solidFill>
                  <a:schemeClr val="bg1"/>
                </a:solidFill>
                <a:latin typeface="Arial Narrow" pitchFamily="34" charset="0"/>
              </a:rPr>
              <a:t>Peluang</a:t>
            </a:r>
            <a:endParaRPr lang="en-US" sz="1477" dirty="0">
              <a:solidFill>
                <a:schemeClr val="bg1"/>
              </a:solidFill>
              <a:latin typeface="Arial Narrow" pitchFamily="34" charset="0"/>
            </a:endParaRPr>
          </a:p>
        </p:txBody>
      </p:sp>
      <p:cxnSp>
        <p:nvCxnSpPr>
          <p:cNvPr id="29" name="Straight Arrow Connector 28"/>
          <p:cNvCxnSpPr>
            <a:stCxn id="19" idx="3"/>
          </p:cNvCxnSpPr>
          <p:nvPr/>
        </p:nvCxnSpPr>
        <p:spPr>
          <a:xfrm>
            <a:off x="4114112" y="5270234"/>
            <a:ext cx="164123"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3"/>
            <a:endCxn id="19" idx="1"/>
          </p:cNvCxnSpPr>
          <p:nvPr/>
        </p:nvCxnSpPr>
        <p:spPr>
          <a:xfrm flipV="1">
            <a:off x="2093676" y="5270234"/>
            <a:ext cx="332313" cy="1797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hape 78"/>
          <p:cNvCxnSpPr>
            <a:stCxn id="22" idx="3"/>
            <a:endCxn id="27" idx="1"/>
          </p:cNvCxnSpPr>
          <p:nvPr/>
        </p:nvCxnSpPr>
        <p:spPr>
          <a:xfrm>
            <a:off x="2093676" y="5288204"/>
            <a:ext cx="332313" cy="863824"/>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hape 78"/>
          <p:cNvCxnSpPr>
            <a:stCxn id="22" idx="3"/>
            <a:endCxn id="41" idx="1"/>
          </p:cNvCxnSpPr>
          <p:nvPr/>
        </p:nvCxnSpPr>
        <p:spPr>
          <a:xfrm flipV="1">
            <a:off x="2093676" y="4426841"/>
            <a:ext cx="332313" cy="86136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2425989" y="4203279"/>
            <a:ext cx="1688123" cy="44712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Sasaran</a:t>
            </a:r>
            <a:r>
              <a:rPr lang="en-US" sz="1477" dirty="0">
                <a:solidFill>
                  <a:schemeClr val="bg1"/>
                </a:solidFill>
                <a:latin typeface="Arial Narrow" pitchFamily="34" charset="0"/>
              </a:rPr>
              <a:t> K3L</a:t>
            </a:r>
          </a:p>
        </p:txBody>
      </p:sp>
      <p:cxnSp>
        <p:nvCxnSpPr>
          <p:cNvPr id="45" name="Straight Arrow Connector 44"/>
          <p:cNvCxnSpPr>
            <a:stCxn id="41" idx="2"/>
            <a:endCxn id="19" idx="0"/>
          </p:cNvCxnSpPr>
          <p:nvPr/>
        </p:nvCxnSpPr>
        <p:spPr>
          <a:xfrm>
            <a:off x="3270050" y="4650404"/>
            <a:ext cx="0" cy="28220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6166937" y="4890625"/>
            <a:ext cx="1582809" cy="779235"/>
          </a:xfrm>
          <a:prstGeom prst="ellipse">
            <a:avLst/>
          </a:prstGeom>
          <a:solidFill>
            <a:srgbClr val="92D050"/>
          </a:solidFill>
          <a:ln>
            <a:solidFill>
              <a:srgbClr val="92D05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Kriteria</a:t>
            </a:r>
            <a:r>
              <a:rPr lang="en-US" sz="1600" b="1" dirty="0">
                <a:solidFill>
                  <a:schemeClr val="tx1"/>
                </a:solidFill>
              </a:rPr>
              <a:t> Proses</a:t>
            </a:r>
            <a:endParaRPr lang="en-US" b="1" dirty="0">
              <a:solidFill>
                <a:schemeClr val="tx1"/>
              </a:solidFill>
            </a:endParaRPr>
          </a:p>
        </p:txBody>
      </p:sp>
      <p:cxnSp>
        <p:nvCxnSpPr>
          <p:cNvPr id="51" name="Straight Arrow Connector 50"/>
          <p:cNvCxnSpPr>
            <a:stCxn id="20" idx="3"/>
            <a:endCxn id="50" idx="2"/>
          </p:cNvCxnSpPr>
          <p:nvPr/>
        </p:nvCxnSpPr>
        <p:spPr>
          <a:xfrm flipV="1">
            <a:off x="5966358" y="5280243"/>
            <a:ext cx="200579" cy="34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Right Arrow 58"/>
          <p:cNvSpPr/>
          <p:nvPr/>
        </p:nvSpPr>
        <p:spPr>
          <a:xfrm rot="5400000">
            <a:off x="6838598" y="4308893"/>
            <a:ext cx="239484" cy="944411"/>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61" name="Diagram 60"/>
          <p:cNvGraphicFramePr/>
          <p:nvPr>
            <p:extLst>
              <p:ext uri="{D42A27DB-BD31-4B8C-83A1-F6EECF244321}">
                <p14:modId xmlns:p14="http://schemas.microsoft.com/office/powerpoint/2010/main" val="2191908627"/>
              </p:ext>
            </p:extLst>
          </p:nvPr>
        </p:nvGraphicFramePr>
        <p:xfrm>
          <a:off x="5268965" y="2171169"/>
          <a:ext cx="3363403" cy="2490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8" name="Rectangle 67"/>
          <p:cNvSpPr/>
          <p:nvPr/>
        </p:nvSpPr>
        <p:spPr>
          <a:xfrm>
            <a:off x="8264378" y="2204051"/>
            <a:ext cx="796244" cy="2446351"/>
          </a:xfrm>
          <a:prstGeom prst="rect">
            <a:avLst/>
          </a:pr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77" dirty="0">
                <a:solidFill>
                  <a:schemeClr val="tx1"/>
                </a:solidFill>
                <a:latin typeface="Arial Narrow" pitchFamily="34" charset="0"/>
              </a:rPr>
              <a:t>Hierarchy Control</a:t>
            </a:r>
          </a:p>
          <a:p>
            <a:pPr algn="ctr"/>
            <a:r>
              <a:rPr lang="en-US" sz="1477" dirty="0">
                <a:solidFill>
                  <a:schemeClr val="tx1"/>
                </a:solidFill>
                <a:latin typeface="Arial Narrow" pitchFamily="34" charset="0"/>
              </a:rPr>
              <a:t>(SMK3  8.1.2)</a:t>
            </a:r>
          </a:p>
        </p:txBody>
      </p:sp>
      <p:sp>
        <p:nvSpPr>
          <p:cNvPr id="80" name="Rectangle 79"/>
          <p:cNvSpPr/>
          <p:nvPr/>
        </p:nvSpPr>
        <p:spPr>
          <a:xfrm>
            <a:off x="6450969" y="6067676"/>
            <a:ext cx="2597554" cy="454558"/>
          </a:xfrm>
          <a:prstGeom prst="rect">
            <a:avLst/>
          </a:prstGeom>
          <a:solidFill>
            <a:srgbClr val="FF00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bg1"/>
                </a:solidFill>
                <a:latin typeface="Arial Narrow" pitchFamily="34" charset="0"/>
              </a:rPr>
              <a:t>Emergency Preparedness &amp; Response (SMK3L  8.2)</a:t>
            </a:r>
          </a:p>
        </p:txBody>
      </p:sp>
      <p:cxnSp>
        <p:nvCxnSpPr>
          <p:cNvPr id="91" name="Straight Arrow Connector 90"/>
          <p:cNvCxnSpPr>
            <a:stCxn id="80" idx="2"/>
          </p:cNvCxnSpPr>
          <p:nvPr/>
        </p:nvCxnSpPr>
        <p:spPr>
          <a:xfrm flipH="1" flipV="1">
            <a:off x="7365791" y="5669860"/>
            <a:ext cx="383955" cy="852374"/>
          </a:xfrm>
          <a:prstGeom prst="straightConnector1">
            <a:avLst/>
          </a:prstGeom>
          <a:ln w="254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7961830" y="4981372"/>
            <a:ext cx="1181171" cy="587196"/>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tx1"/>
                </a:solidFill>
                <a:latin typeface="Arial Narrow" pitchFamily="34" charset="0"/>
              </a:rPr>
              <a:t>Hasill</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diharapkan</a:t>
            </a:r>
            <a:endParaRPr lang="en-US" sz="1477" dirty="0">
              <a:solidFill>
                <a:schemeClr val="tx1"/>
              </a:solidFill>
              <a:latin typeface="Arial Narrow" pitchFamily="34" charset="0"/>
            </a:endParaRPr>
          </a:p>
        </p:txBody>
      </p:sp>
      <p:cxnSp>
        <p:nvCxnSpPr>
          <p:cNvPr id="98" name="Straight Arrow Connector 97"/>
          <p:cNvCxnSpPr>
            <a:stCxn id="50" idx="6"/>
            <a:endCxn id="97" idx="1"/>
          </p:cNvCxnSpPr>
          <p:nvPr/>
        </p:nvCxnSpPr>
        <p:spPr>
          <a:xfrm flipV="1">
            <a:off x="7749746" y="5274970"/>
            <a:ext cx="212084" cy="52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21600" y="80897"/>
            <a:ext cx="8614568" cy="46166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dirty="0" err="1">
                <a:solidFill>
                  <a:schemeClr val="tx1"/>
                </a:solidFill>
                <a:latin typeface="Impact" panose="020B0806030902050204" pitchFamily="34" charset="0"/>
                <a:cs typeface="Arial" panose="020B0604020202020204" pitchFamily="34" charset="0"/>
              </a:rPr>
              <a:t>Perencanaan</a:t>
            </a:r>
            <a:r>
              <a:rPr lang="en-US" sz="2400" dirty="0">
                <a:solidFill>
                  <a:schemeClr val="tx1"/>
                </a:solidFill>
                <a:latin typeface="Impact" panose="020B0806030902050204" pitchFamily="34" charset="0"/>
                <a:cs typeface="Arial" panose="020B0604020202020204" pitchFamily="34" charset="0"/>
              </a:rPr>
              <a:t> dan </a:t>
            </a:r>
            <a:r>
              <a:rPr lang="en-US" sz="2400" dirty="0" err="1">
                <a:solidFill>
                  <a:schemeClr val="tx1"/>
                </a:solidFill>
                <a:latin typeface="Impact" panose="020B0806030902050204" pitchFamily="34" charset="0"/>
                <a:cs typeface="Arial" panose="020B0604020202020204" pitchFamily="34" charset="0"/>
              </a:rPr>
              <a:t>Pengendalian</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Operasional</a:t>
            </a:r>
            <a:r>
              <a:rPr lang="en-US" sz="2400" dirty="0">
                <a:solidFill>
                  <a:schemeClr val="tx1"/>
                </a:solidFill>
                <a:latin typeface="Impact" panose="020B0806030902050204" pitchFamily="34" charset="0"/>
                <a:cs typeface="Arial" panose="020B0604020202020204" pitchFamily="34" charset="0"/>
              </a:rPr>
              <a:t>  ( </a:t>
            </a:r>
            <a:r>
              <a:rPr lang="en-US" i="1" dirty="0">
                <a:solidFill>
                  <a:srgbClr val="FF0000"/>
                </a:solidFill>
                <a:latin typeface="Impact" panose="020B0806030902050204" pitchFamily="34" charset="0"/>
                <a:cs typeface="Arial" panose="020B0604020202020204" pitchFamily="34" charset="0"/>
              </a:rPr>
              <a:t>SMK3 </a:t>
            </a:r>
            <a:r>
              <a:rPr lang="en-US" dirty="0">
                <a:solidFill>
                  <a:srgbClr val="00B050"/>
                </a:solidFill>
                <a:latin typeface="Impact" panose="020B0806030902050204" pitchFamily="34" charset="0"/>
                <a:cs typeface="Arial" panose="020B0604020202020204" pitchFamily="34" charset="0"/>
              </a:rPr>
              <a:t>L</a:t>
            </a:r>
            <a:r>
              <a:rPr lang="en-US" sz="2400" dirty="0">
                <a:solidFill>
                  <a:schemeClr val="tx1"/>
                </a:solidFill>
                <a:latin typeface="Impact" panose="020B0806030902050204" pitchFamily="34" charset="0"/>
                <a:cs typeface="Arial" panose="020B0604020202020204" pitchFamily="34" charset="0"/>
              </a:rPr>
              <a:t>  8.1  )</a:t>
            </a:r>
          </a:p>
        </p:txBody>
      </p:sp>
      <p:sp>
        <p:nvSpPr>
          <p:cNvPr id="3" name="Slide Number Placeholder 2">
            <a:extLst>
              <a:ext uri="{FF2B5EF4-FFF2-40B4-BE49-F238E27FC236}">
                <a16:creationId xmlns:a16="http://schemas.microsoft.com/office/drawing/2014/main" id="{7DA27365-195F-4076-A3EA-73B1E81D7D48}"/>
              </a:ext>
            </a:extLst>
          </p:cNvPr>
          <p:cNvSpPr>
            <a:spLocks noGrp="1"/>
          </p:cNvSpPr>
          <p:nvPr>
            <p:ph type="sldNum" sz="quarter" idx="12"/>
          </p:nvPr>
        </p:nvSpPr>
        <p:spPr/>
        <p:txBody>
          <a:bodyPr/>
          <a:lstStyle/>
          <a:p>
            <a:pPr>
              <a:defRPr/>
            </a:pPr>
            <a:fld id="{2E3D3CF9-A8F0-446F-8AA4-23D2A19D86A0}" type="slidenum">
              <a:rPr lang="en-US" smtClean="0"/>
              <a:pPr>
                <a:defRPr/>
              </a:pPr>
              <a:t>89</a:t>
            </a:fld>
            <a:endParaRPr lang="en-US"/>
          </a:p>
        </p:txBody>
      </p:sp>
      <p:sp>
        <p:nvSpPr>
          <p:cNvPr id="2" name="Footer Placeholder 1">
            <a:extLst>
              <a:ext uri="{FF2B5EF4-FFF2-40B4-BE49-F238E27FC236}">
                <a16:creationId xmlns:a16="http://schemas.microsoft.com/office/drawing/2014/main" id="{4EA7A80C-B19C-475C-8081-E7F93DF0B489}"/>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963786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214" y="2292440"/>
            <a:ext cx="6037729" cy="4063911"/>
          </a:xfrm>
          <a:prstGeom prst="rect">
            <a:avLst/>
          </a:prstGeom>
        </p:spPr>
      </p:pic>
      <p:sp>
        <p:nvSpPr>
          <p:cNvPr id="5" name="Text Box 42"/>
          <p:cNvSpPr txBox="1">
            <a:spLocks noChangeArrowheads="1"/>
          </p:cNvSpPr>
          <p:nvPr/>
        </p:nvSpPr>
        <p:spPr bwMode="auto">
          <a:xfrm>
            <a:off x="3230864" y="2132620"/>
            <a:ext cx="3256085" cy="319639"/>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Layer 1</a:t>
            </a:r>
          </a:p>
        </p:txBody>
      </p:sp>
      <p:sp>
        <p:nvSpPr>
          <p:cNvPr id="6" name="Text Box 42"/>
          <p:cNvSpPr txBox="1">
            <a:spLocks noChangeArrowheads="1"/>
          </p:cNvSpPr>
          <p:nvPr/>
        </p:nvSpPr>
        <p:spPr bwMode="auto">
          <a:xfrm>
            <a:off x="4199052" y="2710844"/>
            <a:ext cx="3256085" cy="319639"/>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Layer 2</a:t>
            </a:r>
          </a:p>
        </p:txBody>
      </p:sp>
      <p:sp>
        <p:nvSpPr>
          <p:cNvPr id="7" name="Text Box 42"/>
          <p:cNvSpPr txBox="1">
            <a:spLocks noChangeArrowheads="1"/>
          </p:cNvSpPr>
          <p:nvPr/>
        </p:nvSpPr>
        <p:spPr bwMode="auto">
          <a:xfrm>
            <a:off x="5180687" y="3224171"/>
            <a:ext cx="3256085" cy="319639"/>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Layer 3</a:t>
            </a:r>
          </a:p>
        </p:txBody>
      </p:sp>
      <p:sp>
        <p:nvSpPr>
          <p:cNvPr id="8" name="Text Box 42"/>
          <p:cNvSpPr txBox="1">
            <a:spLocks noChangeArrowheads="1"/>
          </p:cNvSpPr>
          <p:nvPr/>
        </p:nvSpPr>
        <p:spPr bwMode="auto">
          <a:xfrm>
            <a:off x="6081640" y="3733364"/>
            <a:ext cx="3256085" cy="319639"/>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Layer 4, </a:t>
            </a:r>
            <a:r>
              <a:rPr lang="en-US" sz="1477" b="1" i="1" dirty="0" err="1">
                <a:solidFill>
                  <a:prstClr val="black"/>
                </a:solidFill>
                <a:latin typeface="Rockwell" pitchFamily="18" charset="0"/>
              </a:rPr>
              <a:t>dst</a:t>
            </a:r>
            <a:endParaRPr lang="en-US" sz="1477" b="1" i="1" dirty="0">
              <a:solidFill>
                <a:prstClr val="black"/>
              </a:solidFill>
              <a:latin typeface="Rockwell" pitchFamily="18" charset="0"/>
            </a:endParaRPr>
          </a:p>
        </p:txBody>
      </p:sp>
      <p:sp>
        <p:nvSpPr>
          <p:cNvPr id="9" name="Text Box 42"/>
          <p:cNvSpPr txBox="1">
            <a:spLocks noChangeArrowheads="1"/>
          </p:cNvSpPr>
          <p:nvPr/>
        </p:nvSpPr>
        <p:spPr bwMode="auto">
          <a:xfrm>
            <a:off x="1067696" y="5500123"/>
            <a:ext cx="3256085" cy="546945"/>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Sistem </a:t>
            </a:r>
            <a:r>
              <a:rPr lang="en-US" sz="1477" b="1" i="1" dirty="0" err="1">
                <a:solidFill>
                  <a:prstClr val="black"/>
                </a:solidFill>
                <a:latin typeface="Rockwell" pitchFamily="18" charset="0"/>
              </a:rPr>
              <a:t>Pencegahan</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Bahaya</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dan</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Mengendalikan</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dengan</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efektif</a:t>
            </a:r>
            <a:endParaRPr lang="en-US" sz="1477" b="1" i="1" dirty="0">
              <a:solidFill>
                <a:prstClr val="black"/>
              </a:solidFill>
              <a:latin typeface="Rockwell" pitchFamily="18" charset="0"/>
            </a:endParaRPr>
          </a:p>
        </p:txBody>
      </p:sp>
      <p:sp>
        <p:nvSpPr>
          <p:cNvPr id="10" name="Line 43"/>
          <p:cNvSpPr>
            <a:spLocks noChangeShapeType="1"/>
          </p:cNvSpPr>
          <p:nvPr/>
        </p:nvSpPr>
        <p:spPr bwMode="auto">
          <a:xfrm flipV="1">
            <a:off x="3230864" y="3870673"/>
            <a:ext cx="1092917" cy="1629449"/>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11" name="Text Box 2"/>
          <p:cNvSpPr txBox="1">
            <a:spLocks noChangeArrowheads="1"/>
          </p:cNvSpPr>
          <p:nvPr/>
        </p:nvSpPr>
        <p:spPr bwMode="auto">
          <a:xfrm>
            <a:off x="323851" y="133350"/>
            <a:ext cx="8569569" cy="756361"/>
          </a:xfrm>
          <a:prstGeom prst="rect">
            <a:avLst/>
          </a:prstGeom>
          <a:noFill/>
          <a:ln w="9525">
            <a:noFill/>
            <a:miter lim="800000"/>
            <a:headEnd/>
            <a:tailEnd/>
          </a:ln>
        </p:spPr>
        <p:txBody>
          <a:bodyPr>
            <a:spAutoFit/>
          </a:bodyPr>
          <a:lstStyle/>
          <a:p>
            <a:pPr fontAlgn="base">
              <a:spcBef>
                <a:spcPct val="50000"/>
              </a:spcBef>
              <a:spcAft>
                <a:spcPct val="0"/>
              </a:spcAft>
              <a:defRPr/>
            </a:pPr>
            <a:r>
              <a:rPr lang="en-US" sz="2215" b="1" u="sng" dirty="0">
                <a:solidFill>
                  <a:prstClr val="black"/>
                </a:solidFill>
              </a:rPr>
              <a:t>Accident Causation Model</a:t>
            </a:r>
            <a:r>
              <a:rPr lang="en-US" sz="2215" b="1" i="1" dirty="0">
                <a:solidFill>
                  <a:prstClr val="black"/>
                </a:solidFill>
              </a:rPr>
              <a:t> – Swiss Cheese Model</a:t>
            </a:r>
          </a:p>
          <a:p>
            <a:pPr fontAlgn="base">
              <a:spcBef>
                <a:spcPct val="50000"/>
              </a:spcBef>
              <a:spcAft>
                <a:spcPct val="0"/>
              </a:spcAft>
              <a:defRPr/>
            </a:pPr>
            <a:r>
              <a:rPr lang="en-US" sz="1400" dirty="0"/>
              <a:t>Dante </a:t>
            </a:r>
            <a:r>
              <a:rPr lang="en-US" sz="1400" dirty="0" err="1"/>
              <a:t>Orlandella</a:t>
            </a:r>
            <a:r>
              <a:rPr lang="en-US" sz="1400" dirty="0"/>
              <a:t> and James T. Reason </a:t>
            </a:r>
            <a:r>
              <a:rPr lang="en-US" sz="1292" b="1" i="1" dirty="0">
                <a:solidFill>
                  <a:prstClr val="black"/>
                </a:solidFill>
              </a:rPr>
              <a:t>(University of Manchester)</a:t>
            </a:r>
            <a:endParaRPr lang="en-US" sz="1292" b="1" dirty="0">
              <a:solidFill>
                <a:prstClr val="black"/>
              </a:solidFill>
            </a:endParaRPr>
          </a:p>
        </p:txBody>
      </p:sp>
      <p:sp>
        <p:nvSpPr>
          <p:cNvPr id="12" name="Line 43"/>
          <p:cNvSpPr>
            <a:spLocks noChangeShapeType="1"/>
          </p:cNvSpPr>
          <p:nvPr/>
        </p:nvSpPr>
        <p:spPr bwMode="auto">
          <a:xfrm flipV="1">
            <a:off x="3230864" y="4475540"/>
            <a:ext cx="1949823" cy="1024582"/>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13" name="Line 43"/>
          <p:cNvSpPr>
            <a:spLocks noChangeShapeType="1"/>
          </p:cNvSpPr>
          <p:nvPr/>
        </p:nvSpPr>
        <p:spPr bwMode="auto">
          <a:xfrm flipV="1">
            <a:off x="3230864" y="4962223"/>
            <a:ext cx="2850775" cy="537898"/>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14" name="Line 43"/>
          <p:cNvSpPr>
            <a:spLocks noChangeShapeType="1"/>
          </p:cNvSpPr>
          <p:nvPr/>
        </p:nvSpPr>
        <p:spPr bwMode="auto">
          <a:xfrm flipV="1">
            <a:off x="3230864" y="5471415"/>
            <a:ext cx="3766985" cy="22511"/>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3" name="Slide Number Placeholder 2">
            <a:extLst>
              <a:ext uri="{FF2B5EF4-FFF2-40B4-BE49-F238E27FC236}">
                <a16:creationId xmlns:a16="http://schemas.microsoft.com/office/drawing/2014/main" id="{2B0C27B3-E076-4633-A290-41B109F0EDE5}"/>
              </a:ext>
            </a:extLst>
          </p:cNvPr>
          <p:cNvSpPr>
            <a:spLocks noGrp="1"/>
          </p:cNvSpPr>
          <p:nvPr>
            <p:ph type="sldNum" sz="quarter" idx="12"/>
          </p:nvPr>
        </p:nvSpPr>
        <p:spPr/>
        <p:txBody>
          <a:bodyPr/>
          <a:lstStyle/>
          <a:p>
            <a:fld id="{D1B71AAA-B9E7-4449-836C-07686E34B3E0}" type="slidenum">
              <a:rPr lang="en-US" smtClean="0"/>
              <a:t>9</a:t>
            </a:fld>
            <a:endParaRPr lang="en-US"/>
          </a:p>
        </p:txBody>
      </p:sp>
      <p:pic>
        <p:nvPicPr>
          <p:cNvPr id="3074" name="Picture 2" descr="Image result for health safety and environment">
            <a:extLst>
              <a:ext uri="{FF2B5EF4-FFF2-40B4-BE49-F238E27FC236}">
                <a16:creationId xmlns:a16="http://schemas.microsoft.com/office/drawing/2014/main" id="{FCC16CA6-1890-45F7-AE86-027BBEAF08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7797" y="176303"/>
            <a:ext cx="1562352" cy="14842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2533019-EB20-4D4E-9201-0544EF0E0D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9831" l="10000" r="97400"/>
                    </a14:imgEffect>
                  </a14:imgLayer>
                </a14:imgProps>
              </a:ext>
            </a:extLst>
          </a:blip>
          <a:stretch>
            <a:fillRect/>
          </a:stretch>
        </p:blipFill>
        <p:spPr>
          <a:xfrm flipH="1">
            <a:off x="-1" y="1772239"/>
            <a:ext cx="3062362" cy="3721687"/>
          </a:xfrm>
          <a:prstGeom prst="rect">
            <a:avLst/>
          </a:prstGeom>
        </p:spPr>
      </p:pic>
      <p:sp>
        <p:nvSpPr>
          <p:cNvPr id="18" name="Footer Placeholder 17">
            <a:extLst>
              <a:ext uri="{FF2B5EF4-FFF2-40B4-BE49-F238E27FC236}">
                <a16:creationId xmlns:a16="http://schemas.microsoft.com/office/drawing/2014/main" id="{4DA93AA1-BBEB-4604-9D2B-567CBCD514D0}"/>
              </a:ext>
            </a:extLst>
          </p:cNvPr>
          <p:cNvSpPr>
            <a:spLocks noGrp="1"/>
          </p:cNvSpPr>
          <p:nvPr>
            <p:ph type="ftr" sz="quarter" idx="11"/>
          </p:nvPr>
        </p:nvSpPr>
        <p:spPr/>
        <p:txBody>
          <a:bodyPr/>
          <a:lstStyle/>
          <a:p>
            <a:r>
              <a:rPr lang="pt-BR"/>
              <a:t>Integrasi ISO 9001,ISO 45001 &amp; ISO 14001 1/rev.00 (c)Copyright, Sentral Sistem. May 2018</a:t>
            </a:r>
            <a:endParaRPr lang="en-US"/>
          </a:p>
        </p:txBody>
      </p:sp>
    </p:spTree>
    <p:extLst>
      <p:ext uri="{BB962C8B-B14F-4D97-AF65-F5344CB8AC3E}">
        <p14:creationId xmlns:p14="http://schemas.microsoft.com/office/powerpoint/2010/main" val="118260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397" y="136197"/>
            <a:ext cx="8903603"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Manajemen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Perubahan</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SMK3</a:t>
            </a:r>
            <a:r>
              <a:rPr lang="en-US" sz="2800" dirty="0">
                <a:solidFill>
                  <a:schemeClr val="tx1"/>
                </a:solidFill>
                <a:latin typeface="Impact" panose="020B0806030902050204" pitchFamily="34" charset="0"/>
                <a:cs typeface="Arial" panose="020B0604020202020204" pitchFamily="34" charset="0"/>
              </a:rPr>
              <a:t>  8.1.3 )</a:t>
            </a:r>
          </a:p>
        </p:txBody>
      </p:sp>
      <p:sp>
        <p:nvSpPr>
          <p:cNvPr id="4" name="Rectangle 3"/>
          <p:cNvSpPr/>
          <p:nvPr/>
        </p:nvSpPr>
        <p:spPr>
          <a:xfrm>
            <a:off x="240397" y="984394"/>
            <a:ext cx="4164115" cy="4952061"/>
          </a:xfrm>
          <a:prstGeom prst="rect">
            <a:avLst/>
          </a:prstGeom>
          <a:ln w="19050">
            <a:noFill/>
            <a:prstDash val="dash"/>
          </a:ln>
        </p:spPr>
        <p:txBody>
          <a:bodyPr wrap="square">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menetapkan</a:t>
            </a:r>
            <a:r>
              <a:rPr lang="en-US" sz="1662" dirty="0">
                <a:latin typeface="Arial Narrow" pitchFamily="34" charset="0"/>
              </a:rPr>
              <a:t> proses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mengendalikan</a:t>
            </a:r>
            <a:r>
              <a:rPr lang="en-US" sz="1662" dirty="0">
                <a:latin typeface="Arial Narrow" pitchFamily="34" charset="0"/>
              </a:rPr>
              <a:t> </a:t>
            </a:r>
            <a:r>
              <a:rPr lang="en-US" sz="1662" dirty="0" err="1">
                <a:latin typeface="Arial Narrow" pitchFamily="34" charset="0"/>
              </a:rPr>
              <a:t>perubahan</a:t>
            </a:r>
            <a:r>
              <a:rPr lang="en-US" sz="1662" dirty="0">
                <a:latin typeface="Arial Narrow" pitchFamily="34" charset="0"/>
              </a:rPr>
              <a:t> </a:t>
            </a:r>
            <a:r>
              <a:rPr lang="en-US" sz="1662" dirty="0" err="1">
                <a:latin typeface="Arial Narrow" pitchFamily="34" charset="0"/>
              </a:rPr>
              <a:t>terencana</a:t>
            </a:r>
            <a:r>
              <a:rPr lang="en-US" sz="1662" dirty="0">
                <a:latin typeface="Arial Narrow" pitchFamily="34" charset="0"/>
              </a:rPr>
              <a:t> </a:t>
            </a:r>
            <a:r>
              <a:rPr lang="en-US" sz="1662" dirty="0" err="1">
                <a:latin typeface="Arial Narrow" pitchFamily="34" charset="0"/>
              </a:rPr>
              <a:t>sementara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permanen</a:t>
            </a:r>
            <a:r>
              <a:rPr lang="en-US" sz="1662" dirty="0">
                <a:latin typeface="Arial Narrow" pitchFamily="34" charset="0"/>
              </a:rPr>
              <a:t> yang </a:t>
            </a:r>
            <a:r>
              <a:rPr lang="en-US" sz="1662" dirty="0" err="1">
                <a:latin typeface="Arial Narrow" pitchFamily="34" charset="0"/>
              </a:rPr>
              <a:t>berdampak</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a:t>
            </a:r>
            <a:r>
              <a:rPr lang="en-US" sz="1662" dirty="0" err="1">
                <a:latin typeface="Arial Narrow" pitchFamily="34" charset="0"/>
              </a:rPr>
              <a:t>Kinerja</a:t>
            </a:r>
            <a:r>
              <a:rPr lang="en-US" sz="1662" dirty="0">
                <a:latin typeface="Arial Narrow" pitchFamily="34" charset="0"/>
              </a:rPr>
              <a:t> K3L, </a:t>
            </a:r>
            <a:r>
              <a:rPr lang="en-US" sz="1662" dirty="0" err="1">
                <a:latin typeface="Arial Narrow" pitchFamily="34" charset="0"/>
              </a:rPr>
              <a:t>termasuk</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Produk</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proses </a:t>
            </a:r>
            <a:r>
              <a:rPr lang="en-US" sz="1662" dirty="0" err="1">
                <a:latin typeface="Arial Narrow" pitchFamily="34" charset="0"/>
              </a:rPr>
              <a:t>baru</a:t>
            </a:r>
            <a:r>
              <a:rPr lang="en-US" sz="1662" dirty="0">
                <a:latin typeface="Arial Narrow" pitchFamily="34" charset="0"/>
              </a:rPr>
              <a:t> </a:t>
            </a:r>
            <a:r>
              <a:rPr lang="en-US" sz="1662" dirty="0" err="1">
                <a:latin typeface="Arial Narrow" pitchFamily="34" charset="0"/>
              </a:rPr>
              <a:t>atau</a:t>
            </a:r>
            <a:r>
              <a:rPr lang="en-US" sz="1662" dirty="0">
                <a:latin typeface="Arial Narrow" pitchFamily="34" charset="0"/>
              </a:rPr>
              <a:t> </a:t>
            </a:r>
            <a:r>
              <a:rPr lang="en-US" sz="1662" dirty="0" err="1">
                <a:latin typeface="Arial Narrow" pitchFamily="34" charset="0"/>
              </a:rPr>
              <a:t>perubahannya</a:t>
            </a:r>
            <a:r>
              <a:rPr lang="en-US" sz="1662" dirty="0">
                <a:latin typeface="Arial Narrow" pitchFamily="34" charset="0"/>
              </a:rPr>
              <a:t>, </a:t>
            </a:r>
            <a:r>
              <a:rPr lang="en-US" sz="1662" dirty="0" err="1">
                <a:latin typeface="Arial Narrow" pitchFamily="34" charset="0"/>
              </a:rPr>
              <a:t>seperti</a:t>
            </a:r>
            <a:r>
              <a:rPr lang="en-US" sz="1662" dirty="0">
                <a:latin typeface="Arial Narrow" pitchFamily="34" charset="0"/>
              </a:rPr>
              <a:t> :</a:t>
            </a:r>
          </a:p>
          <a:p>
            <a:pPr marL="568325" indent="-285750">
              <a:buFont typeface="Wingdings" panose="05000000000000000000" pitchFamily="2" charset="2"/>
              <a:buChar char="ü"/>
            </a:pPr>
            <a:r>
              <a:rPr lang="en-US" sz="1662" dirty="0" err="1">
                <a:latin typeface="Arial Narrow" pitchFamily="34" charset="0"/>
              </a:rPr>
              <a:t>Lingkungan</a:t>
            </a:r>
            <a:r>
              <a:rPr lang="en-US" sz="1662" dirty="0">
                <a:latin typeface="Arial Narrow" pitchFamily="34" charset="0"/>
              </a:rPr>
              <a:t> </a:t>
            </a:r>
            <a:r>
              <a:rPr lang="en-US" sz="1662" dirty="0" err="1">
                <a:latin typeface="Arial Narrow" pitchFamily="34" charset="0"/>
              </a:rPr>
              <a:t>kerja</a:t>
            </a:r>
            <a:r>
              <a:rPr lang="en-US" sz="1662" dirty="0">
                <a:latin typeface="Arial Narrow" pitchFamily="34" charset="0"/>
              </a:rPr>
              <a:t>,</a:t>
            </a:r>
          </a:p>
          <a:p>
            <a:pPr marL="568325" indent="-285750">
              <a:buFont typeface="Wingdings" panose="05000000000000000000" pitchFamily="2" charset="2"/>
              <a:buChar char="ü"/>
            </a:pPr>
            <a:r>
              <a:rPr lang="en-US" sz="1662" dirty="0" err="1">
                <a:latin typeface="Arial Narrow" pitchFamily="34" charset="0"/>
              </a:rPr>
              <a:t>Organisasi</a:t>
            </a:r>
            <a:endParaRPr lang="en-US" sz="1662" dirty="0">
              <a:latin typeface="Arial Narrow" pitchFamily="34" charset="0"/>
            </a:endParaRPr>
          </a:p>
          <a:p>
            <a:pPr marL="568325" indent="-285750">
              <a:buFont typeface="Wingdings" panose="05000000000000000000" pitchFamily="2" charset="2"/>
              <a:buChar char="ü"/>
            </a:pPr>
            <a:r>
              <a:rPr lang="en-US" sz="1662" dirty="0" err="1">
                <a:latin typeface="Arial Narrow" pitchFamily="34" charset="0"/>
              </a:rPr>
              <a:t>Lokasi</a:t>
            </a:r>
            <a:r>
              <a:rPr lang="en-US" sz="1662" dirty="0">
                <a:latin typeface="Arial Narrow" pitchFamily="34" charset="0"/>
              </a:rPr>
              <a:t> </a:t>
            </a:r>
            <a:r>
              <a:rPr lang="en-US" sz="1662" dirty="0" err="1">
                <a:latin typeface="Arial Narrow" pitchFamily="34" charset="0"/>
              </a:rPr>
              <a:t>kerja</a:t>
            </a:r>
            <a:endParaRPr lang="en-US" sz="1662" dirty="0">
              <a:latin typeface="Arial Narrow" pitchFamily="34" charset="0"/>
            </a:endParaRPr>
          </a:p>
          <a:p>
            <a:pPr marL="568325" indent="-285750">
              <a:buFont typeface="Wingdings" panose="05000000000000000000" pitchFamily="2" charset="2"/>
              <a:buChar char="ü"/>
            </a:pPr>
            <a:r>
              <a:rPr lang="en-US" sz="1662" dirty="0" err="1">
                <a:latin typeface="Arial Narrow" pitchFamily="34" charset="0"/>
              </a:rPr>
              <a:t>Peralatan</a:t>
            </a:r>
            <a:endParaRPr lang="en-US" sz="1662" dirty="0">
              <a:latin typeface="Arial Narrow" pitchFamily="34" charset="0"/>
            </a:endParaRPr>
          </a:p>
          <a:p>
            <a:pPr marL="568325" indent="-285750">
              <a:buFont typeface="Wingdings" panose="05000000000000000000" pitchFamily="2" charset="2"/>
              <a:buChar char="ü"/>
            </a:pPr>
            <a:r>
              <a:rPr lang="en-US" sz="1662" dirty="0" err="1">
                <a:latin typeface="Arial Narrow" pitchFamily="34" charset="0"/>
              </a:rPr>
              <a:t>Tenaga</a:t>
            </a:r>
            <a:r>
              <a:rPr lang="en-US" sz="1662" dirty="0">
                <a:latin typeface="Arial Narrow" pitchFamily="34" charset="0"/>
              </a:rPr>
              <a:t> </a:t>
            </a:r>
            <a:r>
              <a:rPr lang="en-US" sz="1662" dirty="0" err="1">
                <a:latin typeface="Arial Narrow" pitchFamily="34" charset="0"/>
              </a:rPr>
              <a:t>kerja</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hukum</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lain</a:t>
            </a:r>
          </a:p>
          <a:p>
            <a:pPr marL="285750" indent="-285750">
              <a:buFont typeface="Arial" panose="020B0604020202020204" pitchFamily="34" charset="0"/>
              <a:buChar char="•"/>
            </a:pPr>
            <a:r>
              <a:rPr lang="en-US" sz="1662" dirty="0" err="1">
                <a:latin typeface="Arial Narrow" pitchFamily="34" charset="0"/>
              </a:rPr>
              <a:t>Pengetahuan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bahaya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risiko</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Pengembangan</a:t>
            </a:r>
            <a:r>
              <a:rPr lang="en-US" sz="1662" dirty="0">
                <a:latin typeface="Arial Narrow" pitchFamily="34" charset="0"/>
              </a:rPr>
              <a:t> </a:t>
            </a:r>
            <a:r>
              <a:rPr lang="en-US" sz="1662" dirty="0" err="1">
                <a:latin typeface="Arial Narrow" pitchFamily="34" charset="0"/>
              </a:rPr>
              <a:t>teknologi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pengetahuan</a:t>
            </a:r>
            <a:endParaRPr lang="en-US" sz="1662" dirty="0">
              <a:latin typeface="Arial Narrow" pitchFamily="34" charset="0"/>
            </a:endParaRPr>
          </a:p>
          <a:p>
            <a:pPr marL="285750" indent="-285750">
              <a:buFont typeface="Arial" panose="020B0604020202020204" pitchFamily="34" charset="0"/>
              <a:buChar char="•"/>
            </a:pPr>
            <a:endParaRPr lang="en-US" sz="1662" dirty="0">
              <a:latin typeface="Arial Narrow" pitchFamily="34" charset="0"/>
            </a:endParaRPr>
          </a:p>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meninjau</a:t>
            </a:r>
            <a:r>
              <a:rPr lang="en-US" sz="1662" dirty="0">
                <a:latin typeface="Arial Narrow" pitchFamily="34" charset="0"/>
              </a:rPr>
              <a:t> </a:t>
            </a:r>
            <a:r>
              <a:rPr lang="en-US" sz="1662" dirty="0" err="1">
                <a:latin typeface="Arial Narrow" pitchFamily="34" charset="0"/>
              </a:rPr>
              <a:t>dampak</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perubahan</a:t>
            </a:r>
            <a:r>
              <a:rPr lang="en-US" sz="1662" dirty="0">
                <a:latin typeface="Arial Narrow" pitchFamily="34" charset="0"/>
              </a:rPr>
              <a:t> yang </a:t>
            </a:r>
            <a:r>
              <a:rPr lang="en-US" sz="1662" dirty="0" err="1">
                <a:latin typeface="Arial Narrow" pitchFamily="34" charset="0"/>
              </a:rPr>
              <a:t>tidak</a:t>
            </a:r>
            <a:r>
              <a:rPr lang="en-US" sz="1662" dirty="0">
                <a:latin typeface="Arial Narrow" pitchFamily="34" charset="0"/>
              </a:rPr>
              <a:t> </a:t>
            </a:r>
            <a:r>
              <a:rPr lang="en-US" sz="1662" dirty="0" err="1">
                <a:latin typeface="Arial Narrow" pitchFamily="34" charset="0"/>
              </a:rPr>
              <a:t>terencana</a:t>
            </a:r>
            <a:r>
              <a:rPr lang="en-US" sz="1662" dirty="0">
                <a:latin typeface="Arial Narrow" pitchFamily="34" charset="0"/>
              </a:rPr>
              <a:t>, </a:t>
            </a:r>
            <a:r>
              <a:rPr lang="en-US" sz="1662" dirty="0" err="1">
                <a:latin typeface="Arial Narrow" pitchFamily="34" charset="0"/>
              </a:rPr>
              <a:t>mengambil</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menangani</a:t>
            </a:r>
            <a:r>
              <a:rPr lang="en-US" sz="1662" dirty="0">
                <a:latin typeface="Arial Narrow" pitchFamily="34" charset="0"/>
              </a:rPr>
              <a:t> </a:t>
            </a:r>
            <a:r>
              <a:rPr lang="en-US" sz="1662" dirty="0" err="1">
                <a:latin typeface="Arial Narrow" pitchFamily="34" charset="0"/>
              </a:rPr>
              <a:t>dampaknya</a:t>
            </a:r>
            <a:endParaRPr lang="en-US" sz="1662" dirty="0">
              <a:latin typeface="Arial Narrow" pitchFamily="34" charset="0"/>
            </a:endParaRPr>
          </a:p>
        </p:txBody>
      </p:sp>
      <p:sp>
        <p:nvSpPr>
          <p:cNvPr id="5" name="Rectangle 4"/>
          <p:cNvSpPr/>
          <p:nvPr/>
        </p:nvSpPr>
        <p:spPr>
          <a:xfrm>
            <a:off x="4644753" y="760832"/>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Identifikasi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6" name="Rectangle 5"/>
          <p:cNvSpPr/>
          <p:nvPr/>
        </p:nvSpPr>
        <p:spPr>
          <a:xfrm>
            <a:off x="4644753" y="1527314"/>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Tinjauan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Dampak</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7" name="Rectangle 6"/>
          <p:cNvSpPr/>
          <p:nvPr/>
        </p:nvSpPr>
        <p:spPr>
          <a:xfrm>
            <a:off x="4644752" y="2293795"/>
            <a:ext cx="1688123" cy="772133"/>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Penetapan</a:t>
            </a:r>
            <a:r>
              <a:rPr lang="en-US" sz="1477" dirty="0">
                <a:solidFill>
                  <a:schemeClr val="bg1"/>
                </a:solidFill>
                <a:latin typeface="Arial Narrow" pitchFamily="34" charset="0"/>
              </a:rPr>
              <a:t> </a:t>
            </a:r>
            <a:r>
              <a:rPr lang="en-US" sz="1477" dirty="0" err="1">
                <a:solidFill>
                  <a:schemeClr val="bg1"/>
                </a:solidFill>
                <a:latin typeface="Arial Narrow" pitchFamily="34" charset="0"/>
              </a:rPr>
              <a:t>rencana</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pengendalian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8" name="Rectangle 7"/>
          <p:cNvSpPr/>
          <p:nvPr/>
        </p:nvSpPr>
        <p:spPr>
          <a:xfrm>
            <a:off x="4644751" y="5442257"/>
            <a:ext cx="1688123" cy="7664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Pelaksanaan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9" name="Rectangle 8"/>
          <p:cNvSpPr/>
          <p:nvPr/>
        </p:nvSpPr>
        <p:spPr>
          <a:xfrm>
            <a:off x="4644751" y="3393189"/>
            <a:ext cx="1688123" cy="58714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Persetujuan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cxnSp>
        <p:nvCxnSpPr>
          <p:cNvPr id="10" name="Straight Arrow Connector 9"/>
          <p:cNvCxnSpPr>
            <a:stCxn id="5" idx="2"/>
            <a:endCxn id="6" idx="0"/>
          </p:cNvCxnSpPr>
          <p:nvPr/>
        </p:nvCxnSpPr>
        <p:spPr>
          <a:xfrm>
            <a:off x="5488815" y="1207956"/>
            <a:ext cx="0" cy="31935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flipH="1">
            <a:off x="5488814" y="1974438"/>
            <a:ext cx="1" cy="31935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9" idx="0"/>
          </p:cNvCxnSpPr>
          <p:nvPr/>
        </p:nvCxnSpPr>
        <p:spPr>
          <a:xfrm flipH="1">
            <a:off x="5488813" y="3065928"/>
            <a:ext cx="1" cy="3272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2"/>
            <a:endCxn id="45" idx="0"/>
          </p:cNvCxnSpPr>
          <p:nvPr/>
        </p:nvCxnSpPr>
        <p:spPr>
          <a:xfrm>
            <a:off x="5488813" y="3980330"/>
            <a:ext cx="0" cy="41851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6823175" y="3353419"/>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Efektif</a:t>
            </a:r>
            <a:r>
              <a:rPr lang="en-US" sz="1477" dirty="0">
                <a:solidFill>
                  <a:schemeClr val="bg1"/>
                </a:solidFill>
                <a:latin typeface="Arial Narrow" pitchFamily="34" charset="0"/>
              </a:rPr>
              <a:t> ?</a:t>
            </a:r>
          </a:p>
        </p:txBody>
      </p:sp>
      <p:cxnSp>
        <p:nvCxnSpPr>
          <p:cNvPr id="24" name="Straight Arrow Connector 23"/>
          <p:cNvCxnSpPr>
            <a:stCxn id="23" idx="2"/>
            <a:endCxn id="30" idx="0"/>
          </p:cNvCxnSpPr>
          <p:nvPr/>
        </p:nvCxnSpPr>
        <p:spPr>
          <a:xfrm>
            <a:off x="7667237" y="4119901"/>
            <a:ext cx="0" cy="2779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823175" y="4397838"/>
            <a:ext cx="1688123" cy="7664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Tetapkan</a:t>
            </a:r>
            <a:r>
              <a:rPr lang="en-US" sz="1477" dirty="0">
                <a:solidFill>
                  <a:schemeClr val="bg1"/>
                </a:solidFill>
                <a:latin typeface="Arial Narrow" pitchFamily="34" charset="0"/>
              </a:rPr>
              <a:t> </a:t>
            </a:r>
            <a:r>
              <a:rPr lang="en-US" sz="1477" dirty="0" err="1">
                <a:solidFill>
                  <a:schemeClr val="bg1"/>
                </a:solidFill>
                <a:latin typeface="Arial Narrow" pitchFamily="34" charset="0"/>
              </a:rPr>
              <a:t>sebagai</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pengendalian</a:t>
            </a:r>
            <a:r>
              <a:rPr lang="en-US" sz="1477" dirty="0">
                <a:solidFill>
                  <a:schemeClr val="bg1"/>
                </a:solidFill>
                <a:latin typeface="Arial Narrow" pitchFamily="34" charset="0"/>
              </a:rPr>
              <a:t> </a:t>
            </a:r>
            <a:r>
              <a:rPr lang="en-US" sz="1477" dirty="0" err="1">
                <a:solidFill>
                  <a:schemeClr val="bg1"/>
                </a:solidFill>
                <a:latin typeface="Arial Narrow" pitchFamily="34" charset="0"/>
              </a:rPr>
              <a:t>operasional</a:t>
            </a:r>
            <a:endParaRPr lang="en-US" sz="1477" dirty="0">
              <a:solidFill>
                <a:schemeClr val="bg1"/>
              </a:solidFill>
              <a:latin typeface="Arial Narrow" pitchFamily="34" charset="0"/>
            </a:endParaRPr>
          </a:p>
        </p:txBody>
      </p:sp>
      <p:sp>
        <p:nvSpPr>
          <p:cNvPr id="31" name="Rectangle 30"/>
          <p:cNvSpPr/>
          <p:nvPr/>
        </p:nvSpPr>
        <p:spPr>
          <a:xfrm>
            <a:off x="6823175" y="5442257"/>
            <a:ext cx="1688123" cy="7664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Laporkan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kepada</a:t>
            </a:r>
            <a:r>
              <a:rPr lang="en-US" sz="1477" dirty="0">
                <a:solidFill>
                  <a:schemeClr val="bg1"/>
                </a:solidFill>
                <a:latin typeface="Arial Narrow" pitchFamily="34" charset="0"/>
              </a:rPr>
              <a:t> Top Management</a:t>
            </a:r>
          </a:p>
        </p:txBody>
      </p:sp>
      <p:cxnSp>
        <p:nvCxnSpPr>
          <p:cNvPr id="32" name="Straight Arrow Connector 31"/>
          <p:cNvCxnSpPr>
            <a:stCxn id="30" idx="2"/>
            <a:endCxn id="31" idx="0"/>
          </p:cNvCxnSpPr>
          <p:nvPr/>
        </p:nvCxnSpPr>
        <p:spPr>
          <a:xfrm>
            <a:off x="7667237" y="5164320"/>
            <a:ext cx="0" cy="2779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2"/>
            <a:endCxn id="23" idx="0"/>
          </p:cNvCxnSpPr>
          <p:nvPr/>
        </p:nvCxnSpPr>
        <p:spPr>
          <a:xfrm rot="5400000" flipH="1" flipV="1">
            <a:off x="5150365" y="3691867"/>
            <a:ext cx="2855320" cy="2178424"/>
          </a:xfrm>
          <a:prstGeom prst="bentConnector5">
            <a:avLst>
              <a:gd name="adj1" fmla="val -8006"/>
              <a:gd name="adj2" fmla="val 50000"/>
              <a:gd name="adj3" fmla="val 10800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5" idx="2"/>
            <a:endCxn id="8" idx="0"/>
          </p:cNvCxnSpPr>
          <p:nvPr/>
        </p:nvCxnSpPr>
        <p:spPr>
          <a:xfrm>
            <a:off x="5488813" y="5033177"/>
            <a:ext cx="0" cy="409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644751" y="4398843"/>
            <a:ext cx="1688123" cy="63433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Pelaksanaan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57" name="TextBox 56"/>
          <p:cNvSpPr txBox="1"/>
          <p:nvPr/>
        </p:nvSpPr>
        <p:spPr>
          <a:xfrm>
            <a:off x="7786230" y="4060183"/>
            <a:ext cx="392352" cy="369332"/>
          </a:xfrm>
          <a:prstGeom prst="rect">
            <a:avLst/>
          </a:prstGeom>
          <a:noFill/>
        </p:spPr>
        <p:txBody>
          <a:bodyPr wrap="none" rtlCol="0">
            <a:spAutoFit/>
          </a:bodyPr>
          <a:lstStyle/>
          <a:p>
            <a:r>
              <a:rPr lang="en-US" dirty="0" err="1"/>
              <a:t>Ya</a:t>
            </a:r>
            <a:endParaRPr lang="en-US" dirty="0"/>
          </a:p>
        </p:txBody>
      </p:sp>
      <p:sp>
        <p:nvSpPr>
          <p:cNvPr id="58" name="TextBox 57"/>
          <p:cNvSpPr txBox="1"/>
          <p:nvPr/>
        </p:nvSpPr>
        <p:spPr>
          <a:xfrm>
            <a:off x="8457594" y="3736660"/>
            <a:ext cx="686406" cy="369332"/>
          </a:xfrm>
          <a:prstGeom prst="rect">
            <a:avLst/>
          </a:prstGeom>
          <a:noFill/>
        </p:spPr>
        <p:txBody>
          <a:bodyPr wrap="none" rtlCol="0">
            <a:spAutoFit/>
          </a:bodyPr>
          <a:lstStyle/>
          <a:p>
            <a:r>
              <a:rPr lang="en-US" dirty="0" err="1"/>
              <a:t>Tidak</a:t>
            </a:r>
            <a:endParaRPr lang="en-US" dirty="0"/>
          </a:p>
        </p:txBody>
      </p:sp>
      <p:cxnSp>
        <p:nvCxnSpPr>
          <p:cNvPr id="61" name="Straight Arrow Connector 35"/>
          <p:cNvCxnSpPr>
            <a:stCxn id="23" idx="3"/>
            <a:endCxn id="65" idx="3"/>
          </p:cNvCxnSpPr>
          <p:nvPr/>
        </p:nvCxnSpPr>
        <p:spPr>
          <a:xfrm flipV="1">
            <a:off x="8511298" y="2142273"/>
            <a:ext cx="53787" cy="1594387"/>
          </a:xfrm>
          <a:prstGeom prst="bentConnector3">
            <a:avLst>
              <a:gd name="adj1" fmla="val 52501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876962" y="1825106"/>
            <a:ext cx="1688123" cy="63433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Korektif</a:t>
            </a:r>
            <a:endParaRPr lang="en-US" sz="1477" dirty="0">
              <a:solidFill>
                <a:schemeClr val="bg1"/>
              </a:solidFill>
              <a:latin typeface="Arial Narrow" pitchFamily="34" charset="0"/>
            </a:endParaRPr>
          </a:p>
        </p:txBody>
      </p:sp>
      <p:cxnSp>
        <p:nvCxnSpPr>
          <p:cNvPr id="67" name="Straight Arrow Connector 35"/>
          <p:cNvCxnSpPr>
            <a:stCxn id="65" idx="1"/>
            <a:endCxn id="7" idx="3"/>
          </p:cNvCxnSpPr>
          <p:nvPr/>
        </p:nvCxnSpPr>
        <p:spPr>
          <a:xfrm rot="10800000" flipV="1">
            <a:off x="6332876" y="2142272"/>
            <a:ext cx="544087" cy="53758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044FDEAA-DAD0-428A-8878-D2A35ADAEBCA}"/>
              </a:ext>
            </a:extLst>
          </p:cNvPr>
          <p:cNvSpPr>
            <a:spLocks noGrp="1"/>
          </p:cNvSpPr>
          <p:nvPr>
            <p:ph type="sldNum" sz="quarter" idx="12"/>
          </p:nvPr>
        </p:nvSpPr>
        <p:spPr/>
        <p:txBody>
          <a:bodyPr/>
          <a:lstStyle/>
          <a:p>
            <a:pPr>
              <a:defRPr/>
            </a:pPr>
            <a:fld id="{2E3D3CF9-A8F0-446F-8AA4-23D2A19D86A0}" type="slidenum">
              <a:rPr lang="en-US" smtClean="0"/>
              <a:pPr>
                <a:defRPr/>
              </a:pPr>
              <a:t>90</a:t>
            </a:fld>
            <a:endParaRPr lang="en-US"/>
          </a:p>
        </p:txBody>
      </p:sp>
      <p:sp>
        <p:nvSpPr>
          <p:cNvPr id="2" name="Footer Placeholder 1">
            <a:extLst>
              <a:ext uri="{FF2B5EF4-FFF2-40B4-BE49-F238E27FC236}">
                <a16:creationId xmlns:a16="http://schemas.microsoft.com/office/drawing/2014/main" id="{D87A7A72-79FE-4A77-9142-E47797454B97}"/>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246453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8332" y="123082"/>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Pengadaan</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SMK3</a:t>
            </a:r>
            <a:r>
              <a:rPr lang="en-US" sz="2800" dirty="0">
                <a:solidFill>
                  <a:schemeClr val="tx1"/>
                </a:solidFill>
                <a:latin typeface="Impact" panose="020B0806030902050204" pitchFamily="34" charset="0"/>
                <a:cs typeface="Arial" panose="020B0604020202020204" pitchFamily="34" charset="0"/>
              </a:rPr>
              <a:t>  8.1.4 ) </a:t>
            </a:r>
          </a:p>
        </p:txBody>
      </p:sp>
      <p:sp>
        <p:nvSpPr>
          <p:cNvPr id="4" name="Rectangle 3"/>
          <p:cNvSpPr/>
          <p:nvPr/>
        </p:nvSpPr>
        <p:spPr>
          <a:xfrm>
            <a:off x="832069" y="675112"/>
            <a:ext cx="8311932" cy="603883"/>
          </a:xfrm>
          <a:prstGeom prst="rect">
            <a:avLst/>
          </a:prstGeom>
          <a:ln w="19050">
            <a:noFill/>
            <a:prstDash val="dash"/>
          </a:ln>
        </p:spPr>
        <p:txBody>
          <a:bodyPr wrap="square">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melaksanakan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memelihara</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memastikan</a:t>
            </a:r>
            <a:r>
              <a:rPr lang="en-US" sz="1662" dirty="0">
                <a:latin typeface="Arial Narrow" pitchFamily="34" charset="0"/>
              </a:rPr>
              <a:t> </a:t>
            </a: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Sistem </a:t>
            </a:r>
            <a:r>
              <a:rPr lang="en-US" sz="1662" dirty="0" err="1">
                <a:latin typeface="Arial Narrow" pitchFamily="34" charset="0"/>
              </a:rPr>
              <a:t>Manajemen</a:t>
            </a:r>
            <a:r>
              <a:rPr lang="en-US" sz="1662" dirty="0">
                <a:latin typeface="Arial Narrow" pitchFamily="34" charset="0"/>
              </a:rPr>
              <a:t> K3L</a:t>
            </a:r>
          </a:p>
        </p:txBody>
      </p:sp>
      <p:sp>
        <p:nvSpPr>
          <p:cNvPr id="26" name="Rectangle 25"/>
          <p:cNvSpPr/>
          <p:nvPr/>
        </p:nvSpPr>
        <p:spPr>
          <a:xfrm>
            <a:off x="832069" y="1550725"/>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Permintaan</a:t>
            </a:r>
            <a:r>
              <a:rPr lang="en-US" sz="1477" dirty="0">
                <a:solidFill>
                  <a:schemeClr val="bg1"/>
                </a:solidFill>
                <a:latin typeface="Arial Narrow" pitchFamily="34" charset="0"/>
              </a:rPr>
              <a:t> </a:t>
            </a:r>
            <a:r>
              <a:rPr lang="en-US" sz="1477" dirty="0" err="1">
                <a:solidFill>
                  <a:schemeClr val="bg1"/>
                </a:solidFill>
                <a:latin typeface="Arial Narrow" pitchFamily="34" charset="0"/>
              </a:rPr>
              <a:t>Barang</a:t>
            </a:r>
            <a:r>
              <a:rPr lang="en-US" sz="1477" dirty="0">
                <a:solidFill>
                  <a:schemeClr val="bg1"/>
                </a:solidFill>
                <a:latin typeface="Arial Narrow" pitchFamily="34" charset="0"/>
              </a:rPr>
              <a:t> &amp;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27" name="Rectangle 26"/>
          <p:cNvSpPr/>
          <p:nvPr/>
        </p:nvSpPr>
        <p:spPr>
          <a:xfrm>
            <a:off x="832071" y="2390696"/>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Cek</a:t>
            </a:r>
            <a:r>
              <a:rPr lang="en-US" sz="1477" dirty="0">
                <a:solidFill>
                  <a:schemeClr val="bg1"/>
                </a:solidFill>
                <a:latin typeface="Arial Narrow" pitchFamily="34" charset="0"/>
              </a:rPr>
              <a:t> </a:t>
            </a:r>
            <a:r>
              <a:rPr lang="en-US" sz="1477" dirty="0" err="1">
                <a:solidFill>
                  <a:schemeClr val="bg1"/>
                </a:solidFill>
                <a:latin typeface="Arial Narrow" pitchFamily="34" charset="0"/>
              </a:rPr>
              <a:t>Kelengkapan</a:t>
            </a:r>
            <a:r>
              <a:rPr lang="en-US" sz="1477" dirty="0">
                <a:solidFill>
                  <a:schemeClr val="bg1"/>
                </a:solidFill>
                <a:latin typeface="Arial Narrow" pitchFamily="34" charset="0"/>
              </a:rPr>
              <a:t> Data</a:t>
            </a:r>
          </a:p>
        </p:txBody>
      </p:sp>
      <p:sp>
        <p:nvSpPr>
          <p:cNvPr id="28" name="Flowchart: Decision 27"/>
          <p:cNvSpPr/>
          <p:nvPr/>
        </p:nvSpPr>
        <p:spPr>
          <a:xfrm>
            <a:off x="832070" y="3117470"/>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Lengkap</a:t>
            </a:r>
            <a:r>
              <a:rPr lang="en-US" sz="1477" dirty="0">
                <a:solidFill>
                  <a:schemeClr val="bg1"/>
                </a:solidFill>
                <a:latin typeface="Arial Narrow" pitchFamily="34" charset="0"/>
              </a:rPr>
              <a:t> ?</a:t>
            </a:r>
          </a:p>
        </p:txBody>
      </p:sp>
      <p:sp>
        <p:nvSpPr>
          <p:cNvPr id="29" name="Rectangle 28"/>
          <p:cNvSpPr/>
          <p:nvPr/>
        </p:nvSpPr>
        <p:spPr>
          <a:xfrm>
            <a:off x="3307973" y="1405035"/>
            <a:ext cx="5620871" cy="1626984"/>
          </a:xfrm>
          <a:prstGeom prst="rect">
            <a:avLst/>
          </a:prstGeom>
          <a:ln w="19050">
            <a:solidFill>
              <a:srgbClr val="FF0000"/>
            </a:solidFill>
            <a:prstDash val="dash"/>
          </a:ln>
        </p:spPr>
        <p:txBody>
          <a:bodyPr wrap="square">
            <a:spAutoFit/>
          </a:bodyPr>
          <a:lstStyle/>
          <a:p>
            <a:r>
              <a:rPr lang="en-US" sz="1662" dirty="0">
                <a:latin typeface="Arial Narrow" pitchFamily="34" charset="0"/>
              </a:rPr>
              <a:t>User </a:t>
            </a:r>
            <a:r>
              <a:rPr lang="en-US" sz="1662" dirty="0" err="1">
                <a:latin typeface="Arial Narrow" pitchFamily="34" charset="0"/>
              </a:rPr>
              <a:t>mengajukan</a:t>
            </a:r>
            <a:r>
              <a:rPr lang="en-US" sz="1662" dirty="0">
                <a:latin typeface="Arial Narrow" pitchFamily="34" charset="0"/>
              </a:rPr>
              <a:t> </a:t>
            </a:r>
            <a:r>
              <a:rPr lang="en-US" sz="1662" dirty="0" err="1">
                <a:latin typeface="Arial Narrow" pitchFamily="34" charset="0"/>
              </a:rPr>
              <a:t>permintaan</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kelengkapan</a:t>
            </a:r>
            <a:r>
              <a:rPr lang="en-US" sz="1662" dirty="0">
                <a:latin typeface="Arial Narrow" pitchFamily="34" charset="0"/>
              </a:rPr>
              <a:t> data, </a:t>
            </a:r>
            <a:r>
              <a:rPr lang="en-US" sz="1662" dirty="0" err="1">
                <a:latin typeface="Arial Narrow" pitchFamily="34" charset="0"/>
              </a:rPr>
              <a:t>seperti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Spesifikasi</a:t>
            </a:r>
            <a:r>
              <a:rPr lang="en-US" sz="1662" dirty="0">
                <a:latin typeface="Arial Narrow" pitchFamily="34" charset="0"/>
              </a:rPr>
              <a:t> </a:t>
            </a:r>
            <a:r>
              <a:rPr lang="en-US" sz="1662" dirty="0" err="1">
                <a:latin typeface="Arial Narrow" pitchFamily="34" charset="0"/>
              </a:rPr>
              <a:t>teknis</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&amp; </a:t>
            </a:r>
            <a:r>
              <a:rPr lang="en-US" sz="1662" dirty="0" err="1">
                <a:latin typeface="Arial Narrow" pitchFamily="34" charset="0"/>
              </a:rPr>
              <a:t>jasa</a:t>
            </a:r>
            <a:r>
              <a:rPr lang="en-US" sz="1662" dirty="0">
                <a:latin typeface="Arial Narrow" pitchFamily="34" charset="0"/>
              </a:rPr>
              <a:t> yang </a:t>
            </a:r>
            <a:r>
              <a:rPr lang="en-US" sz="1662" dirty="0" err="1">
                <a:latin typeface="Arial Narrow" pitchFamily="34" charset="0"/>
              </a:rPr>
              <a:t>jelas</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B3</a:t>
            </a: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perijinan</a:t>
            </a:r>
            <a:r>
              <a:rPr lang="en-US" sz="1662" dirty="0">
                <a:latin typeface="Arial Narrow" pitchFamily="34" charset="0"/>
              </a:rPr>
              <a:t> / </a:t>
            </a:r>
            <a:r>
              <a:rPr lang="en-US" sz="1662" dirty="0" err="1">
                <a:latin typeface="Arial Narrow" pitchFamily="34" charset="0"/>
              </a:rPr>
              <a:t>lisensi</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APD yang </a:t>
            </a:r>
            <a:r>
              <a:rPr lang="en-US" sz="1662" dirty="0" err="1">
                <a:latin typeface="Arial Narrow" pitchFamily="34" charset="0"/>
              </a:rPr>
              <a:t>digunakan</a:t>
            </a:r>
            <a:endParaRPr lang="en-US" sz="1662" dirty="0">
              <a:latin typeface="Arial Narrow" pitchFamily="34" charset="0"/>
            </a:endParaRPr>
          </a:p>
        </p:txBody>
      </p:sp>
      <p:sp>
        <p:nvSpPr>
          <p:cNvPr id="33" name="Rectangle 32"/>
          <p:cNvSpPr/>
          <p:nvPr/>
        </p:nvSpPr>
        <p:spPr>
          <a:xfrm>
            <a:off x="3307973" y="3248313"/>
            <a:ext cx="5620871" cy="1115434"/>
          </a:xfrm>
          <a:prstGeom prst="rect">
            <a:avLst/>
          </a:prstGeom>
          <a:ln w="19050">
            <a:solidFill>
              <a:srgbClr val="FF0000"/>
            </a:solidFill>
            <a:prstDash val="dash"/>
          </a:ln>
        </p:spPr>
        <p:txBody>
          <a:bodyPr wrap="square">
            <a:spAutoFit/>
          </a:bodyPr>
          <a:lstStyle/>
          <a:p>
            <a:r>
              <a:rPr lang="en-US" sz="1662" dirty="0" err="1">
                <a:latin typeface="Arial Narrow" pitchFamily="34" charset="0"/>
              </a:rPr>
              <a:t>Fungsi</a:t>
            </a:r>
            <a:r>
              <a:rPr lang="en-US" sz="1662" dirty="0">
                <a:latin typeface="Arial Narrow" pitchFamily="34" charset="0"/>
              </a:rPr>
              <a:t> yang </a:t>
            </a:r>
            <a:r>
              <a:rPr lang="en-US" sz="1662" dirty="0" err="1">
                <a:latin typeface="Arial Narrow" pitchFamily="34" charset="0"/>
              </a:rPr>
              <a:t>bertanggungjawab</a:t>
            </a:r>
            <a:r>
              <a:rPr lang="en-US" sz="1662" dirty="0">
                <a:latin typeface="Arial Narrow" pitchFamily="34" charset="0"/>
              </a:rPr>
              <a:t> </a:t>
            </a:r>
            <a:r>
              <a:rPr lang="en-US" sz="1662" dirty="0" err="1">
                <a:latin typeface="Arial Narrow" pitchFamily="34" charset="0"/>
              </a:rPr>
              <a:t>terkait</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&amp;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akan</a:t>
            </a:r>
            <a:r>
              <a:rPr lang="en-US" sz="1662" dirty="0">
                <a:latin typeface="Arial Narrow" pitchFamily="34" charset="0"/>
              </a:rPr>
              <a:t> </a:t>
            </a:r>
            <a:r>
              <a:rPr lang="en-US" sz="1662" dirty="0" err="1">
                <a:latin typeface="Arial Narrow" pitchFamily="34" charset="0"/>
              </a:rPr>
              <a:t>memeriksa</a:t>
            </a:r>
            <a:r>
              <a:rPr lang="en-US" sz="1662" dirty="0">
                <a:latin typeface="Arial Narrow" pitchFamily="34" charset="0"/>
              </a:rPr>
              <a:t> </a:t>
            </a:r>
            <a:r>
              <a:rPr lang="en-US" sz="1662" dirty="0" err="1">
                <a:latin typeface="Arial Narrow" pitchFamily="34" charset="0"/>
              </a:rPr>
              <a:t>kelengkapan</a:t>
            </a:r>
            <a:r>
              <a:rPr lang="en-US" sz="1662" dirty="0">
                <a:latin typeface="Arial Narrow" pitchFamily="34" charset="0"/>
              </a:rPr>
              <a:t> data.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tidak</a:t>
            </a:r>
            <a:r>
              <a:rPr lang="en-US" sz="1662" dirty="0">
                <a:latin typeface="Arial Narrow" pitchFamily="34" charset="0"/>
              </a:rPr>
              <a:t> </a:t>
            </a:r>
            <a:r>
              <a:rPr lang="en-US" sz="1662" dirty="0" err="1">
                <a:latin typeface="Arial Narrow" pitchFamily="34" charset="0"/>
              </a:rPr>
              <a:t>lengkap</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akan</a:t>
            </a:r>
            <a:r>
              <a:rPr lang="en-US" sz="1662" dirty="0">
                <a:latin typeface="Arial Narrow" pitchFamily="34" charset="0"/>
              </a:rPr>
              <a:t> </a:t>
            </a:r>
            <a:r>
              <a:rPr lang="en-US" sz="1662" dirty="0" err="1">
                <a:latin typeface="Arial Narrow" pitchFamily="34" charset="0"/>
              </a:rPr>
              <a:t>dikembalikan</a:t>
            </a:r>
            <a:r>
              <a:rPr lang="en-US" sz="1662" dirty="0">
                <a:latin typeface="Arial Narrow" pitchFamily="34" charset="0"/>
              </a:rPr>
              <a:t> </a:t>
            </a:r>
            <a:r>
              <a:rPr lang="en-US" sz="1662" dirty="0" err="1">
                <a:latin typeface="Arial Narrow" pitchFamily="34" charset="0"/>
              </a:rPr>
              <a:t>ke</a:t>
            </a:r>
            <a:r>
              <a:rPr lang="en-US" sz="1662" dirty="0">
                <a:latin typeface="Arial Narrow" pitchFamily="34" charset="0"/>
              </a:rPr>
              <a:t> User. </a:t>
            </a:r>
            <a:r>
              <a:rPr lang="en-US" sz="1662" dirty="0" err="1">
                <a:latin typeface="Arial Narrow" pitchFamily="34" charset="0"/>
              </a:rPr>
              <a:t>Bila</a:t>
            </a:r>
            <a:r>
              <a:rPr lang="en-US" sz="1662" dirty="0">
                <a:latin typeface="Arial Narrow" pitchFamily="34" charset="0"/>
              </a:rPr>
              <a:t> </a:t>
            </a:r>
            <a:r>
              <a:rPr lang="en-US" sz="1662" dirty="0" err="1">
                <a:latin typeface="Arial Narrow" pitchFamily="34" charset="0"/>
              </a:rPr>
              <a:t>perlu</a:t>
            </a:r>
            <a:r>
              <a:rPr lang="en-US" sz="1662" dirty="0">
                <a:latin typeface="Arial Narrow" pitchFamily="34" charset="0"/>
              </a:rPr>
              <a:t>, </a:t>
            </a:r>
            <a:r>
              <a:rPr lang="en-US" sz="1662" dirty="0" err="1">
                <a:latin typeface="Arial Narrow" pitchFamily="34" charset="0"/>
              </a:rPr>
              <a:t>konsultasikan</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a:t>
            </a:r>
            <a:r>
              <a:rPr lang="en-US" sz="1662" dirty="0" err="1">
                <a:latin typeface="Arial Narrow" pitchFamily="34" charset="0"/>
              </a:rPr>
              <a:t>Petugas</a:t>
            </a:r>
            <a:r>
              <a:rPr lang="en-US" sz="1662" dirty="0">
                <a:latin typeface="Arial Narrow" pitchFamily="34" charset="0"/>
              </a:rPr>
              <a:t> yang </a:t>
            </a:r>
            <a:r>
              <a:rPr lang="en-US" sz="1662" dirty="0" err="1">
                <a:latin typeface="Arial Narrow" pitchFamily="34" charset="0"/>
              </a:rPr>
              <a:t>berkompeten</a:t>
            </a:r>
            <a:r>
              <a:rPr lang="en-US" sz="1662" dirty="0">
                <a:latin typeface="Arial Narrow" pitchFamily="34" charset="0"/>
              </a:rPr>
              <a:t> </a:t>
            </a:r>
            <a:r>
              <a:rPr lang="en-US" sz="1662" dirty="0" err="1">
                <a:latin typeface="Arial Narrow" pitchFamily="34" charset="0"/>
              </a:rPr>
              <a:t>terkait</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Syarat</a:t>
            </a:r>
            <a:r>
              <a:rPr lang="en-US" sz="1662" dirty="0">
                <a:latin typeface="Arial Narrow" pitchFamily="34" charset="0"/>
              </a:rPr>
              <a:t> K3L (</a:t>
            </a:r>
            <a:r>
              <a:rPr lang="en-US" sz="1662" dirty="0" err="1">
                <a:latin typeface="Arial Narrow" pitchFamily="34" charset="0"/>
              </a:rPr>
              <a:t>Seperti</a:t>
            </a:r>
            <a:r>
              <a:rPr lang="en-US" sz="1662" dirty="0">
                <a:latin typeface="Arial Narrow" pitchFamily="34" charset="0"/>
              </a:rPr>
              <a:t> : </a:t>
            </a:r>
            <a:r>
              <a:rPr lang="en-US" sz="1662" dirty="0" err="1">
                <a:latin typeface="Arial Narrow" pitchFamily="34" charset="0"/>
              </a:rPr>
              <a:t>Ahli</a:t>
            </a:r>
            <a:r>
              <a:rPr lang="en-US" sz="1662" dirty="0">
                <a:latin typeface="Arial Narrow" pitchFamily="34" charset="0"/>
              </a:rPr>
              <a:t> K3)</a:t>
            </a:r>
          </a:p>
        </p:txBody>
      </p:sp>
      <p:sp>
        <p:nvSpPr>
          <p:cNvPr id="34" name="Rectangle 33"/>
          <p:cNvSpPr/>
          <p:nvPr/>
        </p:nvSpPr>
        <p:spPr>
          <a:xfrm>
            <a:off x="832070" y="4133434"/>
            <a:ext cx="1688123" cy="773173"/>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Mencari</a:t>
            </a:r>
            <a:r>
              <a:rPr lang="en-US" sz="1477" dirty="0">
                <a:solidFill>
                  <a:schemeClr val="bg1"/>
                </a:solidFill>
                <a:latin typeface="Arial Narrow" pitchFamily="34" charset="0"/>
              </a:rPr>
              <a:t> </a:t>
            </a:r>
            <a:r>
              <a:rPr lang="en-US" sz="1477" dirty="0" err="1">
                <a:solidFill>
                  <a:schemeClr val="bg1"/>
                </a:solidFill>
                <a:latin typeface="Arial Narrow" pitchFamily="34" charset="0"/>
              </a:rPr>
              <a:t>kandidat</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pemasok</a:t>
            </a:r>
            <a:r>
              <a:rPr lang="en-US" sz="1477" dirty="0">
                <a:solidFill>
                  <a:schemeClr val="bg1"/>
                </a:solidFill>
                <a:latin typeface="Arial Narrow" pitchFamily="34" charset="0"/>
              </a:rPr>
              <a:t> / </a:t>
            </a:r>
            <a:r>
              <a:rPr lang="en-US" sz="1477" dirty="0" err="1">
                <a:solidFill>
                  <a:schemeClr val="bg1"/>
                </a:solidFill>
                <a:latin typeface="Arial Narrow" pitchFamily="34" charset="0"/>
              </a:rPr>
              <a:t>penyedia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35" name="Rectangle 34"/>
          <p:cNvSpPr/>
          <p:nvPr/>
        </p:nvSpPr>
        <p:spPr>
          <a:xfrm>
            <a:off x="832069" y="5256087"/>
            <a:ext cx="1688123" cy="60714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Seleksi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pemasok</a:t>
            </a:r>
            <a:r>
              <a:rPr lang="en-US" sz="1477" dirty="0">
                <a:solidFill>
                  <a:schemeClr val="bg1"/>
                </a:solidFill>
                <a:latin typeface="Arial Narrow" pitchFamily="34" charset="0"/>
              </a:rPr>
              <a:t> / </a:t>
            </a:r>
            <a:r>
              <a:rPr lang="en-US" sz="1477" dirty="0" err="1">
                <a:solidFill>
                  <a:schemeClr val="bg1"/>
                </a:solidFill>
                <a:latin typeface="Arial Narrow" pitchFamily="34" charset="0"/>
              </a:rPr>
              <a:t>penyedia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37" name="Rectangle 36"/>
          <p:cNvSpPr/>
          <p:nvPr/>
        </p:nvSpPr>
        <p:spPr>
          <a:xfrm>
            <a:off x="3307973" y="4580041"/>
            <a:ext cx="5620871" cy="1882760"/>
          </a:xfrm>
          <a:prstGeom prst="rect">
            <a:avLst/>
          </a:prstGeom>
          <a:ln w="19050">
            <a:solidFill>
              <a:srgbClr val="FF0000"/>
            </a:solidFill>
            <a:prstDash val="dash"/>
          </a:ln>
        </p:spPr>
        <p:txBody>
          <a:bodyPr wrap="square">
            <a:spAutoFit/>
          </a:bodyPr>
          <a:lstStyle/>
          <a:p>
            <a:r>
              <a:rPr lang="en-US" sz="1662" dirty="0" err="1">
                <a:latin typeface="Arial Narrow" pitchFamily="34" charset="0"/>
              </a:rPr>
              <a:t>Mencari</a:t>
            </a:r>
            <a:r>
              <a:rPr lang="en-US" sz="1662" dirty="0">
                <a:latin typeface="Arial Narrow" pitchFamily="34" charset="0"/>
              </a:rPr>
              <a:t> </a:t>
            </a:r>
            <a:r>
              <a:rPr lang="en-US" sz="1662" dirty="0" err="1">
                <a:latin typeface="Arial Narrow" pitchFamily="34" charset="0"/>
              </a:rPr>
              <a:t>kandidat</a:t>
            </a:r>
            <a:r>
              <a:rPr lang="en-US" sz="1662" dirty="0">
                <a:latin typeface="Arial Narrow" pitchFamily="34" charset="0"/>
              </a:rPr>
              <a:t> </a:t>
            </a:r>
            <a:r>
              <a:rPr lang="en-US" sz="1662" dirty="0" err="1">
                <a:latin typeface="Arial Narrow" pitchFamily="34" charset="0"/>
              </a:rPr>
              <a:t>pemasok</a:t>
            </a:r>
            <a:r>
              <a:rPr lang="en-US" sz="1662" dirty="0">
                <a:latin typeface="Arial Narrow" pitchFamily="34" charset="0"/>
              </a:rPr>
              <a:t> / </a:t>
            </a:r>
            <a:r>
              <a:rPr lang="en-US" sz="1662" dirty="0" err="1">
                <a:latin typeface="Arial Narrow" pitchFamily="34" charset="0"/>
              </a:rPr>
              <a:t>penyedia</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juga</a:t>
            </a:r>
            <a:r>
              <a:rPr lang="en-US" sz="1662" dirty="0">
                <a:latin typeface="Arial Narrow" pitchFamily="34" charset="0"/>
              </a:rPr>
              <a:t> </a:t>
            </a:r>
            <a:r>
              <a:rPr lang="en-US" sz="1662" dirty="0" err="1">
                <a:latin typeface="Arial Narrow" pitchFamily="34" charset="0"/>
              </a:rPr>
              <a:t>melakukan</a:t>
            </a:r>
            <a:r>
              <a:rPr lang="en-US" sz="1662" dirty="0">
                <a:latin typeface="Arial Narrow" pitchFamily="34" charset="0"/>
              </a:rPr>
              <a:t> </a:t>
            </a:r>
            <a:r>
              <a:rPr lang="en-US" sz="1662" dirty="0" err="1">
                <a:latin typeface="Arial Narrow" pitchFamily="34" charset="0"/>
              </a:rPr>
              <a:t>seleksinya</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pertimbangan</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K3 , </a:t>
            </a:r>
            <a:r>
              <a:rPr lang="en-US" sz="1662" dirty="0" err="1">
                <a:latin typeface="Arial Narrow" pitchFamily="34" charset="0"/>
              </a:rPr>
              <a:t>seperti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B3 (based on GHS)</a:t>
            </a: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lisensi</a:t>
            </a:r>
            <a:r>
              <a:rPr lang="en-US" sz="1662" dirty="0">
                <a:latin typeface="Arial Narrow" pitchFamily="34" charset="0"/>
              </a:rPr>
              <a:t> K3L (SIO, SIA, IUJP, PJK3, </a:t>
            </a:r>
            <a:r>
              <a:rPr lang="en-US" sz="1662" dirty="0" err="1">
                <a:latin typeface="Arial Narrow" pitchFamily="34" charset="0"/>
              </a:rPr>
              <a:t>dll</a:t>
            </a:r>
            <a:r>
              <a:rPr lang="en-US" sz="1662" dirty="0">
                <a:latin typeface="Arial Narrow" pitchFamily="34" charset="0"/>
              </a:rPr>
              <a:t>)</a:t>
            </a:r>
          </a:p>
          <a:p>
            <a:pPr marL="285750" indent="-285750">
              <a:buFont typeface="Arial" panose="020B0604020202020204" pitchFamily="34" charset="0"/>
              <a:buChar char="•"/>
            </a:pPr>
            <a:r>
              <a:rPr lang="en-US" sz="1662" dirty="0">
                <a:latin typeface="Arial Narrow" pitchFamily="34" charset="0"/>
              </a:rPr>
              <a:t>Sistem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Internasional</a:t>
            </a:r>
            <a:r>
              <a:rPr lang="en-US" sz="1662" dirty="0">
                <a:latin typeface="Arial Narrow" pitchFamily="34" charset="0"/>
              </a:rPr>
              <a:t> / </a:t>
            </a:r>
            <a:r>
              <a:rPr lang="en-US" sz="1662" dirty="0" err="1">
                <a:latin typeface="Arial Narrow" pitchFamily="34" charset="0"/>
              </a:rPr>
              <a:t>Nasional</a:t>
            </a:r>
            <a:r>
              <a:rPr lang="en-US" sz="1662" dirty="0">
                <a:latin typeface="Arial Narrow" pitchFamily="34" charset="0"/>
              </a:rPr>
              <a:t>)</a:t>
            </a:r>
          </a:p>
          <a:p>
            <a:pPr marL="285750" indent="-285750">
              <a:buFont typeface="Arial" panose="020B0604020202020204" pitchFamily="34" charset="0"/>
              <a:buChar char="•"/>
            </a:pPr>
            <a:r>
              <a:rPr lang="en-US" sz="1662" dirty="0">
                <a:latin typeface="Arial Narrow" pitchFamily="34" charset="0"/>
              </a:rPr>
              <a:t>CHSE-MS</a:t>
            </a:r>
          </a:p>
          <a:p>
            <a:pPr marL="285750" indent="-285750">
              <a:buFont typeface="Arial" panose="020B0604020202020204" pitchFamily="34" charset="0"/>
              <a:buChar char="•"/>
            </a:pPr>
            <a:r>
              <a:rPr lang="en-US" sz="1662" dirty="0" err="1">
                <a:latin typeface="Arial Narrow" pitchFamily="34" charset="0"/>
              </a:rPr>
              <a:t>dll</a:t>
            </a:r>
            <a:endParaRPr lang="en-US" sz="1662" dirty="0">
              <a:latin typeface="Arial Narrow" pitchFamily="34" charset="0"/>
            </a:endParaRPr>
          </a:p>
        </p:txBody>
      </p:sp>
      <p:cxnSp>
        <p:nvCxnSpPr>
          <p:cNvPr id="38" name="Straight Arrow Connector 37"/>
          <p:cNvCxnSpPr>
            <a:stCxn id="26" idx="2"/>
            <a:endCxn id="27" idx="0"/>
          </p:cNvCxnSpPr>
          <p:nvPr/>
        </p:nvCxnSpPr>
        <p:spPr>
          <a:xfrm>
            <a:off x="1676131" y="1997849"/>
            <a:ext cx="2" cy="3928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2"/>
            <a:endCxn id="28" idx="0"/>
          </p:cNvCxnSpPr>
          <p:nvPr/>
        </p:nvCxnSpPr>
        <p:spPr>
          <a:xfrm flipH="1">
            <a:off x="1676132" y="2837820"/>
            <a:ext cx="1" cy="279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8" idx="2"/>
            <a:endCxn id="34" idx="0"/>
          </p:cNvCxnSpPr>
          <p:nvPr/>
        </p:nvCxnSpPr>
        <p:spPr>
          <a:xfrm>
            <a:off x="1676132" y="3883952"/>
            <a:ext cx="0" cy="249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35" idx="0"/>
          </p:cNvCxnSpPr>
          <p:nvPr/>
        </p:nvCxnSpPr>
        <p:spPr>
          <a:xfrm flipH="1">
            <a:off x="1676131" y="4906607"/>
            <a:ext cx="1" cy="3494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2"/>
          </p:cNvCxnSpPr>
          <p:nvPr/>
        </p:nvCxnSpPr>
        <p:spPr>
          <a:xfrm flipH="1">
            <a:off x="1676130" y="5863236"/>
            <a:ext cx="1" cy="34378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431287" y="6207025"/>
            <a:ext cx="489686"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A</a:t>
            </a:r>
          </a:p>
        </p:txBody>
      </p:sp>
      <p:sp>
        <p:nvSpPr>
          <p:cNvPr id="18" name="Line 25"/>
          <p:cNvSpPr>
            <a:spLocks noChangeShapeType="1"/>
          </p:cNvSpPr>
          <p:nvPr/>
        </p:nvSpPr>
        <p:spPr bwMode="auto">
          <a:xfrm>
            <a:off x="2590232" y="1741333"/>
            <a:ext cx="647700" cy="263525"/>
          </a:xfrm>
          <a:prstGeom prst="line">
            <a:avLst/>
          </a:prstGeom>
          <a:noFill/>
          <a:ln w="76200" cmpd="tri">
            <a:solidFill>
              <a:schemeClr val="tx1"/>
            </a:solidFill>
            <a:round/>
            <a:headEnd/>
            <a:tailEnd type="triangle" w="med" len="med"/>
          </a:ln>
        </p:spPr>
        <p:txBody>
          <a:bodyPr/>
          <a:lstStyle/>
          <a:p>
            <a:endParaRPr lang="en-US"/>
          </a:p>
        </p:txBody>
      </p:sp>
      <p:sp>
        <p:nvSpPr>
          <p:cNvPr id="19" name="Line 25"/>
          <p:cNvSpPr>
            <a:spLocks noChangeShapeType="1"/>
          </p:cNvSpPr>
          <p:nvPr/>
        </p:nvSpPr>
        <p:spPr bwMode="auto">
          <a:xfrm>
            <a:off x="2590232" y="2653337"/>
            <a:ext cx="647700" cy="910134"/>
          </a:xfrm>
          <a:prstGeom prst="line">
            <a:avLst/>
          </a:prstGeom>
          <a:noFill/>
          <a:ln w="76200" cmpd="tri">
            <a:solidFill>
              <a:schemeClr val="tx1"/>
            </a:solidFill>
            <a:round/>
            <a:headEnd/>
            <a:tailEnd type="triangle" w="med" len="med"/>
          </a:ln>
        </p:spPr>
        <p:txBody>
          <a:bodyPr/>
          <a:lstStyle/>
          <a:p>
            <a:endParaRPr lang="en-US"/>
          </a:p>
        </p:txBody>
      </p:sp>
      <p:sp>
        <p:nvSpPr>
          <p:cNvPr id="20" name="Line 25"/>
          <p:cNvSpPr>
            <a:spLocks noChangeShapeType="1"/>
          </p:cNvSpPr>
          <p:nvPr/>
        </p:nvSpPr>
        <p:spPr bwMode="auto">
          <a:xfrm>
            <a:off x="2590232" y="4520020"/>
            <a:ext cx="647700" cy="910134"/>
          </a:xfrm>
          <a:prstGeom prst="line">
            <a:avLst/>
          </a:prstGeom>
          <a:noFill/>
          <a:ln w="76200" cmpd="tri">
            <a:solidFill>
              <a:schemeClr val="tx1"/>
            </a:solidFill>
            <a:round/>
            <a:headEnd/>
            <a:tailEnd type="triangle" w="med" len="med"/>
          </a:ln>
        </p:spPr>
        <p:txBody>
          <a:bodyPr/>
          <a:lstStyle/>
          <a:p>
            <a:endParaRPr lang="en-US"/>
          </a:p>
        </p:txBody>
      </p:sp>
      <p:sp>
        <p:nvSpPr>
          <p:cNvPr id="21" name="Line 25"/>
          <p:cNvSpPr>
            <a:spLocks noChangeShapeType="1"/>
          </p:cNvSpPr>
          <p:nvPr/>
        </p:nvSpPr>
        <p:spPr bwMode="auto">
          <a:xfrm>
            <a:off x="2590232" y="5660746"/>
            <a:ext cx="596596" cy="466"/>
          </a:xfrm>
          <a:prstGeom prst="line">
            <a:avLst/>
          </a:prstGeom>
          <a:noFill/>
          <a:ln w="76200" cmpd="tri">
            <a:solidFill>
              <a:schemeClr val="tx1"/>
            </a:solidFill>
            <a:round/>
            <a:headEnd/>
            <a:tailEnd type="triangle" w="med" len="med"/>
          </a:ln>
        </p:spPr>
        <p:txBody>
          <a:bodyPr/>
          <a:lstStyle/>
          <a:p>
            <a:endParaRPr lang="en-US"/>
          </a:p>
        </p:txBody>
      </p:sp>
      <p:sp>
        <p:nvSpPr>
          <p:cNvPr id="5" name="Slide Number Placeholder 4">
            <a:extLst>
              <a:ext uri="{FF2B5EF4-FFF2-40B4-BE49-F238E27FC236}">
                <a16:creationId xmlns:a16="http://schemas.microsoft.com/office/drawing/2014/main" id="{7FD71266-4839-4BA2-8D80-6C94D5C2ECA7}"/>
              </a:ext>
            </a:extLst>
          </p:cNvPr>
          <p:cNvSpPr>
            <a:spLocks noGrp="1"/>
          </p:cNvSpPr>
          <p:nvPr>
            <p:ph type="sldNum" sz="quarter" idx="12"/>
          </p:nvPr>
        </p:nvSpPr>
        <p:spPr/>
        <p:txBody>
          <a:bodyPr/>
          <a:lstStyle/>
          <a:p>
            <a:pPr>
              <a:defRPr/>
            </a:pPr>
            <a:fld id="{2E3D3CF9-A8F0-446F-8AA4-23D2A19D86A0}" type="slidenum">
              <a:rPr lang="en-US" smtClean="0"/>
              <a:pPr>
                <a:defRPr/>
              </a:pPr>
              <a:t>91</a:t>
            </a:fld>
            <a:endParaRPr lang="en-US"/>
          </a:p>
        </p:txBody>
      </p:sp>
      <p:cxnSp>
        <p:nvCxnSpPr>
          <p:cNvPr id="24" name="Straight Arrow Connector 35"/>
          <p:cNvCxnSpPr>
            <a:stCxn id="28" idx="1"/>
            <a:endCxn id="27" idx="1"/>
          </p:cNvCxnSpPr>
          <p:nvPr/>
        </p:nvCxnSpPr>
        <p:spPr>
          <a:xfrm rot="10800000" flipH="1">
            <a:off x="832069" y="2614259"/>
            <a:ext cx="1" cy="886453"/>
          </a:xfrm>
          <a:prstGeom prst="bentConnector3">
            <a:avLst>
              <a:gd name="adj1" fmla="val -2286000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2" cstate="print">
            <a:extLst>
              <a:ext uri="{28A0092B-C50C-407E-A947-70E740481C1C}">
                <a14:useLocalDpi xmlns:a14="http://schemas.microsoft.com/office/drawing/2010/main" val="0"/>
              </a:ext>
            </a:extLst>
          </a:blip>
          <a:srcRect r="50326"/>
          <a:stretch/>
        </p:blipFill>
        <p:spPr>
          <a:xfrm>
            <a:off x="1216536" y="3833270"/>
            <a:ext cx="293275" cy="292495"/>
          </a:xfrm>
          <a:prstGeom prst="rect">
            <a:avLst/>
          </a:prstGeom>
        </p:spPr>
      </p:pic>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289330" y="3248313"/>
            <a:ext cx="297698" cy="297016"/>
          </a:xfrm>
          <a:prstGeom prst="rect">
            <a:avLst/>
          </a:prstGeom>
        </p:spPr>
      </p:pic>
      <p:sp>
        <p:nvSpPr>
          <p:cNvPr id="2" name="Footer Placeholder 1">
            <a:extLst>
              <a:ext uri="{FF2B5EF4-FFF2-40B4-BE49-F238E27FC236}">
                <a16:creationId xmlns:a16="http://schemas.microsoft.com/office/drawing/2014/main" id="{0097E50C-EF86-4CB3-8BF7-176AA1966ED0}"/>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511464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383399" y="1311781"/>
            <a:ext cx="1688123" cy="47176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Pelaksanaan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Pengadaan</a:t>
            </a:r>
            <a:endParaRPr lang="en-US" sz="1477" dirty="0">
              <a:solidFill>
                <a:schemeClr val="bg1"/>
              </a:solidFill>
              <a:latin typeface="Arial Narrow" pitchFamily="34" charset="0"/>
            </a:endParaRPr>
          </a:p>
        </p:txBody>
      </p:sp>
      <p:sp>
        <p:nvSpPr>
          <p:cNvPr id="27" name="Rectangle 26"/>
          <p:cNvSpPr/>
          <p:nvPr/>
        </p:nvSpPr>
        <p:spPr>
          <a:xfrm>
            <a:off x="1383401" y="2226946"/>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Terima</a:t>
            </a:r>
            <a:r>
              <a:rPr lang="en-US" sz="1477" dirty="0">
                <a:solidFill>
                  <a:schemeClr val="bg1"/>
                </a:solidFill>
                <a:latin typeface="Arial Narrow" pitchFamily="34" charset="0"/>
              </a:rPr>
              <a:t> </a:t>
            </a:r>
            <a:r>
              <a:rPr lang="en-US" sz="1477" dirty="0" err="1">
                <a:solidFill>
                  <a:schemeClr val="bg1"/>
                </a:solidFill>
                <a:latin typeface="Arial Narrow" pitchFamily="34" charset="0"/>
              </a:rPr>
              <a:t>barang</a:t>
            </a:r>
            <a:r>
              <a:rPr lang="en-US" sz="1477" dirty="0">
                <a:solidFill>
                  <a:schemeClr val="bg1"/>
                </a:solidFill>
                <a:latin typeface="Arial Narrow" pitchFamily="34" charset="0"/>
              </a:rPr>
              <a:t> / </a:t>
            </a:r>
            <a:r>
              <a:rPr lang="en-US" sz="1477" dirty="0" err="1">
                <a:solidFill>
                  <a:schemeClr val="bg1"/>
                </a:solidFill>
                <a:latin typeface="Arial Narrow" pitchFamily="34" charset="0"/>
              </a:rPr>
              <a:t>Serah</a:t>
            </a:r>
            <a:r>
              <a:rPr lang="en-US" sz="1477" dirty="0">
                <a:solidFill>
                  <a:schemeClr val="bg1"/>
                </a:solidFill>
                <a:latin typeface="Arial Narrow" pitchFamily="34" charset="0"/>
              </a:rPr>
              <a:t> </a:t>
            </a:r>
            <a:r>
              <a:rPr lang="en-US" sz="1477" dirty="0" err="1">
                <a:solidFill>
                  <a:schemeClr val="bg1"/>
                </a:solidFill>
                <a:latin typeface="Arial Narrow" pitchFamily="34" charset="0"/>
              </a:rPr>
              <a:t>terima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28" name="Flowchart: Decision 27"/>
          <p:cNvSpPr/>
          <p:nvPr/>
        </p:nvSpPr>
        <p:spPr>
          <a:xfrm>
            <a:off x="1383400" y="3117470"/>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Verifikasi</a:t>
            </a:r>
            <a:r>
              <a:rPr lang="en-US" sz="1477" dirty="0">
                <a:solidFill>
                  <a:schemeClr val="bg1"/>
                </a:solidFill>
                <a:latin typeface="Arial Narrow" pitchFamily="34" charset="0"/>
              </a:rPr>
              <a:t> ?</a:t>
            </a:r>
          </a:p>
        </p:txBody>
      </p:sp>
      <p:sp>
        <p:nvSpPr>
          <p:cNvPr id="29" name="Rectangle 28"/>
          <p:cNvSpPr/>
          <p:nvPr/>
        </p:nvSpPr>
        <p:spPr>
          <a:xfrm>
            <a:off x="3818965" y="1268786"/>
            <a:ext cx="5109879" cy="2905860"/>
          </a:xfrm>
          <a:prstGeom prst="rect">
            <a:avLst/>
          </a:prstGeom>
          <a:ln w="19050">
            <a:solidFill>
              <a:srgbClr val="FF0000"/>
            </a:solidFill>
            <a:prstDash val="dash"/>
          </a:ln>
        </p:spPr>
        <p:txBody>
          <a:bodyPr wrap="square">
            <a:spAutoFit/>
          </a:bodyPr>
          <a:lstStyle/>
          <a:p>
            <a:r>
              <a:rPr lang="en-US" sz="1662" dirty="0" err="1">
                <a:latin typeface="Arial Narrow" pitchFamily="34" charset="0"/>
              </a:rPr>
              <a:t>Pemasok</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mengirimkan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ke</a:t>
            </a:r>
            <a:r>
              <a:rPr lang="en-US" sz="1662" dirty="0">
                <a:latin typeface="Arial Narrow" pitchFamily="34" charset="0"/>
              </a:rPr>
              <a:t> </a:t>
            </a:r>
            <a:r>
              <a:rPr lang="en-US" sz="1662" dirty="0" err="1">
                <a:latin typeface="Arial Narrow" pitchFamily="34" charset="0"/>
              </a:rPr>
              <a:t>lokasi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serah</a:t>
            </a:r>
            <a:r>
              <a:rPr lang="en-US" sz="1662" dirty="0">
                <a:latin typeface="Arial Narrow" pitchFamily="34" charset="0"/>
              </a:rPr>
              <a:t> </a:t>
            </a:r>
            <a:r>
              <a:rPr lang="en-US" sz="1662" dirty="0" err="1">
                <a:latin typeface="Arial Narrow" pitchFamily="34" charset="0"/>
              </a:rPr>
              <a:t>terima</a:t>
            </a:r>
            <a:r>
              <a:rPr lang="en-US" sz="1662" dirty="0">
                <a:latin typeface="Arial Narrow" pitchFamily="34" charset="0"/>
              </a:rPr>
              <a:t> </a:t>
            </a:r>
            <a:r>
              <a:rPr lang="en-US" sz="1662" dirty="0" err="1">
                <a:latin typeface="Arial Narrow" pitchFamily="34" charset="0"/>
              </a:rPr>
              <a:t>penyedia</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periksa</a:t>
            </a:r>
            <a:r>
              <a:rPr lang="en-US" sz="1662" dirty="0">
                <a:latin typeface="Arial Narrow" pitchFamily="34" charset="0"/>
              </a:rPr>
              <a:t> </a:t>
            </a:r>
            <a:r>
              <a:rPr lang="en-US" sz="1662" dirty="0" err="1">
                <a:latin typeface="Arial Narrow" pitchFamily="34" charset="0"/>
              </a:rPr>
              <a:t>keseuaian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yang </a:t>
            </a:r>
            <a:r>
              <a:rPr lang="en-US" sz="1662" dirty="0" err="1">
                <a:latin typeface="Arial Narrow" pitchFamily="34" charset="0"/>
              </a:rPr>
              <a:t>disyaratkan</a:t>
            </a:r>
            <a:r>
              <a:rPr lang="en-US" sz="1662" dirty="0">
                <a:latin typeface="Arial Narrow" pitchFamily="34" charset="0"/>
              </a:rPr>
              <a:t> di </a:t>
            </a:r>
            <a:r>
              <a:rPr lang="en-US" sz="1662" dirty="0" err="1">
                <a:latin typeface="Arial Narrow" pitchFamily="34" charset="0"/>
              </a:rPr>
              <a:t>permintaan</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Pemeriksaan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mengacu</a:t>
            </a:r>
            <a:r>
              <a:rPr lang="en-US" sz="1662" dirty="0">
                <a:latin typeface="Arial Narrow" pitchFamily="34" charset="0"/>
              </a:rPr>
              <a:t> </a:t>
            </a:r>
            <a:r>
              <a:rPr lang="en-US" sz="1662" dirty="0" err="1">
                <a:latin typeface="Arial Narrow" pitchFamily="34" charset="0"/>
              </a:rPr>
              <a:t>ke</a:t>
            </a:r>
            <a:r>
              <a:rPr lang="en-US" sz="1662" dirty="0">
                <a:latin typeface="Arial Narrow" pitchFamily="34" charset="0"/>
              </a:rPr>
              <a:t> </a:t>
            </a:r>
            <a:r>
              <a:rPr lang="en-US" sz="1662" dirty="0" err="1">
                <a:latin typeface="Arial Narrow" pitchFamily="34" charset="0"/>
              </a:rPr>
              <a:t>spesifikasi</a:t>
            </a:r>
            <a:r>
              <a:rPr lang="en-US" sz="1662" dirty="0">
                <a:latin typeface="Arial Narrow" pitchFamily="34" charset="0"/>
              </a:rPr>
              <a:t> </a:t>
            </a:r>
            <a:r>
              <a:rPr lang="en-US" sz="1662" dirty="0" err="1">
                <a:latin typeface="Arial Narrow" pitchFamily="34" charset="0"/>
              </a:rPr>
              <a:t>teknis</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K3L </a:t>
            </a:r>
            <a:r>
              <a:rPr lang="en-US" sz="1662" dirty="0" err="1">
                <a:latin typeface="Arial Narrow" pitchFamily="34" charset="0"/>
              </a:rPr>
              <a:t>pengangkutan</a:t>
            </a:r>
            <a:r>
              <a:rPr lang="en-US" sz="1662" dirty="0">
                <a:latin typeface="Arial Narrow" pitchFamily="34" charset="0"/>
              </a:rPr>
              <a:t>, </a:t>
            </a:r>
            <a:r>
              <a:rPr lang="en-US" sz="1662" dirty="0" err="1">
                <a:latin typeface="Arial Narrow" pitchFamily="34" charset="0"/>
              </a:rPr>
              <a:t>kondisi</a:t>
            </a:r>
            <a:r>
              <a:rPr lang="en-US" sz="1662" dirty="0">
                <a:latin typeface="Arial Narrow" pitchFamily="34" charset="0"/>
              </a:rPr>
              <a:t> </a:t>
            </a:r>
            <a:r>
              <a:rPr lang="en-US" sz="1662" dirty="0" err="1">
                <a:latin typeface="Arial Narrow" pitchFamily="34" charset="0"/>
              </a:rPr>
              <a:t>kemasan</a:t>
            </a:r>
            <a:r>
              <a:rPr lang="en-US" sz="1662" dirty="0">
                <a:latin typeface="Arial Narrow" pitchFamily="34" charset="0"/>
              </a:rPr>
              <a:t>, COA, MSDS, </a:t>
            </a:r>
            <a:r>
              <a:rPr lang="en-US" sz="1662" dirty="0" err="1">
                <a:latin typeface="Arial Narrow" pitchFamily="34" charset="0"/>
              </a:rPr>
              <a:t>dll</a:t>
            </a:r>
            <a:r>
              <a:rPr lang="en-US" sz="1662" dirty="0">
                <a:latin typeface="Arial Narrow" pitchFamily="34" charset="0"/>
              </a:rPr>
              <a:t>.</a:t>
            </a:r>
          </a:p>
          <a:p>
            <a:pPr marL="285750" indent="-285750">
              <a:buFont typeface="Arial" panose="020B0604020202020204" pitchFamily="34" charset="0"/>
              <a:buChar char="•"/>
            </a:pPr>
            <a:r>
              <a:rPr lang="en-US" sz="1662" dirty="0" err="1">
                <a:latin typeface="Arial Narrow" pitchFamily="34" charset="0"/>
              </a:rPr>
              <a:t>Pemeriksaan</a:t>
            </a:r>
            <a:r>
              <a:rPr lang="en-US" sz="1662" dirty="0">
                <a:latin typeface="Arial Narrow" pitchFamily="34" charset="0"/>
              </a:rPr>
              <a:t> </a:t>
            </a:r>
            <a:r>
              <a:rPr lang="en-US" sz="1662" dirty="0" err="1">
                <a:latin typeface="Arial Narrow" pitchFamily="34" charset="0"/>
              </a:rPr>
              <a:t>serah</a:t>
            </a:r>
            <a:r>
              <a:rPr lang="en-US" sz="1662" dirty="0">
                <a:latin typeface="Arial Narrow" pitchFamily="34" charset="0"/>
              </a:rPr>
              <a:t> </a:t>
            </a:r>
            <a:r>
              <a:rPr lang="en-US" sz="1662" dirty="0" err="1">
                <a:latin typeface="Arial Narrow" pitchFamily="34" charset="0"/>
              </a:rPr>
              <a:t>terima</a:t>
            </a:r>
            <a:r>
              <a:rPr lang="en-US" sz="1662" dirty="0">
                <a:latin typeface="Arial Narrow" pitchFamily="34" charset="0"/>
              </a:rPr>
              <a:t> </a:t>
            </a:r>
            <a:r>
              <a:rPr lang="en-US" sz="1662" dirty="0" err="1">
                <a:latin typeface="Arial Narrow" pitchFamily="34" charset="0"/>
              </a:rPr>
              <a:t>pekerjaan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melihat</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teknis</a:t>
            </a:r>
            <a:r>
              <a:rPr lang="en-US" sz="1662" dirty="0">
                <a:latin typeface="Arial Narrow" pitchFamily="34" charset="0"/>
              </a:rPr>
              <a:t>, </a:t>
            </a:r>
            <a:r>
              <a:rPr lang="en-US" sz="1662" dirty="0" err="1">
                <a:latin typeface="Arial Narrow" pitchFamily="34" charset="0"/>
              </a:rPr>
              <a:t>perijinan</a:t>
            </a:r>
            <a:r>
              <a:rPr lang="en-US" sz="1662" dirty="0">
                <a:latin typeface="Arial Narrow" pitchFamily="34" charset="0"/>
              </a:rPr>
              <a:t> K3, </a:t>
            </a:r>
            <a:r>
              <a:rPr lang="en-US" sz="1662" dirty="0" err="1">
                <a:latin typeface="Arial Narrow" pitchFamily="34" charset="0"/>
              </a:rPr>
              <a:t>kondisi</a:t>
            </a:r>
            <a:r>
              <a:rPr lang="en-US" sz="1662" dirty="0">
                <a:latin typeface="Arial Narrow" pitchFamily="34" charset="0"/>
              </a:rPr>
              <a:t> </a:t>
            </a:r>
            <a:r>
              <a:rPr lang="en-US" sz="1662" dirty="0" err="1">
                <a:latin typeface="Arial Narrow" pitchFamily="34" charset="0"/>
              </a:rPr>
              <a:t>berbahaya</a:t>
            </a:r>
            <a:r>
              <a:rPr lang="en-US" sz="1662" dirty="0">
                <a:latin typeface="Arial Narrow" pitchFamily="34" charset="0"/>
              </a:rPr>
              <a:t>, </a:t>
            </a:r>
            <a:r>
              <a:rPr lang="en-US" sz="1662" dirty="0" err="1">
                <a:latin typeface="Arial Narrow" pitchFamily="34" charset="0"/>
              </a:rPr>
              <a:t>dll</a:t>
            </a:r>
            <a:endParaRPr lang="en-US" sz="1662" dirty="0">
              <a:latin typeface="Arial Narrow" pitchFamily="34" charset="0"/>
            </a:endParaRPr>
          </a:p>
          <a:p>
            <a:pPr marL="285750" indent="-285750">
              <a:buFont typeface="Arial" panose="020B0604020202020204" pitchFamily="34" charset="0"/>
              <a:buChar char="•"/>
            </a:pPr>
            <a:endParaRPr lang="en-US" sz="1662" dirty="0">
              <a:latin typeface="Arial Narrow" pitchFamily="34" charset="0"/>
            </a:endParaRPr>
          </a:p>
          <a:p>
            <a:r>
              <a:rPr lang="en-US" sz="1662" b="1" u="sng" dirty="0" err="1">
                <a:solidFill>
                  <a:srgbClr val="FF0000"/>
                </a:solidFill>
                <a:latin typeface="Arial Narrow" pitchFamily="34" charset="0"/>
              </a:rPr>
              <a:t>Pelaksanaan</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pekerjaan</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kontraktor</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dan</a:t>
            </a:r>
            <a:r>
              <a:rPr lang="en-US" sz="1662" b="1" u="sng" dirty="0">
                <a:solidFill>
                  <a:srgbClr val="FF0000"/>
                </a:solidFill>
                <a:latin typeface="Arial Narrow" pitchFamily="34" charset="0"/>
              </a:rPr>
              <a:t> </a:t>
            </a:r>
            <a:r>
              <a:rPr lang="en-US" sz="1662" b="1" i="1" u="sng" dirty="0">
                <a:solidFill>
                  <a:srgbClr val="FF0000"/>
                </a:solidFill>
                <a:latin typeface="Arial Narrow" pitchFamily="34" charset="0"/>
              </a:rPr>
              <a:t>outsourcing</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dibuatkan</a:t>
            </a:r>
            <a:r>
              <a:rPr lang="en-US" sz="1662" b="1" u="sng" dirty="0">
                <a:solidFill>
                  <a:srgbClr val="FF0000"/>
                </a:solidFill>
                <a:latin typeface="Arial Narrow" pitchFamily="34" charset="0"/>
              </a:rPr>
              <a:t> proses </a:t>
            </a:r>
            <a:r>
              <a:rPr lang="en-US" sz="1662" b="1" u="sng" dirty="0" err="1">
                <a:solidFill>
                  <a:srgbClr val="FF0000"/>
                </a:solidFill>
                <a:latin typeface="Arial Narrow" pitchFamily="34" charset="0"/>
              </a:rPr>
              <a:t>untuk</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mengendalikannya</a:t>
            </a:r>
            <a:endParaRPr lang="en-US" sz="1662" dirty="0">
              <a:latin typeface="Arial Narrow" pitchFamily="34" charset="0"/>
            </a:endParaRPr>
          </a:p>
        </p:txBody>
      </p:sp>
      <p:sp>
        <p:nvSpPr>
          <p:cNvPr id="34" name="Rectangle 33"/>
          <p:cNvSpPr/>
          <p:nvPr/>
        </p:nvSpPr>
        <p:spPr>
          <a:xfrm>
            <a:off x="1383400" y="4133434"/>
            <a:ext cx="1688123" cy="773173"/>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Pemasok</a:t>
            </a:r>
            <a:r>
              <a:rPr lang="en-US" sz="1477" dirty="0">
                <a:solidFill>
                  <a:schemeClr val="bg1"/>
                </a:solidFill>
                <a:latin typeface="Arial Narrow" pitchFamily="34" charset="0"/>
              </a:rPr>
              <a:t> / </a:t>
            </a:r>
            <a:r>
              <a:rPr lang="en-US" sz="1477" dirty="0" err="1">
                <a:solidFill>
                  <a:schemeClr val="bg1"/>
                </a:solidFill>
                <a:latin typeface="Arial Narrow" pitchFamily="34" charset="0"/>
              </a:rPr>
              <a:t>Penyedia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37" name="Rectangle 36"/>
          <p:cNvSpPr/>
          <p:nvPr/>
        </p:nvSpPr>
        <p:spPr>
          <a:xfrm>
            <a:off x="3818965" y="4366010"/>
            <a:ext cx="5109879" cy="2138534"/>
          </a:xfrm>
          <a:prstGeom prst="rect">
            <a:avLst/>
          </a:prstGeom>
          <a:ln w="19050">
            <a:solidFill>
              <a:srgbClr val="FF0000"/>
            </a:solidFill>
            <a:prstDash val="dash"/>
          </a:ln>
        </p:spPr>
        <p:txBody>
          <a:bodyPr wrap="square">
            <a:spAutoFit/>
          </a:bodyPr>
          <a:lstStyle/>
          <a:p>
            <a:r>
              <a:rPr lang="en-US" sz="1662" dirty="0" err="1">
                <a:latin typeface="Arial Narrow" pitchFamily="34" charset="0"/>
              </a:rPr>
              <a:t>Evaluasi</a:t>
            </a:r>
            <a:r>
              <a:rPr lang="en-US" sz="1662" dirty="0">
                <a:latin typeface="Arial Narrow" pitchFamily="34" charset="0"/>
              </a:rPr>
              <a:t> </a:t>
            </a:r>
            <a:r>
              <a:rPr lang="en-US" sz="1662" dirty="0" err="1">
                <a:latin typeface="Arial Narrow" pitchFamily="34" charset="0"/>
              </a:rPr>
              <a:t>pemasok</a:t>
            </a:r>
            <a:r>
              <a:rPr lang="en-US" sz="1662" dirty="0">
                <a:latin typeface="Arial Narrow" pitchFamily="34" charset="0"/>
              </a:rPr>
              <a:t> / </a:t>
            </a:r>
            <a:r>
              <a:rPr lang="en-US" sz="1662" dirty="0" err="1">
                <a:latin typeface="Arial Narrow" pitchFamily="34" charset="0"/>
              </a:rPr>
              <a:t>penyedia</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secara</a:t>
            </a:r>
            <a:r>
              <a:rPr lang="en-US" sz="1662" dirty="0">
                <a:latin typeface="Arial Narrow" pitchFamily="34" charset="0"/>
              </a:rPr>
              <a:t> </a:t>
            </a:r>
            <a:r>
              <a:rPr lang="en-US" sz="1662" dirty="0" err="1">
                <a:latin typeface="Arial Narrow" pitchFamily="34" charset="0"/>
              </a:rPr>
              <a:t>berkala</a:t>
            </a:r>
            <a:r>
              <a:rPr lang="en-US" sz="1662" dirty="0">
                <a:latin typeface="Arial Narrow" pitchFamily="34" charset="0"/>
              </a:rPr>
              <a:t> </a:t>
            </a:r>
            <a:r>
              <a:rPr lang="en-US" sz="1662" dirty="0" err="1">
                <a:latin typeface="Arial Narrow" pitchFamily="34" charset="0"/>
              </a:rPr>
              <a:t>atau</a:t>
            </a:r>
            <a:r>
              <a:rPr lang="en-US" sz="1662" dirty="0">
                <a:latin typeface="Arial Narrow" pitchFamily="34" charset="0"/>
              </a:rPr>
              <a:t> </a:t>
            </a:r>
            <a:r>
              <a:rPr lang="en-US" sz="1662" dirty="0" err="1">
                <a:latin typeface="Arial Narrow" pitchFamily="34" charset="0"/>
              </a:rPr>
              <a:t>selesainya</a:t>
            </a:r>
            <a:r>
              <a:rPr lang="en-US" sz="1662" dirty="0">
                <a:latin typeface="Arial Narrow" pitchFamily="34" charset="0"/>
              </a:rPr>
              <a:t> </a:t>
            </a:r>
            <a:r>
              <a:rPr lang="en-US" sz="1662" dirty="0" err="1">
                <a:latin typeface="Arial Narrow" pitchFamily="34" charset="0"/>
              </a:rPr>
              <a:t>akhir</a:t>
            </a:r>
            <a:r>
              <a:rPr lang="en-US" sz="1662" dirty="0">
                <a:latin typeface="Arial Narrow" pitchFamily="34" charset="0"/>
              </a:rPr>
              <a:t> </a:t>
            </a:r>
            <a:r>
              <a:rPr lang="en-US" sz="1662" dirty="0" err="1">
                <a:latin typeface="Arial Narrow" pitchFamily="34" charset="0"/>
              </a:rPr>
              <a:t>kontrak</a:t>
            </a:r>
            <a:r>
              <a:rPr lang="en-US" sz="1662" dirty="0">
                <a:latin typeface="Arial Narrow" pitchFamily="34" charset="0"/>
              </a:rPr>
              <a:t> </a:t>
            </a:r>
            <a:r>
              <a:rPr lang="en-US" sz="1662" dirty="0" err="1">
                <a:latin typeface="Arial Narrow" pitchFamily="34" charset="0"/>
              </a:rPr>
              <a:t>kerjasama</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mempertimbangkan</a:t>
            </a:r>
            <a:r>
              <a:rPr lang="en-US" sz="1662" dirty="0">
                <a:latin typeface="Arial Narrow" pitchFamily="34" charset="0"/>
              </a:rPr>
              <a:t> </a:t>
            </a:r>
            <a:r>
              <a:rPr lang="en-US" sz="1662" dirty="0" err="1">
                <a:latin typeface="Arial Narrow" pitchFamily="34" charset="0"/>
              </a:rPr>
              <a:t>aspek</a:t>
            </a:r>
            <a:r>
              <a:rPr lang="en-US" sz="1662" dirty="0">
                <a:latin typeface="Arial Narrow" pitchFamily="34" charset="0"/>
              </a:rPr>
              <a:t> K3L, </a:t>
            </a:r>
            <a:r>
              <a:rPr lang="en-US" sz="1662" dirty="0" err="1">
                <a:latin typeface="Arial Narrow" pitchFamily="34" charset="0"/>
              </a:rPr>
              <a:t>seperti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perusahaan</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hukum</a:t>
            </a:r>
            <a:r>
              <a:rPr lang="en-US" sz="1662" dirty="0">
                <a:latin typeface="Arial Narrow" pitchFamily="34" charset="0"/>
              </a:rPr>
              <a:t> &amp; </a:t>
            </a:r>
            <a:r>
              <a:rPr lang="en-US" sz="1662" dirty="0" err="1">
                <a:latin typeface="Arial Narrow" pitchFamily="34" charset="0"/>
              </a:rPr>
              <a:t>persyaratan</a:t>
            </a:r>
            <a:r>
              <a:rPr lang="en-US" sz="1662" dirty="0">
                <a:latin typeface="Arial Narrow" pitchFamily="34" charset="0"/>
              </a:rPr>
              <a:t> lain</a:t>
            </a:r>
          </a:p>
          <a:p>
            <a:pPr marL="285750" indent="-285750">
              <a:buFont typeface="Arial" panose="020B0604020202020204" pitchFamily="34" charset="0"/>
              <a:buChar char="•"/>
            </a:pPr>
            <a:r>
              <a:rPr lang="en-US" sz="1662" dirty="0" err="1">
                <a:latin typeface="Arial Narrow" pitchFamily="34" charset="0"/>
              </a:rPr>
              <a:t>Jumlah</a:t>
            </a:r>
            <a:r>
              <a:rPr lang="en-US" sz="1662" dirty="0">
                <a:latin typeface="Arial Narrow" pitchFamily="34" charset="0"/>
              </a:rPr>
              <a:t> </a:t>
            </a:r>
            <a:r>
              <a:rPr lang="en-US" sz="1662" dirty="0" err="1">
                <a:latin typeface="Arial Narrow" pitchFamily="34" charset="0"/>
              </a:rPr>
              <a:t>kecelakaan</a:t>
            </a:r>
            <a:r>
              <a:rPr lang="en-US" sz="1662" dirty="0">
                <a:latin typeface="Arial Narrow" pitchFamily="34" charset="0"/>
              </a:rPr>
              <a:t> </a:t>
            </a:r>
            <a:r>
              <a:rPr lang="en-US" sz="1662" dirty="0" err="1">
                <a:latin typeface="Arial Narrow" pitchFamily="34" charset="0"/>
              </a:rPr>
              <a:t>kerja</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Jumlah</a:t>
            </a:r>
            <a:r>
              <a:rPr lang="en-US" sz="1662" dirty="0">
                <a:latin typeface="Arial Narrow" pitchFamily="34" charset="0"/>
              </a:rPr>
              <a:t> </a:t>
            </a:r>
            <a:r>
              <a:rPr lang="en-US" sz="1662" dirty="0" err="1">
                <a:latin typeface="Arial Narrow" pitchFamily="34" charset="0"/>
              </a:rPr>
              <a:t>temuan</a:t>
            </a:r>
            <a:r>
              <a:rPr lang="en-US" sz="1662" dirty="0">
                <a:latin typeface="Arial Narrow" pitchFamily="34" charset="0"/>
              </a:rPr>
              <a:t> </a:t>
            </a:r>
            <a:r>
              <a:rPr lang="en-US" sz="1662" dirty="0" err="1">
                <a:latin typeface="Arial Narrow" pitchFamily="34" charset="0"/>
              </a:rPr>
              <a:t>inspeksi</a:t>
            </a:r>
            <a:r>
              <a:rPr lang="en-US" sz="1662" dirty="0">
                <a:latin typeface="Arial Narrow" pitchFamily="34" charset="0"/>
              </a:rPr>
              <a:t> K3L / audit K3L</a:t>
            </a:r>
          </a:p>
          <a:p>
            <a:pPr marL="285750" indent="-285750">
              <a:buFont typeface="Arial" panose="020B0604020202020204" pitchFamily="34" charset="0"/>
              <a:buChar char="•"/>
            </a:pP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i="1" dirty="0">
                <a:latin typeface="Arial Narrow" pitchFamily="34" charset="0"/>
              </a:rPr>
              <a:t>service level agreement </a:t>
            </a:r>
            <a:r>
              <a:rPr lang="en-US" sz="1662" dirty="0" err="1">
                <a:latin typeface="Arial Narrow" pitchFamily="34" charset="0"/>
              </a:rPr>
              <a:t>atau</a:t>
            </a:r>
            <a:r>
              <a:rPr lang="en-US" sz="1662" dirty="0">
                <a:latin typeface="Arial Narrow" pitchFamily="34" charset="0"/>
              </a:rPr>
              <a:t> LOI</a:t>
            </a:r>
          </a:p>
        </p:txBody>
      </p:sp>
      <p:cxnSp>
        <p:nvCxnSpPr>
          <p:cNvPr id="38" name="Straight Arrow Connector 37"/>
          <p:cNvCxnSpPr>
            <a:stCxn id="26" idx="2"/>
            <a:endCxn id="27" idx="0"/>
          </p:cNvCxnSpPr>
          <p:nvPr/>
        </p:nvCxnSpPr>
        <p:spPr>
          <a:xfrm>
            <a:off x="2227461" y="1783546"/>
            <a:ext cx="2" cy="44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2"/>
            <a:endCxn id="28" idx="0"/>
          </p:cNvCxnSpPr>
          <p:nvPr/>
        </p:nvCxnSpPr>
        <p:spPr>
          <a:xfrm flipH="1">
            <a:off x="2227462" y="2674070"/>
            <a:ext cx="1" cy="44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8" idx="2"/>
            <a:endCxn id="34" idx="0"/>
          </p:cNvCxnSpPr>
          <p:nvPr/>
        </p:nvCxnSpPr>
        <p:spPr>
          <a:xfrm>
            <a:off x="2227462" y="3883952"/>
            <a:ext cx="0" cy="249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30" idx="0"/>
          </p:cNvCxnSpPr>
          <p:nvPr/>
        </p:nvCxnSpPr>
        <p:spPr>
          <a:xfrm>
            <a:off x="2227462" y="4906607"/>
            <a:ext cx="0" cy="2554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82617" y="615175"/>
            <a:ext cx="489686"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A</a:t>
            </a:r>
          </a:p>
        </p:txBody>
      </p:sp>
      <p:cxnSp>
        <p:nvCxnSpPr>
          <p:cNvPr id="16" name="Straight Arrow Connector 15"/>
          <p:cNvCxnSpPr>
            <a:stCxn id="51" idx="2"/>
            <a:endCxn id="26" idx="0"/>
          </p:cNvCxnSpPr>
          <p:nvPr/>
        </p:nvCxnSpPr>
        <p:spPr>
          <a:xfrm>
            <a:off x="2227460" y="1062299"/>
            <a:ext cx="1" cy="249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Flowchart: Decision 29"/>
          <p:cNvSpPr/>
          <p:nvPr/>
        </p:nvSpPr>
        <p:spPr>
          <a:xfrm>
            <a:off x="1383400" y="5162069"/>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Sesuai</a:t>
            </a:r>
            <a:r>
              <a:rPr lang="en-US" sz="1477" dirty="0">
                <a:solidFill>
                  <a:schemeClr val="bg1"/>
                </a:solidFill>
                <a:latin typeface="Arial Narrow" pitchFamily="34" charset="0"/>
              </a:rPr>
              <a:t> ?</a:t>
            </a:r>
          </a:p>
        </p:txBody>
      </p:sp>
      <p:sp>
        <p:nvSpPr>
          <p:cNvPr id="32" name="Rectangle 31"/>
          <p:cNvSpPr/>
          <p:nvPr/>
        </p:nvSpPr>
        <p:spPr>
          <a:xfrm>
            <a:off x="1383401" y="6147075"/>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Continual Improvement</a:t>
            </a:r>
          </a:p>
        </p:txBody>
      </p:sp>
      <p:sp>
        <p:nvSpPr>
          <p:cNvPr id="36" name="Rectangle 35"/>
          <p:cNvSpPr/>
          <p:nvPr/>
        </p:nvSpPr>
        <p:spPr>
          <a:xfrm>
            <a:off x="240397" y="3717908"/>
            <a:ext cx="964239" cy="58156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Corrective Action</a:t>
            </a:r>
          </a:p>
        </p:txBody>
      </p:sp>
      <p:cxnSp>
        <p:nvCxnSpPr>
          <p:cNvPr id="41" name="Straight Arrow Connector 40"/>
          <p:cNvCxnSpPr>
            <a:stCxn id="30" idx="2"/>
            <a:endCxn id="32" idx="0"/>
          </p:cNvCxnSpPr>
          <p:nvPr/>
        </p:nvCxnSpPr>
        <p:spPr>
          <a:xfrm>
            <a:off x="2227462" y="5928551"/>
            <a:ext cx="1" cy="2185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8" idx="1"/>
            <a:endCxn id="36" idx="0"/>
          </p:cNvCxnSpPr>
          <p:nvPr/>
        </p:nvCxnSpPr>
        <p:spPr>
          <a:xfrm rot="10800000" flipV="1">
            <a:off x="722518" y="3500710"/>
            <a:ext cx="660883" cy="217197"/>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1"/>
          <p:cNvCxnSpPr>
            <a:stCxn id="30" idx="1"/>
            <a:endCxn id="36" idx="2"/>
          </p:cNvCxnSpPr>
          <p:nvPr/>
        </p:nvCxnSpPr>
        <p:spPr>
          <a:xfrm rot="10800000">
            <a:off x="722518" y="4299478"/>
            <a:ext cx="660883" cy="1245833"/>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Line 25"/>
          <p:cNvSpPr>
            <a:spLocks noChangeShapeType="1"/>
          </p:cNvSpPr>
          <p:nvPr/>
        </p:nvSpPr>
        <p:spPr bwMode="auto">
          <a:xfrm>
            <a:off x="3117456" y="1584029"/>
            <a:ext cx="647700" cy="263525"/>
          </a:xfrm>
          <a:prstGeom prst="line">
            <a:avLst/>
          </a:prstGeom>
          <a:noFill/>
          <a:ln w="76200" cmpd="tri">
            <a:solidFill>
              <a:schemeClr val="tx1"/>
            </a:solidFill>
            <a:round/>
            <a:headEnd/>
            <a:tailEnd type="triangle" w="med" len="med"/>
          </a:ln>
        </p:spPr>
        <p:txBody>
          <a:bodyPr/>
          <a:lstStyle/>
          <a:p>
            <a:endParaRPr lang="en-US"/>
          </a:p>
        </p:txBody>
      </p:sp>
      <p:sp>
        <p:nvSpPr>
          <p:cNvPr id="48" name="Line 25"/>
          <p:cNvSpPr>
            <a:spLocks noChangeShapeType="1"/>
          </p:cNvSpPr>
          <p:nvPr/>
        </p:nvSpPr>
        <p:spPr bwMode="auto">
          <a:xfrm>
            <a:off x="3117456" y="2512257"/>
            <a:ext cx="647700" cy="2344"/>
          </a:xfrm>
          <a:prstGeom prst="line">
            <a:avLst/>
          </a:prstGeom>
          <a:noFill/>
          <a:ln w="76200" cmpd="tri">
            <a:solidFill>
              <a:schemeClr val="tx1"/>
            </a:solidFill>
            <a:round/>
            <a:headEnd/>
            <a:tailEnd type="triangle" w="med" len="med"/>
          </a:ln>
        </p:spPr>
        <p:txBody>
          <a:bodyPr/>
          <a:lstStyle/>
          <a:p>
            <a:endParaRPr lang="en-US"/>
          </a:p>
        </p:txBody>
      </p:sp>
      <p:sp>
        <p:nvSpPr>
          <p:cNvPr id="49" name="Line 25"/>
          <p:cNvSpPr>
            <a:spLocks noChangeShapeType="1"/>
          </p:cNvSpPr>
          <p:nvPr/>
        </p:nvSpPr>
        <p:spPr bwMode="auto">
          <a:xfrm>
            <a:off x="3171265" y="4517676"/>
            <a:ext cx="647700" cy="2344"/>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558B58C5-978F-47E9-9399-D866B7BBF0BC}"/>
              </a:ext>
            </a:extLst>
          </p:cNvPr>
          <p:cNvSpPr>
            <a:spLocks noGrp="1"/>
          </p:cNvSpPr>
          <p:nvPr>
            <p:ph type="sldNum" sz="quarter" idx="12"/>
          </p:nvPr>
        </p:nvSpPr>
        <p:spPr/>
        <p:txBody>
          <a:bodyPr/>
          <a:lstStyle/>
          <a:p>
            <a:pPr>
              <a:defRPr/>
            </a:pPr>
            <a:fld id="{2E3D3CF9-A8F0-446F-8AA4-23D2A19D86A0}" type="slidenum">
              <a:rPr lang="en-US" smtClean="0"/>
              <a:pPr>
                <a:defRPr/>
              </a:pPr>
              <a:t>92</a:t>
            </a:fld>
            <a:endParaRPr lang="en-US"/>
          </a:p>
        </p:txBody>
      </p:sp>
      <p:pic>
        <p:nvPicPr>
          <p:cNvPr id="33"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r="50326"/>
          <a:stretch/>
        </p:blipFill>
        <p:spPr>
          <a:xfrm>
            <a:off x="2472303" y="5879840"/>
            <a:ext cx="293275" cy="292495"/>
          </a:xfrm>
          <a:prstGeom prst="rect">
            <a:avLst/>
          </a:prstGeom>
        </p:spPr>
      </p:pic>
      <p:pic>
        <p:nvPicPr>
          <p:cNvPr id="35" name="Picture 34"/>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1085701" y="5209049"/>
            <a:ext cx="297698" cy="297016"/>
          </a:xfrm>
          <a:prstGeom prst="rect">
            <a:avLst/>
          </a:prstGeom>
        </p:spPr>
      </p:pic>
      <p:pic>
        <p:nvPicPr>
          <p:cNvPr id="45" name="Picture 44"/>
          <p:cNvPicPr>
            <a:picLocks noChangeAspect="1"/>
          </p:cNvPicPr>
          <p:nvPr/>
        </p:nvPicPr>
        <p:blipFill rotWithShape="1">
          <a:blip r:embed="rId2" cstate="print">
            <a:extLst>
              <a:ext uri="{28A0092B-C50C-407E-A947-70E740481C1C}">
                <a14:useLocalDpi xmlns:a14="http://schemas.microsoft.com/office/drawing/2010/main" val="0"/>
              </a:ext>
            </a:extLst>
          </a:blip>
          <a:srcRect r="50326"/>
          <a:stretch/>
        </p:blipFill>
        <p:spPr>
          <a:xfrm>
            <a:off x="1689342" y="3823512"/>
            <a:ext cx="293275" cy="292495"/>
          </a:xfrm>
          <a:prstGeom prst="rect">
            <a:avLst/>
          </a:prstGeom>
        </p:spPr>
      </p:pic>
      <p:pic>
        <p:nvPicPr>
          <p:cNvPr id="47" name="Picture 46"/>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1042780" y="3180204"/>
            <a:ext cx="297698" cy="297016"/>
          </a:xfrm>
          <a:prstGeom prst="rect">
            <a:avLst/>
          </a:prstGeom>
        </p:spPr>
      </p:pic>
      <p:sp>
        <p:nvSpPr>
          <p:cNvPr id="2" name="Footer Placeholder 1">
            <a:extLst>
              <a:ext uri="{FF2B5EF4-FFF2-40B4-BE49-F238E27FC236}">
                <a16:creationId xmlns:a16="http://schemas.microsoft.com/office/drawing/2014/main" id="{9CB4D858-987D-42FA-8A4E-E8CFE87E4A11}"/>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54" name="Rectangle 53">
            <a:extLst>
              <a:ext uri="{FF2B5EF4-FFF2-40B4-BE49-F238E27FC236}">
                <a16:creationId xmlns:a16="http://schemas.microsoft.com/office/drawing/2014/main" id="{2FE375AA-93E1-4A39-B65B-E5F3289E9C47}"/>
              </a:ext>
            </a:extLst>
          </p:cNvPr>
          <p:cNvSpPr/>
          <p:nvPr/>
        </p:nvSpPr>
        <p:spPr>
          <a:xfrm>
            <a:off x="348332" y="123082"/>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Pengadaan</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SMK3</a:t>
            </a:r>
            <a:r>
              <a:rPr lang="en-US" sz="2800" dirty="0">
                <a:solidFill>
                  <a:schemeClr val="tx1"/>
                </a:solidFill>
                <a:latin typeface="Impact" panose="020B0806030902050204" pitchFamily="34" charset="0"/>
                <a:cs typeface="Arial" panose="020B0604020202020204" pitchFamily="34" charset="0"/>
              </a:rPr>
              <a:t>  8.1.4 ) </a:t>
            </a:r>
          </a:p>
        </p:txBody>
      </p:sp>
    </p:spTree>
    <p:extLst>
      <p:ext uri="{BB962C8B-B14F-4D97-AF65-F5344CB8AC3E}">
        <p14:creationId xmlns:p14="http://schemas.microsoft.com/office/powerpoint/2010/main" val="27469002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40397" y="704430"/>
            <a:ext cx="8689648" cy="660437"/>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proses yang </a:t>
            </a:r>
            <a:r>
              <a:rPr lang="en-US" sz="1846" dirty="0" err="1">
                <a:latin typeface="Arial Narrow" pitchFamily="34" charset="0"/>
              </a:rPr>
              <a:t>diperlukan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siaga</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tanggap</a:t>
            </a:r>
            <a:r>
              <a:rPr lang="en-US" sz="1846" dirty="0">
                <a:latin typeface="Arial Narrow" pitchFamily="34" charset="0"/>
              </a:rPr>
              <a:t> </a:t>
            </a:r>
            <a:r>
              <a:rPr lang="en-US" sz="1846" dirty="0" err="1">
                <a:latin typeface="Arial Narrow" pitchFamily="34" charset="0"/>
              </a:rPr>
              <a:t>terhadap</a:t>
            </a:r>
            <a:r>
              <a:rPr lang="en-US" sz="1846" dirty="0">
                <a:latin typeface="Arial Narrow" pitchFamily="34" charset="0"/>
              </a:rPr>
              <a:t> </a:t>
            </a:r>
            <a:r>
              <a:rPr lang="en-US" sz="1846" dirty="0" err="1">
                <a:latin typeface="Arial Narrow" pitchFamily="34" charset="0"/>
              </a:rPr>
              <a:t>potensi</a:t>
            </a:r>
            <a:r>
              <a:rPr lang="en-US" sz="1846" dirty="0">
                <a:latin typeface="Arial Narrow" pitchFamily="34" charset="0"/>
              </a:rPr>
              <a:t> </a:t>
            </a:r>
            <a:r>
              <a:rPr lang="en-US" sz="1846" dirty="0" err="1">
                <a:latin typeface="Arial Narrow" pitchFamily="34" charset="0"/>
              </a:rPr>
              <a:t>situasi</a:t>
            </a:r>
            <a:r>
              <a:rPr lang="en-US" sz="1846" dirty="0">
                <a:latin typeface="Arial Narrow" pitchFamily="34" charset="0"/>
              </a:rPr>
              <a:t> </a:t>
            </a:r>
            <a:r>
              <a:rPr lang="en-US" sz="1846" dirty="0" err="1">
                <a:latin typeface="Arial Narrow" pitchFamily="34" charset="0"/>
              </a:rPr>
              <a:t>darurat</a:t>
            </a:r>
            <a:r>
              <a:rPr lang="en-US" sz="1846" dirty="0">
                <a:latin typeface="Arial Narrow" pitchFamily="34" charset="0"/>
              </a:rPr>
              <a:t> yang </a:t>
            </a:r>
            <a:r>
              <a:rPr lang="en-US" sz="1846" dirty="0" err="1">
                <a:latin typeface="Arial Narrow" pitchFamily="34" charset="0"/>
              </a:rPr>
              <a:t>teridentifikasi</a:t>
            </a:r>
            <a:r>
              <a:rPr lang="en-US" sz="1846" dirty="0">
                <a:latin typeface="Arial Narrow" pitchFamily="34" charset="0"/>
              </a:rPr>
              <a:t>.</a:t>
            </a:r>
          </a:p>
        </p:txBody>
      </p:sp>
      <p:graphicFrame>
        <p:nvGraphicFramePr>
          <p:cNvPr id="5" name="Diagram 4"/>
          <p:cNvGraphicFramePr/>
          <p:nvPr>
            <p:extLst>
              <p:ext uri="{D42A27DB-BD31-4B8C-83A1-F6EECF244321}">
                <p14:modId xmlns:p14="http://schemas.microsoft.com/office/powerpoint/2010/main" val="2703150262"/>
              </p:ext>
            </p:extLst>
          </p:nvPr>
        </p:nvGraphicFramePr>
        <p:xfrm>
          <a:off x="123647" y="1491659"/>
          <a:ext cx="8804140" cy="5070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Kesiagaan</a:t>
            </a:r>
            <a:r>
              <a:rPr lang="en-US" sz="2800" dirty="0">
                <a:solidFill>
                  <a:schemeClr val="tx1"/>
                </a:solidFill>
                <a:latin typeface="Impact" panose="020B0806030902050204" pitchFamily="34" charset="0"/>
                <a:cs typeface="Arial" panose="020B0604020202020204" pitchFamily="34" charset="0"/>
              </a:rPr>
              <a:t> dan </a:t>
            </a:r>
            <a:r>
              <a:rPr lang="en-US" sz="2800" dirty="0" err="1">
                <a:solidFill>
                  <a:schemeClr val="tx1"/>
                </a:solidFill>
                <a:latin typeface="Impact" panose="020B0806030902050204" pitchFamily="34" charset="0"/>
                <a:cs typeface="Arial" panose="020B0604020202020204" pitchFamily="34" charset="0"/>
              </a:rPr>
              <a:t>Tanggap</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Darurat</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SMK3 </a:t>
            </a:r>
            <a:r>
              <a:rPr lang="en-US" u="sng" dirty="0">
                <a:solidFill>
                  <a:srgbClr val="00B050"/>
                </a:solidFill>
                <a:latin typeface="Impact" panose="020B0806030902050204" pitchFamily="34" charset="0"/>
                <a:cs typeface="Arial" panose="020B0604020202020204" pitchFamily="34" charset="0"/>
              </a:rPr>
              <a:t>L</a:t>
            </a:r>
            <a:r>
              <a:rPr lang="en-US" sz="2800" dirty="0">
                <a:solidFill>
                  <a:srgbClr val="00B050"/>
                </a:solidFill>
                <a:latin typeface="Impact" panose="020B0806030902050204" pitchFamily="34" charset="0"/>
                <a:cs typeface="Arial" panose="020B0604020202020204" pitchFamily="34" charset="0"/>
              </a:rPr>
              <a:t> </a:t>
            </a:r>
            <a:r>
              <a:rPr lang="en-US" sz="2800" dirty="0">
                <a:solidFill>
                  <a:schemeClr val="tx1"/>
                </a:solidFill>
                <a:latin typeface="Impact" panose="020B0806030902050204" pitchFamily="34" charset="0"/>
                <a:cs typeface="Arial" panose="020B0604020202020204" pitchFamily="34" charset="0"/>
              </a:rPr>
              <a:t> 8.2 ) </a:t>
            </a:r>
          </a:p>
        </p:txBody>
      </p:sp>
      <p:sp>
        <p:nvSpPr>
          <p:cNvPr id="3" name="Slide Number Placeholder 2">
            <a:extLst>
              <a:ext uri="{FF2B5EF4-FFF2-40B4-BE49-F238E27FC236}">
                <a16:creationId xmlns:a16="http://schemas.microsoft.com/office/drawing/2014/main" id="{087EECDC-10E7-42E5-9473-5C0B836D2AFB}"/>
              </a:ext>
            </a:extLst>
          </p:cNvPr>
          <p:cNvSpPr>
            <a:spLocks noGrp="1"/>
          </p:cNvSpPr>
          <p:nvPr>
            <p:ph type="sldNum" sz="quarter" idx="12"/>
          </p:nvPr>
        </p:nvSpPr>
        <p:spPr/>
        <p:txBody>
          <a:bodyPr/>
          <a:lstStyle/>
          <a:p>
            <a:pPr>
              <a:defRPr/>
            </a:pPr>
            <a:fld id="{2E3D3CF9-A8F0-446F-8AA4-23D2A19D86A0}" type="slidenum">
              <a:rPr lang="en-US" smtClean="0"/>
              <a:pPr>
                <a:defRPr/>
              </a:pPr>
              <a:t>93</a:t>
            </a:fld>
            <a:endParaRPr lang="en-US"/>
          </a:p>
        </p:txBody>
      </p:sp>
      <p:sp>
        <p:nvSpPr>
          <p:cNvPr id="2" name="Footer Placeholder 1">
            <a:extLst>
              <a:ext uri="{FF2B5EF4-FFF2-40B4-BE49-F238E27FC236}">
                <a16:creationId xmlns:a16="http://schemas.microsoft.com/office/drawing/2014/main" id="{B0DED6BB-6DEF-491F-98C7-2CEFD70A9391}"/>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360835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10248"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9</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9001,ISO 45001 &amp; ISO 14001 1/rev.00 (c)Copyright, Sentral Sistem. May 2018</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94</a:t>
            </a:fld>
            <a:endParaRPr lang="en-US"/>
          </a:p>
        </p:txBody>
      </p:sp>
    </p:spTree>
    <p:extLst>
      <p:ext uri="{BB962C8B-B14F-4D97-AF65-F5344CB8AC3E}">
        <p14:creationId xmlns:p14="http://schemas.microsoft.com/office/powerpoint/2010/main" val="330928081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27812913"/>
              </p:ext>
            </p:extLst>
          </p:nvPr>
        </p:nvGraphicFramePr>
        <p:xfrm>
          <a:off x="457200" y="1506904"/>
          <a:ext cx="8229600" cy="5870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820789" y="1957023"/>
            <a:ext cx="4326791" cy="852363"/>
          </a:xfrm>
          <a:prstGeom prst="rect">
            <a:avLst/>
          </a:prstGeom>
          <a:noFill/>
        </p:spPr>
        <p:txBody>
          <a:bodyPr wrap="none" lIns="84406" tIns="42203" rIns="84406" bIns="42203">
            <a:spAutoFit/>
          </a:bodyPr>
          <a:lstStyle/>
          <a:p>
            <a:pPr algn="ctr"/>
            <a:r>
              <a:rPr lang="en-US" sz="4985" b="1" dirty="0" err="1">
                <a:ln w="22225">
                  <a:solidFill>
                    <a:schemeClr val="accent1">
                      <a:lumMod val="75000"/>
                    </a:schemeClr>
                  </a:solidFill>
                  <a:prstDash val="solid"/>
                </a:ln>
                <a:solidFill>
                  <a:schemeClr val="tx2">
                    <a:lumMod val="50000"/>
                  </a:schemeClr>
                </a:solidFill>
              </a:rPr>
              <a:t>Evaluasi</a:t>
            </a:r>
            <a:r>
              <a:rPr lang="en-US" sz="4985" b="1" dirty="0">
                <a:ln w="22225">
                  <a:solidFill>
                    <a:schemeClr val="accent1">
                      <a:lumMod val="75000"/>
                    </a:schemeClr>
                  </a:solidFill>
                  <a:prstDash val="solid"/>
                </a:ln>
                <a:solidFill>
                  <a:schemeClr val="tx2">
                    <a:lumMod val="50000"/>
                  </a:schemeClr>
                </a:solidFill>
              </a:rPr>
              <a:t> </a:t>
            </a:r>
            <a:r>
              <a:rPr lang="en-US" sz="4985" b="1" dirty="0" err="1">
                <a:ln w="22225">
                  <a:solidFill>
                    <a:schemeClr val="accent1">
                      <a:lumMod val="75000"/>
                    </a:schemeClr>
                  </a:solidFill>
                  <a:prstDash val="solid"/>
                </a:ln>
                <a:solidFill>
                  <a:schemeClr val="tx2">
                    <a:lumMod val="50000"/>
                  </a:schemeClr>
                </a:solidFill>
              </a:rPr>
              <a:t>Kinerja</a:t>
            </a:r>
            <a:endParaRPr lang="en-US" sz="4985" b="1" dirty="0">
              <a:ln w="22225">
                <a:solidFill>
                  <a:schemeClr val="accent1">
                    <a:lumMod val="75000"/>
                  </a:schemeClr>
                </a:solidFill>
                <a:prstDash val="solid"/>
              </a:ln>
              <a:solidFill>
                <a:schemeClr val="tx2">
                  <a:lumMod val="50000"/>
                </a:schemeClr>
              </a:solidFill>
            </a:endParaRPr>
          </a:p>
        </p:txBody>
      </p:sp>
      <p:pic>
        <p:nvPicPr>
          <p:cNvPr id="8" name="Picture 7">
            <a:extLst>
              <a:ext uri="{FF2B5EF4-FFF2-40B4-BE49-F238E27FC236}">
                <a16:creationId xmlns:a16="http://schemas.microsoft.com/office/drawing/2014/main" id="{746E2F83-B7F5-4359-8F95-EA0502C8836A}"/>
              </a:ext>
            </a:extLst>
          </p:cNvPr>
          <p:cNvPicPr>
            <a:picLocks noChangeAspect="1"/>
          </p:cNvPicPr>
          <p:nvPr/>
        </p:nvPicPr>
        <p:blipFill>
          <a:blip r:embed="rId7"/>
          <a:stretch>
            <a:fillRect/>
          </a:stretch>
        </p:blipFill>
        <p:spPr>
          <a:xfrm>
            <a:off x="0" y="-94567"/>
            <a:ext cx="9144000" cy="2051589"/>
          </a:xfrm>
          <a:prstGeom prst="rect">
            <a:avLst/>
          </a:prstGeom>
        </p:spPr>
      </p:pic>
      <p:sp>
        <p:nvSpPr>
          <p:cNvPr id="4" name="Slide Number Placeholder 3">
            <a:extLst>
              <a:ext uri="{FF2B5EF4-FFF2-40B4-BE49-F238E27FC236}">
                <a16:creationId xmlns:a16="http://schemas.microsoft.com/office/drawing/2014/main" id="{A59ED0FF-B928-4EB7-AB6B-EE9C9F9957B6}"/>
              </a:ext>
            </a:extLst>
          </p:cNvPr>
          <p:cNvSpPr>
            <a:spLocks noGrp="1"/>
          </p:cNvSpPr>
          <p:nvPr>
            <p:ph type="sldNum" sz="quarter" idx="12"/>
          </p:nvPr>
        </p:nvSpPr>
        <p:spPr/>
        <p:txBody>
          <a:bodyPr/>
          <a:lstStyle/>
          <a:p>
            <a:pPr>
              <a:defRPr/>
            </a:pPr>
            <a:fld id="{2E3D3CF9-A8F0-446F-8AA4-23D2A19D86A0}" type="slidenum">
              <a:rPr lang="en-US" smtClean="0"/>
              <a:pPr>
                <a:defRPr/>
              </a:pPr>
              <a:t>95</a:t>
            </a:fld>
            <a:endParaRPr lang="en-US"/>
          </a:p>
        </p:txBody>
      </p:sp>
      <p:sp>
        <p:nvSpPr>
          <p:cNvPr id="2" name="Footer Placeholder 1">
            <a:extLst>
              <a:ext uri="{FF2B5EF4-FFF2-40B4-BE49-F238E27FC236}">
                <a16:creationId xmlns:a16="http://schemas.microsoft.com/office/drawing/2014/main" id="{E1DCE8F3-D39B-4582-B68A-F64BF2B75C9F}"/>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047473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471" y="479899"/>
            <a:ext cx="8142422" cy="490134"/>
          </a:xfrm>
          <a:prstGeom prst="rect">
            <a:avLst/>
          </a:prstGeom>
        </p:spPr>
        <p:txBody>
          <a:bodyPr wrap="none">
            <a:spAutoFit/>
          </a:bodyPr>
          <a:lstStyle/>
          <a:p>
            <a:r>
              <a:rPr lang="en-US" b="1" dirty="0">
                <a:solidFill>
                  <a:srgbClr val="0000FF"/>
                </a:solidFill>
              </a:rPr>
              <a:t>SMM  </a:t>
            </a:r>
            <a:r>
              <a:rPr lang="en-US" sz="2585" b="1" i="1" dirty="0"/>
              <a:t>9.1 </a:t>
            </a:r>
            <a:r>
              <a:rPr lang="en-US" sz="2585" b="1" i="1" dirty="0" err="1"/>
              <a:t>Pemantauan</a:t>
            </a:r>
            <a:r>
              <a:rPr lang="en-US" sz="2585" b="1" i="1" dirty="0"/>
              <a:t>, </a:t>
            </a:r>
            <a:r>
              <a:rPr lang="en-US" sz="2585" b="1" i="1" dirty="0" err="1"/>
              <a:t>pengukuran</a:t>
            </a:r>
            <a:r>
              <a:rPr lang="en-US" sz="2585" b="1" i="1" dirty="0"/>
              <a:t>, </a:t>
            </a:r>
            <a:r>
              <a:rPr lang="en-US" sz="2585" b="1" i="1" dirty="0" err="1"/>
              <a:t>analisis</a:t>
            </a:r>
            <a:r>
              <a:rPr lang="en-US" sz="2585" b="1" i="1" dirty="0"/>
              <a:t> dan </a:t>
            </a:r>
            <a:r>
              <a:rPr lang="en-US" sz="2585" b="1" i="1" dirty="0" err="1"/>
              <a:t>evaluasi</a:t>
            </a:r>
            <a:endParaRPr lang="en-US" sz="2585" dirty="0"/>
          </a:p>
        </p:txBody>
      </p:sp>
      <p:sp>
        <p:nvSpPr>
          <p:cNvPr id="6" name="TextBox 5"/>
          <p:cNvSpPr txBox="1"/>
          <p:nvPr/>
        </p:nvSpPr>
        <p:spPr>
          <a:xfrm>
            <a:off x="698566" y="1668858"/>
            <a:ext cx="3163882" cy="1938992"/>
          </a:xfrm>
          <a:prstGeom prst="rect">
            <a:avLst/>
          </a:prstGeom>
          <a:noFill/>
        </p:spPr>
        <p:txBody>
          <a:bodyPr wrap="square" rtlCol="0">
            <a:spAutoFit/>
          </a:bodyPr>
          <a:lstStyle/>
          <a:p>
            <a:pPr algn="ctr"/>
            <a:r>
              <a:rPr lang="en-US" dirty="0">
                <a:solidFill>
                  <a:srgbClr val="0000FF"/>
                </a:solidFill>
                <a:latin typeface="Aharoni" pitchFamily="2" charset="-79"/>
                <a:cs typeface="Aharoni" pitchFamily="2" charset="-79"/>
              </a:rPr>
              <a:t>SMM  </a:t>
            </a:r>
            <a:r>
              <a:rPr lang="en-US" sz="2000" dirty="0">
                <a:latin typeface="Aharoni" pitchFamily="2" charset="-79"/>
                <a:cs typeface="Aharoni" pitchFamily="2" charset="-79"/>
              </a:rPr>
              <a:t>9.1.1 </a:t>
            </a:r>
            <a:r>
              <a:rPr lang="id-ID" sz="2000" dirty="0">
                <a:latin typeface="Aharoni" pitchFamily="2" charset="-79"/>
                <a:cs typeface="Aharoni" pitchFamily="2" charset="-79"/>
              </a:rPr>
              <a:t>Melakukan analisa untuk meningkatkan efektifitas sistem berdasarkan data yang dimiliki</a:t>
            </a:r>
            <a:endParaRPr lang="en-US" sz="2000" dirty="0">
              <a:latin typeface="Aharoni" pitchFamily="2" charset="-79"/>
              <a:cs typeface="Aharoni" pitchFamily="2" charset="-79"/>
            </a:endParaRPr>
          </a:p>
        </p:txBody>
      </p:sp>
      <p:graphicFrame>
        <p:nvGraphicFramePr>
          <p:cNvPr id="8" name="Chart 7"/>
          <p:cNvGraphicFramePr/>
          <p:nvPr/>
        </p:nvGraphicFramePr>
        <p:xfrm>
          <a:off x="285724" y="3761345"/>
          <a:ext cx="3809690" cy="2450119"/>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07038" y="4341552"/>
            <a:ext cx="314902" cy="1480092"/>
          </a:xfrm>
          <a:prstGeom prst="rect">
            <a:avLst/>
          </a:prstGeom>
          <a:solidFill>
            <a:schemeClr val="bg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lide Number Placeholder 11"/>
          <p:cNvSpPr>
            <a:spLocks noGrp="1"/>
          </p:cNvSpPr>
          <p:nvPr>
            <p:ph type="sldNum" sz="quarter" idx="12"/>
          </p:nvPr>
        </p:nvSpPr>
        <p:spPr>
          <a:xfrm>
            <a:off x="6724542" y="6180749"/>
            <a:ext cx="2133600" cy="337038"/>
          </a:xfrm>
        </p:spPr>
        <p:txBody>
          <a:bodyPr/>
          <a:lstStyle/>
          <a:p>
            <a:pPr>
              <a:defRPr/>
            </a:pPr>
            <a:fld id="{841ECF00-6640-4B42-A490-1528FA283F84}" type="slidenum">
              <a:rPr lang="en-US" smtClean="0"/>
              <a:pPr>
                <a:defRPr/>
              </a:pPr>
              <a:t>96</a:t>
            </a:fld>
            <a:endParaRPr lang="en-US" dirty="0"/>
          </a:p>
        </p:txBody>
      </p:sp>
      <p:sp>
        <p:nvSpPr>
          <p:cNvPr id="4" name="Rectangle 3"/>
          <p:cNvSpPr/>
          <p:nvPr/>
        </p:nvSpPr>
        <p:spPr>
          <a:xfrm>
            <a:off x="4259147" y="3814945"/>
            <a:ext cx="4686342" cy="2279920"/>
          </a:xfrm>
          <a:prstGeom prst="rect">
            <a:avLst/>
          </a:prstGeom>
          <a:ln w="22225">
            <a:solidFill>
              <a:srgbClr val="00B0F0"/>
            </a:solidFill>
            <a:prstDash val="dashDot"/>
          </a:ln>
        </p:spPr>
        <p:txBody>
          <a:bodyPr wrap="square">
            <a:spAutoFit/>
          </a:bodyPr>
          <a:lstStyle/>
          <a:p>
            <a:pPr marL="228598" indent="-228598" algn="just"/>
            <a:r>
              <a:rPr lang="en-US" sz="1662" b="1" dirty="0">
                <a:solidFill>
                  <a:srgbClr val="0000FF"/>
                </a:solidFill>
                <a:latin typeface="Arial Narrow" panose="020B0606020202030204" pitchFamily="34" charset="0"/>
                <a:ea typeface="Times New Roman" panose="02020603050405020304" pitchFamily="18" charset="0"/>
              </a:rPr>
              <a:t>SMM  </a:t>
            </a:r>
            <a:r>
              <a:rPr lang="en-US" sz="1662" b="1" i="1" dirty="0">
                <a:latin typeface="Arial Narrow" panose="020B0606020202030204" pitchFamily="34" charset="0"/>
                <a:ea typeface="Times New Roman" panose="02020603050405020304" pitchFamily="18" charset="0"/>
              </a:rPr>
              <a:t>9.1.3 </a:t>
            </a:r>
            <a:r>
              <a:rPr lang="en-US" sz="1662" b="1" i="1" dirty="0" err="1">
                <a:latin typeface="Arial Narrow" panose="020B0606020202030204" pitchFamily="34" charset="0"/>
                <a:ea typeface="Times New Roman" panose="02020603050405020304" pitchFamily="18" charset="0"/>
              </a:rPr>
              <a:t>Evaluasi</a:t>
            </a:r>
            <a:r>
              <a:rPr lang="en-US" sz="1662" b="1" i="1" dirty="0">
                <a:latin typeface="Arial Narrow" panose="020B0606020202030204" pitchFamily="34" charset="0"/>
                <a:ea typeface="Times New Roman" panose="02020603050405020304" pitchFamily="18" charset="0"/>
              </a:rPr>
              <a:t> </a:t>
            </a:r>
            <a:r>
              <a:rPr lang="en-US" sz="1662" b="1" i="1" dirty="0" err="1">
                <a:latin typeface="Arial Narrow" panose="020B0606020202030204" pitchFamily="34" charset="0"/>
                <a:ea typeface="Times New Roman" panose="02020603050405020304" pitchFamily="18" charset="0"/>
              </a:rPr>
              <a:t>dari</a:t>
            </a:r>
            <a:r>
              <a:rPr lang="en-US" sz="1662" b="1" i="1" dirty="0">
                <a:latin typeface="Arial Narrow" panose="020B0606020202030204" pitchFamily="34" charset="0"/>
                <a:ea typeface="Times New Roman" panose="02020603050405020304" pitchFamily="18" charset="0"/>
              </a:rPr>
              <a:t> </a:t>
            </a:r>
            <a:r>
              <a:rPr lang="en-US" sz="1662" b="1" i="1" dirty="0" err="1">
                <a:latin typeface="Arial Narrow" panose="020B0606020202030204" pitchFamily="34" charset="0"/>
                <a:ea typeface="Times New Roman" panose="02020603050405020304" pitchFamily="18" charset="0"/>
              </a:rPr>
              <a:t>pencapaian</a:t>
            </a:r>
            <a:r>
              <a:rPr lang="en-US" sz="1662" b="1" i="1" dirty="0">
                <a:latin typeface="Arial Narrow" panose="020B0606020202030204" pitchFamily="34" charset="0"/>
                <a:ea typeface="Times New Roman" panose="02020603050405020304" pitchFamily="18" charset="0"/>
              </a:rPr>
              <a:t> :</a:t>
            </a:r>
          </a:p>
          <a:p>
            <a:pPr marL="228598" indent="-228598" algn="just"/>
            <a:r>
              <a:rPr lang="en-US" sz="1569" b="1" i="1" u="sng" dirty="0">
                <a:latin typeface="Arial Narrow" panose="020B0606020202030204" pitchFamily="34" charset="0"/>
                <a:ea typeface="Times New Roman" panose="02020603050405020304" pitchFamily="18" charset="0"/>
              </a:rPr>
              <a:t>a) 	</a:t>
            </a:r>
            <a:r>
              <a:rPr lang="en-US" sz="1569" b="1" i="1" u="sng" dirty="0" err="1">
                <a:latin typeface="Arial Narrow" panose="020B0606020202030204" pitchFamily="34" charset="0"/>
                <a:ea typeface="Times New Roman" panose="02020603050405020304" pitchFamily="18" charset="0"/>
              </a:rPr>
              <a:t>kesesuaian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produk</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dan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jasa</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b)	</a:t>
            </a:r>
            <a:r>
              <a:rPr lang="en-US" sz="1569" b="1" i="1" u="sng" dirty="0" err="1">
                <a:latin typeface="Arial Narrow" panose="020B0606020202030204" pitchFamily="34" charset="0"/>
                <a:ea typeface="Times New Roman" panose="02020603050405020304" pitchFamily="18" charset="0"/>
              </a:rPr>
              <a:t>tingkat</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kepuasan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pelanggan</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c) 	</a:t>
            </a:r>
            <a:r>
              <a:rPr lang="en-US" sz="1569" b="1" i="1" u="sng" dirty="0" err="1">
                <a:latin typeface="Arial Narrow" panose="020B0606020202030204" pitchFamily="34" charset="0"/>
                <a:ea typeface="Times New Roman" panose="02020603050405020304" pitchFamily="18" charset="0"/>
              </a:rPr>
              <a:t>kinerja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dan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efektivitas</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sistem</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manajemen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qualty</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d) 	</a:t>
            </a:r>
            <a:r>
              <a:rPr lang="en-US" sz="1569" b="1" i="1" u="sng" dirty="0" err="1">
                <a:latin typeface="Arial Narrow" panose="020B0606020202030204" pitchFamily="34" charset="0"/>
                <a:ea typeface="Times New Roman" panose="02020603050405020304" pitchFamily="18" charset="0"/>
              </a:rPr>
              <a:t>jika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perencanaan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telah</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dilaksanakan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secara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efektif</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e) 	</a:t>
            </a:r>
            <a:r>
              <a:rPr lang="en-US" sz="1569" b="1" i="1" u="sng" dirty="0" err="1">
                <a:latin typeface="Arial Narrow" panose="020B0606020202030204" pitchFamily="34" charset="0"/>
                <a:ea typeface="Times New Roman" panose="02020603050405020304" pitchFamily="18" charset="0"/>
              </a:rPr>
              <a:t>efektivitas</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tindakan</a:t>
            </a:r>
            <a:r>
              <a:rPr lang="en-US" sz="1569" b="1" i="1" u="sng" dirty="0">
                <a:latin typeface="Arial Narrow" panose="020B0606020202030204" pitchFamily="34" charset="0"/>
                <a:ea typeface="Times New Roman" panose="02020603050405020304" pitchFamily="18" charset="0"/>
              </a:rPr>
              <a:t> yang </a:t>
            </a:r>
            <a:r>
              <a:rPr lang="en-US" sz="1569" b="1" i="1" u="sng" dirty="0" err="1">
                <a:latin typeface="Arial Narrow" panose="020B0606020202030204" pitchFamily="34" charset="0"/>
                <a:ea typeface="Times New Roman" panose="02020603050405020304" pitchFamily="18" charset="0"/>
              </a:rPr>
              <a:t>diambil</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untuk</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mengatasi</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risiko</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dan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peluang</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f ) 	</a:t>
            </a:r>
            <a:r>
              <a:rPr lang="en-US" sz="1569" b="1" i="1" u="sng" dirty="0" err="1">
                <a:latin typeface="Arial Narrow" panose="020B0606020202030204" pitchFamily="34" charset="0"/>
                <a:ea typeface="Times New Roman" panose="02020603050405020304" pitchFamily="18" charset="0"/>
              </a:rPr>
              <a:t>kinerja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penyedia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eksternal</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g) 	</a:t>
            </a:r>
            <a:r>
              <a:rPr lang="en-US" sz="1569" b="1" i="1" u="sng" dirty="0" err="1">
                <a:latin typeface="Arial Narrow" panose="020B0606020202030204" pitchFamily="34" charset="0"/>
                <a:ea typeface="Times New Roman" panose="02020603050405020304" pitchFamily="18" charset="0"/>
              </a:rPr>
              <a:t>kebutuhan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untuk</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perbaikan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sistem</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manajemen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mutu</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p:txBody>
      </p:sp>
      <p:sp>
        <p:nvSpPr>
          <p:cNvPr id="5" name="Rectangle 4"/>
          <p:cNvSpPr/>
          <p:nvPr/>
        </p:nvSpPr>
        <p:spPr>
          <a:xfrm>
            <a:off x="5737147" y="1755904"/>
            <a:ext cx="3208342" cy="1882760"/>
          </a:xfrm>
          <a:prstGeom prst="rect">
            <a:avLst/>
          </a:prstGeom>
          <a:ln w="28575">
            <a:solidFill>
              <a:srgbClr val="00B0F0"/>
            </a:solidFill>
            <a:prstDash val="dashDot"/>
          </a:ln>
        </p:spPr>
        <p:txBody>
          <a:bodyPr wrap="square">
            <a:spAutoFit/>
          </a:bodyPr>
          <a:lstStyle/>
          <a:p>
            <a:pPr algn="just"/>
            <a:r>
              <a:rPr lang="en-US" sz="1662" b="1" dirty="0">
                <a:solidFill>
                  <a:srgbClr val="0000FF"/>
                </a:solidFill>
                <a:latin typeface="Arial Narrow" panose="020B0606020202030204" pitchFamily="34" charset="0"/>
                <a:ea typeface="Times New Roman" panose="02020603050405020304" pitchFamily="18" charset="0"/>
              </a:rPr>
              <a:t>SMM  </a:t>
            </a:r>
            <a:r>
              <a:rPr lang="en-US" sz="1662" b="1" i="1" dirty="0">
                <a:latin typeface="Arial Narrow" panose="020B0606020202030204" pitchFamily="34" charset="0"/>
                <a:ea typeface="Times New Roman" panose="02020603050405020304" pitchFamily="18" charset="0"/>
              </a:rPr>
              <a:t>9.1.2 </a:t>
            </a:r>
            <a:r>
              <a:rPr lang="en-US" sz="1662" b="1" i="1" dirty="0" err="1">
                <a:latin typeface="Arial Narrow" panose="020B0606020202030204" pitchFamily="34" charset="0"/>
                <a:ea typeface="Times New Roman" panose="02020603050405020304" pitchFamily="18" charset="0"/>
              </a:rPr>
              <a:t>Persepsi</a:t>
            </a:r>
            <a:r>
              <a:rPr lang="en-US" sz="1662" b="1" i="1" dirty="0">
                <a:latin typeface="Arial Narrow" panose="020B0606020202030204" pitchFamily="34" charset="0"/>
                <a:ea typeface="Times New Roman" panose="02020603050405020304" pitchFamily="18" charset="0"/>
              </a:rPr>
              <a:t> </a:t>
            </a:r>
            <a:r>
              <a:rPr lang="en-US" sz="1662" b="1" i="1" dirty="0" err="1">
                <a:latin typeface="Arial Narrow" panose="020B0606020202030204" pitchFamily="34" charset="0"/>
                <a:ea typeface="Times New Roman" panose="02020603050405020304" pitchFamily="18" charset="0"/>
              </a:rPr>
              <a:t>pelanggan</a:t>
            </a:r>
            <a:r>
              <a:rPr lang="en-US" sz="1662" b="1" i="1" dirty="0">
                <a:latin typeface="Arial Narrow" panose="020B0606020202030204" pitchFamily="34" charset="0"/>
                <a:ea typeface="Times New Roman" panose="02020603050405020304" pitchFamily="18" charset="0"/>
              </a:rPr>
              <a:t>, </a:t>
            </a:r>
          </a:p>
          <a:p>
            <a:pPr algn="just"/>
            <a:r>
              <a:rPr lang="en-US" sz="1662" i="1" dirty="0" err="1">
                <a:latin typeface="Arial Narrow" panose="020B0606020202030204" pitchFamily="34" charset="0"/>
                <a:ea typeface="Times New Roman" panose="02020603050405020304" pitchFamily="18" charset="0"/>
              </a:rPr>
              <a:t>dapat</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meliputi</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survei</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pelanggan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umpan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balik</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pelanggan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pada</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produk</a:t>
            </a:r>
            <a:r>
              <a:rPr lang="en-US" sz="1662" i="1" dirty="0">
                <a:latin typeface="Arial Narrow" panose="020B0606020202030204" pitchFamily="34" charset="0"/>
                <a:ea typeface="Times New Roman" panose="02020603050405020304" pitchFamily="18" charset="0"/>
              </a:rPr>
              <a:t> yang </a:t>
            </a:r>
            <a:r>
              <a:rPr lang="en-US" sz="1662" i="1" dirty="0" err="1">
                <a:latin typeface="Arial Narrow" panose="020B0606020202030204" pitchFamily="34" charset="0"/>
                <a:ea typeface="Times New Roman" panose="02020603050405020304" pitchFamily="18" charset="0"/>
              </a:rPr>
              <a:t>dikirim</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dan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jasa</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pertemuan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dengan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pelanggan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analisis</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pangsa</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pasar</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pujian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klaim</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garansi</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dan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laporan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agen</a:t>
            </a:r>
            <a:r>
              <a:rPr lang="en-US" sz="1662" i="1" dirty="0">
                <a:latin typeface="Arial Narrow" panose="020B0606020202030204" pitchFamily="34" charset="0"/>
                <a:ea typeface="Times New Roman" panose="02020603050405020304" pitchFamily="18" charset="0"/>
              </a:rPr>
              <a:t>.</a:t>
            </a:r>
            <a:endParaRPr lang="en-US" sz="1662" dirty="0">
              <a:latin typeface="Times New Roman" panose="02020603050405020304" pitchFamily="18" charset="0"/>
              <a:ea typeface="Times New Roman" panose="02020603050405020304" pitchFamily="18" charset="0"/>
            </a:endParaRPr>
          </a:p>
        </p:txBody>
      </p:sp>
      <p:sp>
        <p:nvSpPr>
          <p:cNvPr id="13" name="Left Arrow 12"/>
          <p:cNvSpPr/>
          <p:nvPr/>
        </p:nvSpPr>
        <p:spPr>
          <a:xfrm rot="10800000">
            <a:off x="4095414" y="1702648"/>
            <a:ext cx="1526915" cy="5213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rot="13675792">
            <a:off x="4030640" y="3156185"/>
            <a:ext cx="1110756" cy="5213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563626" y="5862773"/>
            <a:ext cx="290464" cy="350032"/>
          </a:xfrm>
          <a:prstGeom prst="rect">
            <a:avLst/>
          </a:prstGeom>
        </p:spPr>
        <p:txBody>
          <a:bodyPr wrap="none">
            <a:spAutoFit/>
          </a:bodyPr>
          <a:lstStyle/>
          <a:p>
            <a:pPr>
              <a:lnSpc>
                <a:spcPct val="105000"/>
              </a:lnSpc>
            </a:pPr>
            <a:r>
              <a:rPr lang="en-US" sz="1662" b="1" dirty="0"/>
              <a:t>*</a:t>
            </a:r>
            <a:endParaRPr lang="en-US" sz="1662" i="1" dirty="0"/>
          </a:p>
        </p:txBody>
      </p:sp>
      <p:cxnSp>
        <p:nvCxnSpPr>
          <p:cNvPr id="10" name="Straight Connector 9"/>
          <p:cNvCxnSpPr/>
          <p:nvPr/>
        </p:nvCxnSpPr>
        <p:spPr>
          <a:xfrm flipH="1">
            <a:off x="0" y="1169057"/>
            <a:ext cx="59013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F19EEFF-39E0-408B-9AF1-D6722899F03E}"/>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115404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67801" y="840770"/>
            <a:ext cx="8026875" cy="660437"/>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memantau</a:t>
            </a:r>
            <a:r>
              <a:rPr lang="en-US" sz="1846" dirty="0">
                <a:latin typeface="Arial Narrow" pitchFamily="34" charset="0"/>
              </a:rPr>
              <a:t>, </a:t>
            </a:r>
            <a:r>
              <a:rPr lang="en-US" sz="1846" dirty="0" err="1">
                <a:latin typeface="Arial Narrow" pitchFamily="34" charset="0"/>
              </a:rPr>
              <a:t>mengukur</a:t>
            </a:r>
            <a:r>
              <a:rPr lang="en-US" sz="1846" dirty="0">
                <a:latin typeface="Arial Narrow" pitchFamily="34" charset="0"/>
              </a:rPr>
              <a:t>, </a:t>
            </a:r>
            <a:r>
              <a:rPr lang="en-US" sz="1846" dirty="0" err="1">
                <a:latin typeface="Arial Narrow" pitchFamily="34" charset="0"/>
              </a:rPr>
              <a:t>menganalisis</a:t>
            </a:r>
            <a:r>
              <a:rPr lang="en-US" sz="1846" dirty="0">
                <a:latin typeface="Arial Narrow" pitchFamily="34" charset="0"/>
              </a:rPr>
              <a:t> dan </a:t>
            </a:r>
            <a:r>
              <a:rPr lang="en-US" sz="1846" dirty="0" err="1">
                <a:latin typeface="Arial Narrow" pitchFamily="34" charset="0"/>
              </a:rPr>
              <a:t>mengevaluasi</a:t>
            </a:r>
            <a:r>
              <a:rPr lang="en-US" sz="1846" dirty="0">
                <a:latin typeface="Arial Narrow" pitchFamily="34" charset="0"/>
              </a:rPr>
              <a:t> </a:t>
            </a:r>
            <a:r>
              <a:rPr lang="en-US" sz="1846" dirty="0" err="1">
                <a:latin typeface="Arial Narrow" pitchFamily="34" charset="0"/>
              </a:rPr>
              <a:t>kinerja</a:t>
            </a:r>
            <a:r>
              <a:rPr lang="en-US" sz="1846" dirty="0">
                <a:latin typeface="Arial Narrow" pitchFamily="34" charset="0"/>
              </a:rPr>
              <a:t> MK3L </a:t>
            </a:r>
            <a:r>
              <a:rPr lang="en-US" sz="1846" dirty="0" err="1">
                <a:latin typeface="Arial Narrow" pitchFamily="34" charset="0"/>
              </a:rPr>
              <a:t>organisasi</a:t>
            </a:r>
            <a:r>
              <a:rPr lang="en-US" sz="1846" dirty="0">
                <a:latin typeface="Arial Narrow" pitchFamily="34" charset="0"/>
              </a:rPr>
              <a:t>.</a:t>
            </a:r>
          </a:p>
        </p:txBody>
      </p:sp>
      <p:sp>
        <p:nvSpPr>
          <p:cNvPr id="48" name="Flowchart: Process 47"/>
          <p:cNvSpPr/>
          <p:nvPr/>
        </p:nvSpPr>
        <p:spPr>
          <a:xfrm>
            <a:off x="167801" y="1676392"/>
            <a:ext cx="3806322" cy="611953"/>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Menentukan</a:t>
            </a:r>
            <a:r>
              <a:rPr lang="en-US" sz="1477" dirty="0">
                <a:solidFill>
                  <a:schemeClr val="tx1"/>
                </a:solidFill>
              </a:rPr>
              <a:t> </a:t>
            </a:r>
            <a:r>
              <a:rPr lang="en-US" sz="1477" dirty="0" err="1">
                <a:solidFill>
                  <a:schemeClr val="tx1"/>
                </a:solidFill>
              </a:rPr>
              <a:t>apa</a:t>
            </a:r>
            <a:r>
              <a:rPr lang="en-US" sz="1477" dirty="0">
                <a:solidFill>
                  <a:schemeClr val="tx1"/>
                </a:solidFill>
              </a:rPr>
              <a:t> yang </a:t>
            </a:r>
            <a:r>
              <a:rPr lang="en-US" sz="1477" dirty="0" err="1">
                <a:solidFill>
                  <a:schemeClr val="tx1"/>
                </a:solidFill>
              </a:rPr>
              <a:t>perlu</a:t>
            </a:r>
            <a:r>
              <a:rPr lang="en-US" sz="1477" dirty="0">
                <a:solidFill>
                  <a:schemeClr val="tx1"/>
                </a:solidFill>
              </a:rPr>
              <a:t> </a:t>
            </a:r>
            <a:r>
              <a:rPr lang="en-US" sz="1477" dirty="0" err="1">
                <a:solidFill>
                  <a:schemeClr val="tx1"/>
                </a:solidFill>
              </a:rPr>
              <a:t>dipantau</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diukur</a:t>
            </a:r>
            <a:endParaRPr lang="en-US" sz="1477" dirty="0">
              <a:solidFill>
                <a:schemeClr val="tx1"/>
              </a:solidFill>
            </a:endParaRPr>
          </a:p>
        </p:txBody>
      </p:sp>
      <p:cxnSp>
        <p:nvCxnSpPr>
          <p:cNvPr id="52" name="Shape 78"/>
          <p:cNvCxnSpPr/>
          <p:nvPr/>
        </p:nvCxnSpPr>
        <p:spPr>
          <a:xfrm flipH="1">
            <a:off x="3425197" y="2822331"/>
            <a:ext cx="4221" cy="2605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Flowchart: Process 54"/>
          <p:cNvSpPr/>
          <p:nvPr/>
        </p:nvSpPr>
        <p:spPr>
          <a:xfrm>
            <a:off x="167801" y="2417123"/>
            <a:ext cx="3806322" cy="1081454"/>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Metode</a:t>
            </a:r>
            <a:r>
              <a:rPr lang="en-US" sz="1477" dirty="0">
                <a:solidFill>
                  <a:schemeClr val="tx1"/>
                </a:solidFill>
              </a:rPr>
              <a:t> </a:t>
            </a:r>
            <a:r>
              <a:rPr lang="en-US" sz="1477" dirty="0" err="1">
                <a:solidFill>
                  <a:schemeClr val="tx1"/>
                </a:solidFill>
              </a:rPr>
              <a:t>untuk</a:t>
            </a:r>
            <a:r>
              <a:rPr lang="en-US" sz="1477" dirty="0">
                <a:solidFill>
                  <a:schemeClr val="tx1"/>
                </a:solidFill>
              </a:rPr>
              <a:t> </a:t>
            </a:r>
            <a:r>
              <a:rPr lang="en-US" sz="1477" dirty="0" err="1">
                <a:solidFill>
                  <a:schemeClr val="tx1"/>
                </a:solidFill>
              </a:rPr>
              <a:t>memantau</a:t>
            </a:r>
            <a:r>
              <a:rPr lang="en-US" sz="1477" dirty="0">
                <a:solidFill>
                  <a:schemeClr val="tx1"/>
                </a:solidFill>
              </a:rPr>
              <a:t>, </a:t>
            </a:r>
            <a:r>
              <a:rPr lang="en-US" sz="1477" dirty="0" err="1">
                <a:solidFill>
                  <a:schemeClr val="tx1"/>
                </a:solidFill>
              </a:rPr>
              <a:t>mengukur</a:t>
            </a:r>
            <a:r>
              <a:rPr lang="en-US" sz="1477" dirty="0">
                <a:solidFill>
                  <a:schemeClr val="tx1"/>
                </a:solidFill>
              </a:rPr>
              <a:t>, </a:t>
            </a:r>
            <a:r>
              <a:rPr lang="en-US" sz="1477" dirty="0" err="1">
                <a:solidFill>
                  <a:schemeClr val="tx1"/>
                </a:solidFill>
              </a:rPr>
              <a:t>menganalisis</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evaluasi</a:t>
            </a:r>
            <a:r>
              <a:rPr lang="en-US" sz="1477" dirty="0">
                <a:solidFill>
                  <a:schemeClr val="tx1"/>
                </a:solidFill>
              </a:rPr>
              <a:t> </a:t>
            </a:r>
            <a:r>
              <a:rPr lang="en-US" sz="1477" dirty="0" err="1">
                <a:solidFill>
                  <a:schemeClr val="tx1"/>
                </a:solidFill>
              </a:rPr>
              <a:t>jika</a:t>
            </a:r>
            <a:r>
              <a:rPr lang="en-US" sz="1477" dirty="0">
                <a:solidFill>
                  <a:schemeClr val="tx1"/>
                </a:solidFill>
              </a:rPr>
              <a:t> </a:t>
            </a:r>
            <a:r>
              <a:rPr lang="en-US" sz="1477" dirty="0" err="1">
                <a:solidFill>
                  <a:schemeClr val="tx1"/>
                </a:solidFill>
              </a:rPr>
              <a:t>dapat</a:t>
            </a:r>
            <a:r>
              <a:rPr lang="en-US" sz="1477" dirty="0">
                <a:solidFill>
                  <a:schemeClr val="tx1"/>
                </a:solidFill>
              </a:rPr>
              <a:t> </a:t>
            </a:r>
            <a:r>
              <a:rPr lang="en-US" sz="1477" dirty="0" err="1">
                <a:solidFill>
                  <a:schemeClr val="tx1"/>
                </a:solidFill>
              </a:rPr>
              <a:t>diberlakukan</a:t>
            </a:r>
            <a:r>
              <a:rPr lang="en-US" sz="1477" dirty="0">
                <a:solidFill>
                  <a:schemeClr val="tx1"/>
                </a:solidFill>
              </a:rPr>
              <a:t> </a:t>
            </a:r>
            <a:r>
              <a:rPr lang="en-US" sz="1477" dirty="0" err="1">
                <a:solidFill>
                  <a:schemeClr val="tx1"/>
                </a:solidFill>
              </a:rPr>
              <a:t>untuk</a:t>
            </a:r>
            <a:r>
              <a:rPr lang="en-US" sz="1477" dirty="0">
                <a:solidFill>
                  <a:schemeClr val="tx1"/>
                </a:solidFill>
              </a:rPr>
              <a:t> </a:t>
            </a:r>
            <a:r>
              <a:rPr lang="en-US" sz="1477" dirty="0" err="1">
                <a:solidFill>
                  <a:schemeClr val="tx1"/>
                </a:solidFill>
              </a:rPr>
              <a:t>memastikan</a:t>
            </a:r>
            <a:r>
              <a:rPr lang="en-US" sz="1477" dirty="0">
                <a:solidFill>
                  <a:schemeClr val="tx1"/>
                </a:solidFill>
              </a:rPr>
              <a:t> </a:t>
            </a:r>
            <a:r>
              <a:rPr lang="en-US" sz="1477" dirty="0" err="1">
                <a:solidFill>
                  <a:schemeClr val="tx1"/>
                </a:solidFill>
              </a:rPr>
              <a:t>keabsahan</a:t>
            </a:r>
            <a:r>
              <a:rPr lang="en-US" sz="1477" dirty="0">
                <a:solidFill>
                  <a:schemeClr val="tx1"/>
                </a:solidFill>
              </a:rPr>
              <a:t> </a:t>
            </a:r>
            <a:r>
              <a:rPr lang="en-US" sz="1477" dirty="0" err="1">
                <a:solidFill>
                  <a:schemeClr val="tx1"/>
                </a:solidFill>
              </a:rPr>
              <a:t>hasil</a:t>
            </a:r>
            <a:endParaRPr lang="en-US" sz="1477" dirty="0">
              <a:solidFill>
                <a:schemeClr val="tx1"/>
              </a:solidFill>
            </a:endParaRPr>
          </a:p>
        </p:txBody>
      </p:sp>
      <p:sp>
        <p:nvSpPr>
          <p:cNvPr id="61" name="Flowchart: Process 60"/>
          <p:cNvSpPr/>
          <p:nvPr/>
        </p:nvSpPr>
        <p:spPr>
          <a:xfrm>
            <a:off x="167801" y="3646901"/>
            <a:ext cx="3806322" cy="967154"/>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Kriteria</a:t>
            </a:r>
            <a:r>
              <a:rPr lang="en-US" sz="1477" dirty="0">
                <a:solidFill>
                  <a:schemeClr val="tx1"/>
                </a:solidFill>
              </a:rPr>
              <a:t> yang </a:t>
            </a:r>
            <a:r>
              <a:rPr lang="en-US" sz="1477" dirty="0" err="1">
                <a:solidFill>
                  <a:schemeClr val="tx1"/>
                </a:solidFill>
              </a:rPr>
              <a:t>akan</a:t>
            </a:r>
            <a:r>
              <a:rPr lang="en-US" sz="1477" dirty="0">
                <a:solidFill>
                  <a:schemeClr val="tx1"/>
                </a:solidFill>
              </a:rPr>
              <a:t> </a:t>
            </a:r>
            <a:r>
              <a:rPr lang="en-US" sz="1477" dirty="0" err="1">
                <a:solidFill>
                  <a:schemeClr val="tx1"/>
                </a:solidFill>
              </a:rPr>
              <a:t>digunakan</a:t>
            </a:r>
            <a:r>
              <a:rPr lang="en-US" sz="1477" dirty="0">
                <a:solidFill>
                  <a:schemeClr val="tx1"/>
                </a:solidFill>
              </a:rPr>
              <a:t> </a:t>
            </a:r>
            <a:r>
              <a:rPr lang="en-US" sz="1477" dirty="0" err="1">
                <a:solidFill>
                  <a:schemeClr val="tx1"/>
                </a:solidFill>
              </a:rPr>
              <a:t>oleh</a:t>
            </a:r>
            <a:r>
              <a:rPr lang="en-US" sz="1477" dirty="0">
                <a:solidFill>
                  <a:schemeClr val="tx1"/>
                </a:solidFill>
              </a:rPr>
              <a:t> </a:t>
            </a:r>
            <a:r>
              <a:rPr lang="en-US" sz="1477" dirty="0" err="1">
                <a:solidFill>
                  <a:schemeClr val="tx1"/>
                </a:solidFill>
              </a:rPr>
              <a:t>organisasi</a:t>
            </a:r>
            <a:r>
              <a:rPr lang="en-US" sz="1477" dirty="0">
                <a:solidFill>
                  <a:schemeClr val="tx1"/>
                </a:solidFill>
              </a:rPr>
              <a:t> </a:t>
            </a:r>
            <a:r>
              <a:rPr lang="en-US" sz="1477" dirty="0" err="1">
                <a:solidFill>
                  <a:schemeClr val="tx1"/>
                </a:solidFill>
              </a:rPr>
              <a:t>untuk</a:t>
            </a:r>
            <a:r>
              <a:rPr lang="en-US" sz="1477" dirty="0">
                <a:solidFill>
                  <a:schemeClr val="tx1"/>
                </a:solidFill>
              </a:rPr>
              <a:t> </a:t>
            </a:r>
            <a:r>
              <a:rPr lang="en-US" sz="1477" dirty="0" err="1">
                <a:solidFill>
                  <a:schemeClr val="tx1"/>
                </a:solidFill>
              </a:rPr>
              <a:t>mengevaluasi</a:t>
            </a:r>
            <a:r>
              <a:rPr lang="en-US" sz="1477" dirty="0">
                <a:solidFill>
                  <a:schemeClr val="tx1"/>
                </a:solidFill>
              </a:rPr>
              <a:t> </a:t>
            </a:r>
            <a:r>
              <a:rPr lang="en-US" sz="1477" dirty="0" err="1">
                <a:solidFill>
                  <a:schemeClr val="tx1"/>
                </a:solidFill>
              </a:rPr>
              <a:t>kinerja</a:t>
            </a:r>
            <a:r>
              <a:rPr lang="en-US" sz="1477" dirty="0">
                <a:solidFill>
                  <a:schemeClr val="tx1"/>
                </a:solidFill>
              </a:rPr>
              <a:t> K3L </a:t>
            </a:r>
            <a:r>
              <a:rPr lang="en-US" sz="1477" dirty="0" err="1">
                <a:solidFill>
                  <a:schemeClr val="tx1"/>
                </a:solidFill>
              </a:rPr>
              <a:t>dan</a:t>
            </a:r>
            <a:r>
              <a:rPr lang="en-US" sz="1477" dirty="0">
                <a:solidFill>
                  <a:schemeClr val="tx1"/>
                </a:solidFill>
              </a:rPr>
              <a:t> </a:t>
            </a:r>
            <a:r>
              <a:rPr lang="en-US" sz="1477" dirty="0" err="1">
                <a:solidFill>
                  <a:schemeClr val="tx1"/>
                </a:solidFill>
              </a:rPr>
              <a:t>indikator</a:t>
            </a:r>
            <a:r>
              <a:rPr lang="en-US" sz="1477" dirty="0">
                <a:solidFill>
                  <a:schemeClr val="tx1"/>
                </a:solidFill>
              </a:rPr>
              <a:t> yang </a:t>
            </a:r>
            <a:r>
              <a:rPr lang="en-US" sz="1477" dirty="0" err="1">
                <a:solidFill>
                  <a:schemeClr val="tx1"/>
                </a:solidFill>
              </a:rPr>
              <a:t>sesuai</a:t>
            </a:r>
            <a:endParaRPr lang="en-US" sz="1477" dirty="0">
              <a:solidFill>
                <a:schemeClr val="tx1"/>
              </a:solidFill>
            </a:endParaRPr>
          </a:p>
        </p:txBody>
      </p:sp>
      <p:sp>
        <p:nvSpPr>
          <p:cNvPr id="62" name="Flowchart: Process 61"/>
          <p:cNvSpPr/>
          <p:nvPr/>
        </p:nvSpPr>
        <p:spPr>
          <a:xfrm>
            <a:off x="167801" y="4737909"/>
            <a:ext cx="3806322" cy="729760"/>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Kapan</a:t>
            </a:r>
            <a:r>
              <a:rPr lang="en-US" sz="1477" dirty="0">
                <a:solidFill>
                  <a:schemeClr val="tx1"/>
                </a:solidFill>
              </a:rPr>
              <a:t> </a:t>
            </a:r>
            <a:r>
              <a:rPr lang="en-US" sz="1477" dirty="0" err="1">
                <a:solidFill>
                  <a:schemeClr val="tx1"/>
                </a:solidFill>
              </a:rPr>
              <a:t>pemantauan</a:t>
            </a:r>
            <a:r>
              <a:rPr lang="en-US" sz="1477" dirty="0">
                <a:solidFill>
                  <a:schemeClr val="tx1"/>
                </a:solidFill>
              </a:rPr>
              <a:t>, </a:t>
            </a:r>
            <a:r>
              <a:rPr lang="en-US" sz="1477" dirty="0" err="1">
                <a:solidFill>
                  <a:schemeClr val="tx1"/>
                </a:solidFill>
              </a:rPr>
              <a:t>pengukuran</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hasilnya</a:t>
            </a:r>
            <a:r>
              <a:rPr lang="en-US" sz="1477" dirty="0">
                <a:solidFill>
                  <a:schemeClr val="tx1"/>
                </a:solidFill>
              </a:rPr>
              <a:t> </a:t>
            </a:r>
            <a:r>
              <a:rPr lang="en-US" sz="1477" dirty="0" err="1">
                <a:solidFill>
                  <a:schemeClr val="tx1"/>
                </a:solidFill>
              </a:rPr>
              <a:t>harus</a:t>
            </a:r>
            <a:r>
              <a:rPr lang="en-US" sz="1477" dirty="0">
                <a:solidFill>
                  <a:schemeClr val="tx1"/>
                </a:solidFill>
              </a:rPr>
              <a:t> </a:t>
            </a:r>
            <a:r>
              <a:rPr lang="en-US" sz="1477" dirty="0" err="1">
                <a:solidFill>
                  <a:schemeClr val="tx1"/>
                </a:solidFill>
              </a:rPr>
              <a:t>dianalisis</a:t>
            </a:r>
            <a:r>
              <a:rPr lang="en-US" sz="1477" dirty="0">
                <a:solidFill>
                  <a:schemeClr val="tx1"/>
                </a:solidFill>
              </a:rPr>
              <a:t>, </a:t>
            </a:r>
            <a:r>
              <a:rPr lang="en-US" sz="1477" dirty="0" err="1">
                <a:solidFill>
                  <a:schemeClr val="tx1"/>
                </a:solidFill>
              </a:rPr>
              <a:t>dievaluasi</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dikomunikasikan</a:t>
            </a:r>
            <a:endParaRPr lang="en-US" sz="1477" dirty="0">
              <a:solidFill>
                <a:schemeClr val="tx1"/>
              </a:solidFill>
            </a:endParaRPr>
          </a:p>
        </p:txBody>
      </p:sp>
      <p:sp>
        <p:nvSpPr>
          <p:cNvPr id="5" name="Oval 4"/>
          <p:cNvSpPr/>
          <p:nvPr/>
        </p:nvSpPr>
        <p:spPr>
          <a:xfrm>
            <a:off x="4596840" y="3505365"/>
            <a:ext cx="3755857" cy="1234158"/>
          </a:xfrm>
          <a:prstGeom prst="ellipse">
            <a:avLst/>
          </a:prstGeom>
          <a:solidFill>
            <a:schemeClr val="accent6">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rPr>
              <a:t>Proses </a:t>
            </a:r>
            <a:r>
              <a:rPr lang="en-US" sz="1846" dirty="0" err="1">
                <a:solidFill>
                  <a:schemeClr val="tx1"/>
                </a:solidFill>
              </a:rPr>
              <a:t>Pemantauan</a:t>
            </a:r>
            <a:r>
              <a:rPr lang="en-US" sz="1846" dirty="0">
                <a:solidFill>
                  <a:schemeClr val="tx1"/>
                </a:solidFill>
              </a:rPr>
              <a:t>, </a:t>
            </a:r>
            <a:r>
              <a:rPr lang="en-US" sz="1846" dirty="0" err="1">
                <a:solidFill>
                  <a:schemeClr val="tx1"/>
                </a:solidFill>
              </a:rPr>
              <a:t>pengukuran</a:t>
            </a:r>
            <a:r>
              <a:rPr lang="en-US" sz="1846" dirty="0">
                <a:solidFill>
                  <a:schemeClr val="tx1"/>
                </a:solidFill>
              </a:rPr>
              <a:t>, </a:t>
            </a:r>
            <a:r>
              <a:rPr lang="en-US" sz="1846" dirty="0" err="1">
                <a:solidFill>
                  <a:schemeClr val="tx1"/>
                </a:solidFill>
              </a:rPr>
              <a:t>analisis</a:t>
            </a:r>
            <a:r>
              <a:rPr lang="en-US" sz="1846" dirty="0">
                <a:solidFill>
                  <a:schemeClr val="tx1"/>
                </a:solidFill>
              </a:rPr>
              <a:t> </a:t>
            </a:r>
            <a:r>
              <a:rPr lang="en-US" sz="1846" dirty="0" err="1">
                <a:solidFill>
                  <a:schemeClr val="tx1"/>
                </a:solidFill>
              </a:rPr>
              <a:t>dan</a:t>
            </a:r>
            <a:r>
              <a:rPr lang="en-US" sz="1846" dirty="0">
                <a:solidFill>
                  <a:schemeClr val="tx1"/>
                </a:solidFill>
              </a:rPr>
              <a:t> </a:t>
            </a:r>
            <a:r>
              <a:rPr lang="en-US" sz="1846" dirty="0" err="1">
                <a:solidFill>
                  <a:schemeClr val="tx1"/>
                </a:solidFill>
              </a:rPr>
              <a:t>evaluasi</a:t>
            </a:r>
            <a:r>
              <a:rPr lang="en-US" sz="1846" dirty="0">
                <a:solidFill>
                  <a:schemeClr val="tx1"/>
                </a:solidFill>
              </a:rPr>
              <a:t> </a:t>
            </a:r>
            <a:r>
              <a:rPr lang="en-US" sz="1846" dirty="0" err="1">
                <a:solidFill>
                  <a:schemeClr val="tx1"/>
                </a:solidFill>
              </a:rPr>
              <a:t>kinerja</a:t>
            </a:r>
            <a:endParaRPr lang="en-US" sz="1846" dirty="0">
              <a:solidFill>
                <a:schemeClr val="tx1"/>
              </a:solidFill>
            </a:endParaRPr>
          </a:p>
        </p:txBody>
      </p:sp>
      <p:cxnSp>
        <p:nvCxnSpPr>
          <p:cNvPr id="7" name="Straight Arrow Connector 6"/>
          <p:cNvCxnSpPr>
            <a:stCxn id="48" idx="3"/>
            <a:endCxn id="5" idx="2"/>
          </p:cNvCxnSpPr>
          <p:nvPr/>
        </p:nvCxnSpPr>
        <p:spPr>
          <a:xfrm>
            <a:off x="3974123" y="1982369"/>
            <a:ext cx="622717" cy="214007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5" idx="3"/>
            <a:endCxn id="5" idx="2"/>
          </p:cNvCxnSpPr>
          <p:nvPr/>
        </p:nvCxnSpPr>
        <p:spPr>
          <a:xfrm>
            <a:off x="3974123" y="2957850"/>
            <a:ext cx="622717" cy="116459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1" idx="3"/>
            <a:endCxn id="5" idx="2"/>
          </p:cNvCxnSpPr>
          <p:nvPr/>
        </p:nvCxnSpPr>
        <p:spPr>
          <a:xfrm flipV="1">
            <a:off x="3974123" y="4122444"/>
            <a:ext cx="622717" cy="803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2" idx="3"/>
            <a:endCxn id="5" idx="2"/>
          </p:cNvCxnSpPr>
          <p:nvPr/>
        </p:nvCxnSpPr>
        <p:spPr>
          <a:xfrm flipV="1">
            <a:off x="3974123" y="4122444"/>
            <a:ext cx="622717" cy="98034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913557" y="5019985"/>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digunakan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terkalibrasi</a:t>
            </a:r>
            <a:r>
              <a:rPr lang="en-US" sz="1477" dirty="0">
                <a:solidFill>
                  <a:schemeClr val="tx1"/>
                </a:solidFill>
                <a:latin typeface="Arial Narrow" pitchFamily="34" charset="0"/>
              </a:rPr>
              <a:t> </a:t>
            </a:r>
            <a:r>
              <a:rPr lang="en-US" sz="1477" dirty="0" err="1">
                <a:solidFill>
                  <a:schemeClr val="tx1"/>
                </a:solidFill>
                <a:latin typeface="Arial Narrow" pitchFamily="34" charset="0"/>
              </a:rPr>
              <a:t>atau</a:t>
            </a:r>
            <a:r>
              <a:rPr lang="en-US" sz="1477" dirty="0">
                <a:solidFill>
                  <a:schemeClr val="tx1"/>
                </a:solidFill>
                <a:latin typeface="Arial Narrow" pitchFamily="34" charset="0"/>
              </a:rPr>
              <a:t> </a:t>
            </a:r>
            <a:r>
              <a:rPr lang="en-US" sz="1477" dirty="0" err="1">
                <a:solidFill>
                  <a:schemeClr val="tx1"/>
                </a:solidFill>
                <a:latin typeface="Arial Narrow" pitchFamily="34" charset="0"/>
              </a:rPr>
              <a:t>terverifikasi</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dipelihara</a:t>
            </a:r>
            <a:endParaRPr lang="en-US" sz="1477" dirty="0">
              <a:solidFill>
                <a:schemeClr val="tx1"/>
              </a:solidFill>
              <a:latin typeface="Arial Narrow" pitchFamily="34" charset="0"/>
            </a:endParaRPr>
          </a:p>
        </p:txBody>
      </p:sp>
      <p:cxnSp>
        <p:nvCxnSpPr>
          <p:cNvPr id="67" name="Straight Arrow Connector 66"/>
          <p:cNvCxnSpPr>
            <a:stCxn id="66" idx="0"/>
          </p:cNvCxnSpPr>
          <p:nvPr/>
        </p:nvCxnSpPr>
        <p:spPr>
          <a:xfrm flipH="1" flipV="1">
            <a:off x="6471344" y="4713443"/>
            <a:ext cx="3425" cy="306542"/>
          </a:xfrm>
          <a:prstGeom prst="straightConnector1">
            <a:avLst/>
          </a:prstGeom>
          <a:ln w="254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994755" y="1618056"/>
            <a:ext cx="3806322" cy="1683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Pemenuhan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persyaratan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hukum</a:t>
            </a:r>
            <a:r>
              <a:rPr lang="en-US" sz="1292" dirty="0">
                <a:latin typeface="Tahoma" panose="020B0604030504040204" pitchFamily="34" charset="0"/>
                <a:ea typeface="Tahoma" panose="020B0604030504040204" pitchFamily="34" charset="0"/>
                <a:cs typeface="Tahoma" panose="020B0604030504040204" pitchFamily="34" charset="0"/>
              </a:rPr>
              <a:t> &amp; </a:t>
            </a:r>
            <a:r>
              <a:rPr lang="en-US" sz="1292" dirty="0" err="1">
                <a:latin typeface="Tahoma" panose="020B0604030504040204" pitchFamily="34" charset="0"/>
                <a:ea typeface="Tahoma" panose="020B0604030504040204" pitchFamily="34" charset="0"/>
                <a:cs typeface="Tahoma" panose="020B0604030504040204" pitchFamily="34" charset="0"/>
              </a:rPr>
              <a:t>lainnya</a:t>
            </a:r>
            <a:r>
              <a:rPr lang="en-US" sz="1292" dirty="0">
                <a:latin typeface="Tahoma" panose="020B0604030504040204" pitchFamily="34" charset="0"/>
                <a:ea typeface="Tahoma" panose="020B0604030504040204" pitchFamily="34" charset="0"/>
                <a:cs typeface="Tahoma" panose="020B0604030504040204" pitchFamily="34" charset="0"/>
              </a:rPr>
              <a:t>;</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kegiatan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operasinya</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terkait</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dengan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bahaya</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risiko</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peluang</a:t>
            </a:r>
            <a:r>
              <a:rPr lang="en-US" sz="1292" dirty="0">
                <a:latin typeface="Tahoma" panose="020B0604030504040204" pitchFamily="34" charset="0"/>
                <a:ea typeface="Tahoma" panose="020B0604030504040204" pitchFamily="34" charset="0"/>
                <a:cs typeface="Tahoma" panose="020B0604030504040204" pitchFamily="34" charset="0"/>
              </a:rPr>
              <a:t> yang </a:t>
            </a:r>
            <a:r>
              <a:rPr lang="en-US" sz="1292" dirty="0" err="1">
                <a:latin typeface="Tahoma" panose="020B0604030504040204" pitchFamily="34" charset="0"/>
                <a:ea typeface="Tahoma" panose="020B0604030504040204" pitchFamily="34" charset="0"/>
                <a:cs typeface="Tahoma" panose="020B0604030504040204" pitchFamily="34" charset="0"/>
              </a:rPr>
              <a:t>teridentifikasi</a:t>
            </a:r>
            <a:r>
              <a:rPr lang="en-US" sz="1292" dirty="0">
                <a:latin typeface="Tahoma" panose="020B0604030504040204" pitchFamily="34" charset="0"/>
                <a:ea typeface="Tahoma" panose="020B0604030504040204" pitchFamily="34" charset="0"/>
                <a:cs typeface="Tahoma" panose="020B0604030504040204" pitchFamily="34" charset="0"/>
              </a:rPr>
              <a:t>;</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Pencapaian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sasaran</a:t>
            </a:r>
            <a:r>
              <a:rPr lang="en-US" sz="1292" dirty="0">
                <a:latin typeface="Tahoma" panose="020B0604030504040204" pitchFamily="34" charset="0"/>
                <a:ea typeface="Tahoma" panose="020B0604030504040204" pitchFamily="34" charset="0"/>
                <a:cs typeface="Tahoma" panose="020B0604030504040204" pitchFamily="34" charset="0"/>
              </a:rPr>
              <a:t> K3L</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efektivitas</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pengendalian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operasional</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pengendalian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lainnya</a:t>
            </a:r>
            <a:r>
              <a:rPr lang="en-US" sz="1292" dirty="0">
                <a:latin typeface="Tahoma" panose="020B0604030504040204" pitchFamily="34" charset="0"/>
                <a:ea typeface="Tahoma" panose="020B0604030504040204" pitchFamily="34" charset="0"/>
                <a:cs typeface="Tahoma" panose="020B0604030504040204" pitchFamily="34" charset="0"/>
              </a:rPr>
              <a:t>;</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Aspek</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penting</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lingkungan</a:t>
            </a:r>
            <a:endParaRPr lang="en-US" sz="1292" dirty="0">
              <a:latin typeface="Tahoma" panose="020B0604030504040204" pitchFamily="34" charset="0"/>
              <a:ea typeface="Tahoma" panose="020B0604030504040204" pitchFamily="34" charset="0"/>
              <a:cs typeface="Tahoma" panose="020B0604030504040204" pitchFamily="34" charset="0"/>
            </a:endParaRPr>
          </a:p>
        </p:txBody>
      </p:sp>
      <p:sp>
        <p:nvSpPr>
          <p:cNvPr id="18" name="Left Arrow 17"/>
          <p:cNvSpPr/>
          <p:nvPr/>
        </p:nvSpPr>
        <p:spPr>
          <a:xfrm>
            <a:off x="4085749" y="1823345"/>
            <a:ext cx="909006" cy="305976"/>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sz="1662"/>
          </a:p>
        </p:txBody>
      </p:sp>
      <p:sp>
        <p:nvSpPr>
          <p:cNvPr id="23" name="Rectangle 22"/>
          <p:cNvSpPr/>
          <p:nvPr/>
        </p:nvSpPr>
        <p:spPr>
          <a:xfrm>
            <a:off x="112060" y="177529"/>
            <a:ext cx="9288615" cy="492443"/>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i="1" u="sng" dirty="0">
                <a:solidFill>
                  <a:srgbClr val="FF0000"/>
                </a:solidFill>
                <a:latin typeface="Impact" panose="020B0806030902050204" pitchFamily="34" charset="0"/>
                <a:cs typeface="Arial" panose="020B0604020202020204" pitchFamily="34" charset="0"/>
              </a:rPr>
              <a:t>SMK3 </a:t>
            </a:r>
            <a:r>
              <a:rPr lang="en-US" u="sng" dirty="0">
                <a:solidFill>
                  <a:srgbClr val="00B050"/>
                </a:solidFill>
                <a:latin typeface="Impact" panose="020B0806030902050204" pitchFamily="34" charset="0"/>
                <a:cs typeface="Arial" panose="020B0604020202020204" pitchFamily="34" charset="0"/>
              </a:rPr>
              <a:t>L </a:t>
            </a:r>
            <a:r>
              <a:rPr lang="en-US" sz="2600" dirty="0">
                <a:solidFill>
                  <a:schemeClr val="tx1"/>
                </a:solidFill>
                <a:latin typeface="Impact" panose="020B0806030902050204" pitchFamily="34" charset="0"/>
                <a:cs typeface="Arial" panose="020B0604020202020204" pitchFamily="34" charset="0"/>
              </a:rPr>
              <a:t> 9.1. </a:t>
            </a:r>
            <a:r>
              <a:rPr lang="en-US" sz="2600" dirty="0" err="1">
                <a:solidFill>
                  <a:schemeClr val="tx1"/>
                </a:solidFill>
                <a:latin typeface="Impact" panose="020B0806030902050204" pitchFamily="34" charset="0"/>
                <a:cs typeface="Arial" panose="020B0604020202020204" pitchFamily="34" charset="0"/>
              </a:rPr>
              <a:t>Pemantauan</a:t>
            </a:r>
            <a:r>
              <a:rPr lang="en-US" sz="2600" dirty="0">
                <a:solidFill>
                  <a:schemeClr val="tx1"/>
                </a:solidFill>
                <a:latin typeface="Impact" panose="020B0806030902050204" pitchFamily="34" charset="0"/>
                <a:cs typeface="Arial" panose="020B0604020202020204" pitchFamily="34" charset="0"/>
              </a:rPr>
              <a:t>, </a:t>
            </a:r>
            <a:r>
              <a:rPr lang="en-US" sz="2600" dirty="0" err="1">
                <a:solidFill>
                  <a:schemeClr val="tx1"/>
                </a:solidFill>
                <a:latin typeface="Impact" panose="020B0806030902050204" pitchFamily="34" charset="0"/>
                <a:cs typeface="Arial" panose="020B0604020202020204" pitchFamily="34" charset="0"/>
              </a:rPr>
              <a:t>Pengukuran</a:t>
            </a:r>
            <a:r>
              <a:rPr lang="en-US" sz="2600" dirty="0">
                <a:solidFill>
                  <a:schemeClr val="tx1"/>
                </a:solidFill>
                <a:latin typeface="Impact" panose="020B0806030902050204" pitchFamily="34" charset="0"/>
                <a:cs typeface="Arial" panose="020B0604020202020204" pitchFamily="34" charset="0"/>
              </a:rPr>
              <a:t>, </a:t>
            </a:r>
            <a:r>
              <a:rPr lang="en-US" sz="2600" dirty="0" err="1">
                <a:solidFill>
                  <a:schemeClr val="tx1"/>
                </a:solidFill>
                <a:latin typeface="Impact" panose="020B0806030902050204" pitchFamily="34" charset="0"/>
                <a:cs typeface="Arial" panose="020B0604020202020204" pitchFamily="34" charset="0"/>
              </a:rPr>
              <a:t>Analisis</a:t>
            </a:r>
            <a:r>
              <a:rPr lang="en-US" sz="2600" dirty="0">
                <a:solidFill>
                  <a:schemeClr val="tx1"/>
                </a:solidFill>
                <a:latin typeface="Impact" panose="020B0806030902050204" pitchFamily="34" charset="0"/>
                <a:cs typeface="Arial" panose="020B0604020202020204" pitchFamily="34" charset="0"/>
              </a:rPr>
              <a:t> dan </a:t>
            </a:r>
            <a:r>
              <a:rPr lang="en-US" sz="2600" dirty="0" err="1">
                <a:solidFill>
                  <a:schemeClr val="tx1"/>
                </a:solidFill>
                <a:latin typeface="Impact" panose="020B0806030902050204" pitchFamily="34" charset="0"/>
                <a:cs typeface="Arial" panose="020B0604020202020204" pitchFamily="34" charset="0"/>
              </a:rPr>
              <a:t>Evaluasi</a:t>
            </a:r>
            <a:r>
              <a:rPr lang="en-US" sz="2600" dirty="0">
                <a:solidFill>
                  <a:schemeClr val="tx1"/>
                </a:solidFill>
                <a:latin typeface="Impact" panose="020B0806030902050204" pitchFamily="34" charset="0"/>
                <a:cs typeface="Arial" panose="020B0604020202020204" pitchFamily="34" charset="0"/>
              </a:rPr>
              <a:t> </a:t>
            </a:r>
            <a:r>
              <a:rPr lang="en-US" sz="2600" dirty="0" err="1">
                <a:solidFill>
                  <a:schemeClr val="tx1"/>
                </a:solidFill>
                <a:latin typeface="Impact" panose="020B0806030902050204" pitchFamily="34" charset="0"/>
                <a:cs typeface="Arial" panose="020B0604020202020204" pitchFamily="34" charset="0"/>
              </a:rPr>
              <a:t>Kinerja</a:t>
            </a:r>
            <a:endParaRPr lang="en-US" sz="2600" dirty="0">
              <a:solidFill>
                <a:schemeClr val="tx1"/>
              </a:solidFill>
              <a:latin typeface="Impact" panose="020B0806030902050204" pitchFamily="34" charset="0"/>
              <a:cs typeface="Arial" panose="020B0604020202020204" pitchFamily="34" charset="0"/>
            </a:endParaRPr>
          </a:p>
        </p:txBody>
      </p:sp>
      <p:sp>
        <p:nvSpPr>
          <p:cNvPr id="25" name="Rectangle 24"/>
          <p:cNvSpPr/>
          <p:nvPr/>
        </p:nvSpPr>
        <p:spPr>
          <a:xfrm>
            <a:off x="240397" y="5719868"/>
            <a:ext cx="8432956" cy="830997"/>
          </a:xfrm>
          <a:prstGeom prst="rect">
            <a:avLst/>
          </a:prstGeom>
          <a:ln w="19050">
            <a:solidFill>
              <a:srgbClr val="FFC000"/>
            </a:solidFill>
            <a:prstDash val="dash"/>
          </a:ln>
        </p:spPr>
        <p:txBody>
          <a:bodyPr wrap="square">
            <a:spAutoFit/>
          </a:bodyPr>
          <a:lstStyle/>
          <a:p>
            <a:r>
              <a:rPr lang="en-US" sz="1600" dirty="0" err="1">
                <a:latin typeface="Arial Narrow" pitchFamily="34" charset="0"/>
              </a:rPr>
              <a:t>Organisasi</a:t>
            </a:r>
            <a:r>
              <a:rPr lang="en-US" sz="1600" dirty="0">
                <a:latin typeface="Arial Narrow" pitchFamily="34" charset="0"/>
              </a:rPr>
              <a:t> </a:t>
            </a:r>
            <a:r>
              <a:rPr lang="en-US" sz="1600" dirty="0" err="1">
                <a:latin typeface="Arial Narrow" pitchFamily="34" charset="0"/>
              </a:rPr>
              <a:t>harus</a:t>
            </a:r>
            <a:r>
              <a:rPr lang="en-US" sz="1600" dirty="0">
                <a:latin typeface="Arial Narrow" pitchFamily="34" charset="0"/>
              </a:rPr>
              <a:t> </a:t>
            </a:r>
            <a:r>
              <a:rPr lang="en-US" sz="1600" dirty="0" err="1">
                <a:latin typeface="Arial Narrow" pitchFamily="34" charset="0"/>
              </a:rPr>
              <a:t>mengevaluasi</a:t>
            </a:r>
            <a:r>
              <a:rPr lang="en-US" sz="1600" dirty="0">
                <a:latin typeface="Arial Narrow" pitchFamily="34" charset="0"/>
              </a:rPr>
              <a:t> </a:t>
            </a:r>
            <a:r>
              <a:rPr lang="en-US" sz="1600" dirty="0" err="1">
                <a:latin typeface="Arial Narrow" pitchFamily="34" charset="0"/>
              </a:rPr>
              <a:t>kinerja</a:t>
            </a:r>
            <a:r>
              <a:rPr lang="en-US" sz="1600" dirty="0">
                <a:latin typeface="Arial Narrow" pitchFamily="34" charset="0"/>
              </a:rPr>
              <a:t> K3L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efektivitas</a:t>
            </a:r>
            <a:r>
              <a:rPr lang="en-US" sz="1600" dirty="0">
                <a:latin typeface="Arial Narrow" pitchFamily="34" charset="0"/>
              </a:rPr>
              <a:t> </a:t>
            </a:r>
            <a:r>
              <a:rPr lang="en-US" sz="1600" dirty="0" err="1">
                <a:latin typeface="Arial Narrow" pitchFamily="34" charset="0"/>
              </a:rPr>
              <a:t>penerapan</a:t>
            </a:r>
            <a:r>
              <a:rPr lang="en-US" sz="1600" dirty="0">
                <a:latin typeface="Arial Narrow" pitchFamily="34" charset="0"/>
              </a:rPr>
              <a:t> </a:t>
            </a:r>
            <a:r>
              <a:rPr lang="en-US" sz="1600" dirty="0" err="1">
                <a:latin typeface="Arial Narrow" pitchFamily="34" charset="0"/>
              </a:rPr>
              <a:t>sistem</a:t>
            </a:r>
            <a:r>
              <a:rPr lang="en-US" sz="1600" dirty="0">
                <a:latin typeface="Arial Narrow" pitchFamily="34" charset="0"/>
              </a:rPr>
              <a:t> </a:t>
            </a:r>
            <a:r>
              <a:rPr lang="en-US" sz="1600" dirty="0" err="1">
                <a:latin typeface="Arial Narrow" pitchFamily="34" charset="0"/>
              </a:rPr>
              <a:t>manajemen</a:t>
            </a:r>
            <a:r>
              <a:rPr lang="en-US" sz="1600" dirty="0">
                <a:latin typeface="Arial Narrow" pitchFamily="34" charset="0"/>
              </a:rPr>
              <a:t> K3L yang </a:t>
            </a:r>
            <a:r>
              <a:rPr lang="en-US" sz="1600" dirty="0" err="1">
                <a:latin typeface="Arial Narrow" pitchFamily="34" charset="0"/>
              </a:rPr>
              <a:t>diterapkan</a:t>
            </a:r>
            <a:r>
              <a:rPr lang="en-US" sz="1600" dirty="0">
                <a:latin typeface="Arial Narrow" pitchFamily="34" charset="0"/>
              </a:rPr>
              <a:t>. </a:t>
            </a:r>
            <a:r>
              <a:rPr lang="en-US" sz="1600" dirty="0" err="1">
                <a:latin typeface="Arial Narrow" pitchFamily="34" charset="0"/>
              </a:rPr>
              <a:t>Memelihara</a:t>
            </a:r>
            <a:r>
              <a:rPr lang="en-US" sz="1600" dirty="0">
                <a:latin typeface="Arial Narrow" pitchFamily="34" charset="0"/>
              </a:rPr>
              <a:t> </a:t>
            </a:r>
            <a:r>
              <a:rPr lang="en-US" sz="1600" dirty="0" err="1">
                <a:latin typeface="Arial Narrow" pitchFamily="34" charset="0"/>
              </a:rPr>
              <a:t>hasil</a:t>
            </a:r>
            <a:r>
              <a:rPr lang="en-US" sz="1600" dirty="0">
                <a:latin typeface="Arial Narrow" pitchFamily="34" charset="0"/>
              </a:rPr>
              <a:t> </a:t>
            </a:r>
            <a:r>
              <a:rPr lang="en-US" sz="1600" dirty="0" err="1">
                <a:latin typeface="Arial Narrow" pitchFamily="34" charset="0"/>
              </a:rPr>
              <a:t>pemantauan</a:t>
            </a:r>
            <a:r>
              <a:rPr lang="en-US" sz="1600" dirty="0">
                <a:latin typeface="Arial Narrow" pitchFamily="34" charset="0"/>
              </a:rPr>
              <a:t>, </a:t>
            </a:r>
            <a:r>
              <a:rPr lang="en-US" sz="1600" dirty="0" err="1">
                <a:latin typeface="Arial Narrow" pitchFamily="34" charset="0"/>
              </a:rPr>
              <a:t>pengukuran</a:t>
            </a:r>
            <a:r>
              <a:rPr lang="en-US" sz="1600" dirty="0">
                <a:latin typeface="Arial Narrow" pitchFamily="34" charset="0"/>
              </a:rPr>
              <a:t>, </a:t>
            </a:r>
            <a:r>
              <a:rPr lang="en-US" sz="1600" dirty="0" err="1">
                <a:latin typeface="Arial Narrow" pitchFamily="34" charset="0"/>
              </a:rPr>
              <a:t>analisis</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evaluasi</a:t>
            </a:r>
            <a:r>
              <a:rPr lang="en-US" sz="1600" dirty="0">
                <a:latin typeface="Arial Narrow" pitchFamily="34" charset="0"/>
              </a:rPr>
              <a:t> </a:t>
            </a:r>
            <a:r>
              <a:rPr lang="en-US" sz="1600" dirty="0" err="1">
                <a:latin typeface="Arial Narrow" pitchFamily="34" charset="0"/>
              </a:rPr>
              <a:t>kinerja</a:t>
            </a:r>
            <a:r>
              <a:rPr lang="en-US" sz="1600" dirty="0">
                <a:latin typeface="Arial Narrow" pitchFamily="34" charset="0"/>
              </a:rPr>
              <a:t>. Dan </a:t>
            </a:r>
            <a:r>
              <a:rPr lang="en-US" sz="1600" dirty="0" err="1">
                <a:latin typeface="Arial Narrow" pitchFamily="34" charset="0"/>
              </a:rPr>
              <a:t>memelihara</a:t>
            </a:r>
            <a:r>
              <a:rPr lang="en-US" sz="1600" dirty="0">
                <a:latin typeface="Arial Narrow" pitchFamily="34" charset="0"/>
              </a:rPr>
              <a:t> </a:t>
            </a:r>
            <a:r>
              <a:rPr lang="en-US" sz="1600" dirty="0" err="1">
                <a:latin typeface="Arial Narrow" pitchFamily="34" charset="0"/>
              </a:rPr>
              <a:t>hasil</a:t>
            </a:r>
            <a:r>
              <a:rPr lang="en-US" sz="1600" dirty="0">
                <a:latin typeface="Arial Narrow" pitchFamily="34" charset="0"/>
              </a:rPr>
              <a:t> </a:t>
            </a:r>
            <a:r>
              <a:rPr lang="en-US" sz="1600" dirty="0" err="1">
                <a:latin typeface="Arial Narrow" pitchFamily="34" charset="0"/>
              </a:rPr>
              <a:t>kalibrasi</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verifikasi</a:t>
            </a:r>
            <a:r>
              <a:rPr lang="en-US" sz="1600" dirty="0">
                <a:latin typeface="Arial Narrow" pitchFamily="34" charset="0"/>
              </a:rPr>
              <a:t> </a:t>
            </a:r>
            <a:r>
              <a:rPr lang="en-US" sz="1600" dirty="0" err="1">
                <a:latin typeface="Arial Narrow" pitchFamily="34" charset="0"/>
              </a:rPr>
              <a:t>peralatan</a:t>
            </a:r>
            <a:r>
              <a:rPr lang="en-US" sz="1600" dirty="0">
                <a:latin typeface="Arial Narrow" pitchFamily="34" charset="0"/>
              </a:rPr>
              <a:t> </a:t>
            </a:r>
            <a:r>
              <a:rPr lang="en-US" sz="1600" dirty="0" err="1">
                <a:latin typeface="Arial Narrow" pitchFamily="34" charset="0"/>
              </a:rPr>
              <a:t>ukur</a:t>
            </a:r>
            <a:r>
              <a:rPr lang="en-US" sz="1600" dirty="0">
                <a:latin typeface="Arial Narrow" pitchFamily="34" charset="0"/>
              </a:rPr>
              <a:t> yang </a:t>
            </a:r>
            <a:r>
              <a:rPr lang="en-US" sz="1600" dirty="0" err="1">
                <a:latin typeface="Arial Narrow" pitchFamily="34" charset="0"/>
              </a:rPr>
              <a:t>digunakan</a:t>
            </a:r>
            <a:endParaRPr lang="en-US" sz="1600" dirty="0">
              <a:latin typeface="Arial Narrow" pitchFamily="34" charset="0"/>
            </a:endParaRPr>
          </a:p>
        </p:txBody>
      </p:sp>
      <p:sp>
        <p:nvSpPr>
          <p:cNvPr id="3" name="Slide Number Placeholder 2">
            <a:extLst>
              <a:ext uri="{FF2B5EF4-FFF2-40B4-BE49-F238E27FC236}">
                <a16:creationId xmlns:a16="http://schemas.microsoft.com/office/drawing/2014/main" id="{616F2103-7A35-4530-BA18-BEF6D3559605}"/>
              </a:ext>
            </a:extLst>
          </p:cNvPr>
          <p:cNvSpPr>
            <a:spLocks noGrp="1"/>
          </p:cNvSpPr>
          <p:nvPr>
            <p:ph type="sldNum" sz="quarter" idx="12"/>
          </p:nvPr>
        </p:nvSpPr>
        <p:spPr/>
        <p:txBody>
          <a:bodyPr/>
          <a:lstStyle/>
          <a:p>
            <a:pPr>
              <a:defRPr/>
            </a:pPr>
            <a:fld id="{2E3D3CF9-A8F0-446F-8AA4-23D2A19D86A0}" type="slidenum">
              <a:rPr lang="en-US" smtClean="0"/>
              <a:pPr>
                <a:defRPr/>
              </a:pPr>
              <a:t>97</a:t>
            </a:fld>
            <a:endParaRPr lang="en-US"/>
          </a:p>
        </p:txBody>
      </p:sp>
      <p:sp>
        <p:nvSpPr>
          <p:cNvPr id="2" name="Footer Placeholder 1">
            <a:extLst>
              <a:ext uri="{FF2B5EF4-FFF2-40B4-BE49-F238E27FC236}">
                <a16:creationId xmlns:a16="http://schemas.microsoft.com/office/drawing/2014/main" id="{0365F0B5-CE5B-4171-B119-92BFDC36F96F}"/>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4398269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clrChange>
              <a:clrFrom>
                <a:srgbClr val="959638"/>
              </a:clrFrom>
              <a:clrTo>
                <a:srgbClr val="959638">
                  <a:alpha val="0"/>
                </a:srgbClr>
              </a:clrTo>
            </a:clrChange>
            <a:extLst>
              <a:ext uri="{28A0092B-C50C-407E-A947-70E740481C1C}">
                <a14:useLocalDpi xmlns:a14="http://schemas.microsoft.com/office/drawing/2010/main" val="0"/>
              </a:ext>
            </a:extLst>
          </a:blip>
          <a:srcRect b="4680"/>
          <a:stretch/>
        </p:blipFill>
        <p:spPr>
          <a:xfrm>
            <a:off x="5574324" y="3191609"/>
            <a:ext cx="3569677" cy="3402622"/>
          </a:xfrm>
          <a:prstGeom prst="rect">
            <a:avLst/>
          </a:prstGeom>
        </p:spPr>
      </p:pic>
      <p:sp>
        <p:nvSpPr>
          <p:cNvPr id="39" name="Rectangle 38"/>
          <p:cNvSpPr/>
          <p:nvPr/>
        </p:nvSpPr>
        <p:spPr>
          <a:xfrm>
            <a:off x="167800" y="668454"/>
            <a:ext cx="8693812" cy="1796646"/>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melaksanakan</a:t>
            </a:r>
            <a:r>
              <a:rPr lang="en-US" sz="1846" dirty="0">
                <a:latin typeface="Arial Narrow" pitchFamily="34" charset="0"/>
              </a:rPr>
              <a:t> audit internal </a:t>
            </a:r>
            <a:r>
              <a:rPr lang="en-US" sz="1846" dirty="0" err="1">
                <a:latin typeface="Arial Narrow" pitchFamily="34" charset="0"/>
              </a:rPr>
              <a:t>pada</a:t>
            </a:r>
            <a:r>
              <a:rPr lang="en-US" sz="1846" dirty="0">
                <a:latin typeface="Arial Narrow" pitchFamily="34" charset="0"/>
              </a:rPr>
              <a:t> interval </a:t>
            </a:r>
            <a:r>
              <a:rPr lang="en-US" sz="1846" dirty="0" err="1">
                <a:latin typeface="Arial Narrow" pitchFamily="34" charset="0"/>
              </a:rPr>
              <a:t>waktu</a:t>
            </a:r>
            <a:r>
              <a:rPr lang="en-US" sz="1846" dirty="0">
                <a:latin typeface="Arial Narrow" pitchFamily="34" charset="0"/>
              </a:rPr>
              <a:t> yang </a:t>
            </a:r>
            <a:r>
              <a:rPr lang="en-US" sz="1846" dirty="0" err="1">
                <a:latin typeface="Arial Narrow" pitchFamily="34" charset="0"/>
              </a:rPr>
              <a:t>direncanakan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menyediakan</a:t>
            </a:r>
            <a:r>
              <a:rPr lang="en-US" sz="1846" dirty="0">
                <a:latin typeface="Arial Narrow" pitchFamily="34" charset="0"/>
              </a:rPr>
              <a:t> </a:t>
            </a:r>
            <a:r>
              <a:rPr lang="en-US" sz="1846" dirty="0" err="1">
                <a:latin typeface="Arial Narrow" pitchFamily="34" charset="0"/>
              </a:rPr>
              <a:t>informasi</a:t>
            </a:r>
            <a:r>
              <a:rPr lang="en-US" sz="1846" dirty="0">
                <a:latin typeface="Arial Narrow" pitchFamily="34" charset="0"/>
              </a:rPr>
              <a:t> </a:t>
            </a:r>
            <a:r>
              <a:rPr lang="en-US" sz="1846" dirty="0" err="1">
                <a:latin typeface="Arial Narrow" pitchFamily="34" charset="0"/>
              </a:rPr>
              <a:t>apakah</a:t>
            </a:r>
            <a:r>
              <a:rPr lang="en-US" sz="1846" dirty="0">
                <a:latin typeface="Arial Narrow" pitchFamily="34" charset="0"/>
              </a:rPr>
              <a:t> </a:t>
            </a:r>
            <a:r>
              <a:rPr lang="en-US" sz="1846" dirty="0" err="1">
                <a:latin typeface="Arial Narrow" pitchFamily="34" charset="0"/>
              </a:rPr>
              <a:t>sistem</a:t>
            </a:r>
            <a:r>
              <a:rPr lang="en-US" sz="1846" dirty="0">
                <a:latin typeface="Arial Narrow" pitchFamily="34" charset="0"/>
              </a:rPr>
              <a:t> </a:t>
            </a:r>
            <a:r>
              <a:rPr lang="en-US" sz="1846" dirty="0" err="1">
                <a:latin typeface="Arial Narrow" pitchFamily="34" charset="0"/>
              </a:rPr>
              <a:t>manajemen</a:t>
            </a:r>
            <a:r>
              <a:rPr lang="en-US" sz="1846" dirty="0">
                <a:latin typeface="Arial Narrow" pitchFamily="34" charset="0"/>
              </a:rPr>
              <a:t> K3L</a:t>
            </a:r>
          </a:p>
          <a:p>
            <a:pPr>
              <a:tabLst>
                <a:tab pos="422041" algn="l"/>
              </a:tabLst>
            </a:pPr>
            <a:r>
              <a:rPr lang="en-US" sz="1846" dirty="0">
                <a:latin typeface="Arial Narrow" pitchFamily="34" charset="0"/>
              </a:rPr>
              <a:t>a. 	</a:t>
            </a:r>
            <a:r>
              <a:rPr lang="en-US" sz="1846" dirty="0" err="1">
                <a:latin typeface="Arial Narrow" pitchFamily="34" charset="0"/>
              </a:rPr>
              <a:t>sesuai</a:t>
            </a:r>
            <a:r>
              <a:rPr lang="en-US" sz="1846" dirty="0">
                <a:latin typeface="Arial Narrow" pitchFamily="34" charset="0"/>
              </a:rPr>
              <a:t> </a:t>
            </a:r>
            <a:r>
              <a:rPr lang="en-US" sz="1846" dirty="0" err="1">
                <a:latin typeface="Arial Narrow" pitchFamily="34" charset="0"/>
              </a:rPr>
              <a:t>dengan</a:t>
            </a:r>
            <a:r>
              <a:rPr lang="en-US" sz="1846" dirty="0">
                <a:latin typeface="Arial Narrow" pitchFamily="34" charset="0"/>
              </a:rPr>
              <a:t>:</a:t>
            </a:r>
          </a:p>
          <a:p>
            <a:pPr marL="844083" indent="-422041">
              <a:buFont typeface="Wingdings" panose="05000000000000000000" pitchFamily="2" charset="2"/>
              <a:buChar char="§"/>
              <a:tabLst>
                <a:tab pos="844083" algn="l"/>
              </a:tabLst>
            </a:pP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sendiri</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SMK3L, </a:t>
            </a:r>
            <a:r>
              <a:rPr lang="en-US" sz="1846" dirty="0" err="1">
                <a:latin typeface="Arial Narrow" pitchFamily="34" charset="0"/>
              </a:rPr>
              <a:t>Termasuk</a:t>
            </a:r>
            <a:r>
              <a:rPr lang="en-US" sz="1846" dirty="0">
                <a:latin typeface="Arial Narrow" pitchFamily="34" charset="0"/>
              </a:rPr>
              <a:t> </a:t>
            </a:r>
            <a:r>
              <a:rPr lang="en-US" sz="1846" dirty="0" err="1">
                <a:latin typeface="Arial Narrow" pitchFamily="34" charset="0"/>
              </a:rPr>
              <a:t>Kebijakan</a:t>
            </a:r>
            <a:r>
              <a:rPr lang="en-US" sz="1846" dirty="0">
                <a:latin typeface="Arial Narrow" pitchFamily="34" charset="0"/>
              </a:rPr>
              <a:t> K3L,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Sasaran</a:t>
            </a:r>
            <a:r>
              <a:rPr lang="en-US" sz="1846" dirty="0">
                <a:latin typeface="Arial Narrow" pitchFamily="34" charset="0"/>
              </a:rPr>
              <a:t> K3L</a:t>
            </a:r>
          </a:p>
          <a:p>
            <a:pPr marL="844083" indent="-422041">
              <a:buFont typeface="Wingdings" panose="05000000000000000000" pitchFamily="2" charset="2"/>
              <a:buChar char="§"/>
              <a:tabLst>
                <a:tab pos="844083" algn="l"/>
              </a:tabLst>
            </a:pP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Standar</a:t>
            </a:r>
            <a:r>
              <a:rPr lang="en-US" sz="1846" dirty="0">
                <a:latin typeface="Arial Narrow" pitchFamily="34" charset="0"/>
              </a:rPr>
              <a:t> </a:t>
            </a:r>
            <a:r>
              <a:rPr lang="en-US" sz="1846" dirty="0" err="1">
                <a:latin typeface="Arial Narrow" pitchFamily="34" charset="0"/>
              </a:rPr>
              <a:t>ini</a:t>
            </a:r>
            <a:r>
              <a:rPr lang="en-US" sz="1846" dirty="0">
                <a:latin typeface="Arial Narrow" pitchFamily="34" charset="0"/>
              </a:rPr>
              <a:t>.</a:t>
            </a:r>
          </a:p>
          <a:p>
            <a:pPr>
              <a:tabLst>
                <a:tab pos="422041" algn="l"/>
              </a:tabLst>
            </a:pPr>
            <a:r>
              <a:rPr lang="en-US" sz="1846" dirty="0">
                <a:latin typeface="Arial Narrow" pitchFamily="34" charset="0"/>
              </a:rPr>
              <a:t>b.	</a:t>
            </a:r>
            <a:r>
              <a:rPr lang="en-US" sz="1846" dirty="0" err="1">
                <a:latin typeface="Arial Narrow" pitchFamily="34" charset="0"/>
              </a:rPr>
              <a:t>diterapkan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dipelihara</a:t>
            </a:r>
            <a:r>
              <a:rPr lang="en-US" sz="1846" dirty="0">
                <a:latin typeface="Arial Narrow" pitchFamily="34" charset="0"/>
              </a:rPr>
              <a:t> </a:t>
            </a:r>
            <a:r>
              <a:rPr lang="en-US" sz="1846" dirty="0" err="1">
                <a:latin typeface="Arial Narrow" pitchFamily="34" charset="0"/>
              </a:rPr>
              <a:t>efektif</a:t>
            </a:r>
            <a:endParaRPr lang="en-US" sz="1846" dirty="0">
              <a:latin typeface="Arial Narrow" pitchFamily="34" charset="0"/>
            </a:endParaRPr>
          </a:p>
        </p:txBody>
      </p:sp>
      <p:sp>
        <p:nvSpPr>
          <p:cNvPr id="32" name="Rectangle 31"/>
          <p:cNvSpPr/>
          <p:nvPr/>
        </p:nvSpPr>
        <p:spPr>
          <a:xfrm>
            <a:off x="167800" y="2812798"/>
            <a:ext cx="4097613" cy="503035"/>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err="1">
                <a:solidFill>
                  <a:schemeClr val="tx1"/>
                </a:solidFill>
                <a:latin typeface="Arial Narrow" pitchFamily="34" charset="0"/>
              </a:rPr>
              <a:t>Persyaratan</a:t>
            </a:r>
            <a:r>
              <a:rPr lang="en-US" sz="1846" dirty="0">
                <a:solidFill>
                  <a:schemeClr val="tx1"/>
                </a:solidFill>
                <a:latin typeface="Arial Narrow" pitchFamily="34" charset="0"/>
              </a:rPr>
              <a:t> internal </a:t>
            </a:r>
            <a:r>
              <a:rPr lang="en-US" sz="1846" dirty="0" err="1">
                <a:solidFill>
                  <a:schemeClr val="tx1"/>
                </a:solidFill>
                <a:latin typeface="Arial Narrow" pitchFamily="34" charset="0"/>
              </a:rPr>
              <a:t>organisasi</a:t>
            </a:r>
            <a:endParaRPr lang="en-US" sz="1846" dirty="0">
              <a:solidFill>
                <a:schemeClr val="tx1"/>
              </a:solidFill>
              <a:latin typeface="Arial Narrow" pitchFamily="34" charset="0"/>
            </a:endParaRPr>
          </a:p>
        </p:txBody>
      </p:sp>
      <p:sp>
        <p:nvSpPr>
          <p:cNvPr id="42" name="Rectangle 41"/>
          <p:cNvSpPr/>
          <p:nvPr/>
        </p:nvSpPr>
        <p:spPr>
          <a:xfrm>
            <a:off x="6272652" y="3081915"/>
            <a:ext cx="2018882" cy="520620"/>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Audit Internal SMK3L</a:t>
            </a:r>
          </a:p>
        </p:txBody>
      </p:sp>
      <p:sp>
        <p:nvSpPr>
          <p:cNvPr id="47" name="Rectangle 46"/>
          <p:cNvSpPr/>
          <p:nvPr/>
        </p:nvSpPr>
        <p:spPr>
          <a:xfrm>
            <a:off x="167800" y="4775553"/>
            <a:ext cx="4085969" cy="503035"/>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err="1">
                <a:solidFill>
                  <a:schemeClr val="tx1"/>
                </a:solidFill>
                <a:latin typeface="Arial Narrow" pitchFamily="34" charset="0"/>
              </a:rPr>
              <a:t>Persyaratan</a:t>
            </a:r>
            <a:r>
              <a:rPr lang="en-US" sz="1846" dirty="0">
                <a:solidFill>
                  <a:schemeClr val="tx1"/>
                </a:solidFill>
                <a:latin typeface="Arial Narrow" pitchFamily="34" charset="0"/>
              </a:rPr>
              <a:t> ISO</a:t>
            </a:r>
          </a:p>
        </p:txBody>
      </p:sp>
      <p:sp>
        <p:nvSpPr>
          <p:cNvPr id="48" name="Rectangle 47"/>
          <p:cNvSpPr/>
          <p:nvPr/>
        </p:nvSpPr>
        <p:spPr>
          <a:xfrm>
            <a:off x="167800" y="3421537"/>
            <a:ext cx="4085970" cy="124831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Misalnya</a:t>
            </a:r>
            <a:r>
              <a:rPr lang="en-US" sz="1662" dirty="0">
                <a:solidFill>
                  <a:schemeClr val="tx1"/>
                </a:solidFill>
                <a:latin typeface="Arial Narrow" pitchFamily="34" charset="0"/>
              </a:rPr>
              <a:t> : </a:t>
            </a:r>
          </a:p>
          <a:p>
            <a:pPr marL="263776" indent="-263776">
              <a:buFontTx/>
              <a:buChar char="-"/>
            </a:pPr>
            <a:r>
              <a:rPr lang="en-US" sz="1662" dirty="0" err="1">
                <a:solidFill>
                  <a:schemeClr val="tx1"/>
                </a:solidFill>
                <a:latin typeface="Arial Narrow" pitchFamily="34" charset="0"/>
              </a:rPr>
              <a:t>Standar</a:t>
            </a:r>
            <a:r>
              <a:rPr lang="en-US" sz="1662" dirty="0">
                <a:solidFill>
                  <a:schemeClr val="tx1"/>
                </a:solidFill>
                <a:latin typeface="Arial Narrow" pitchFamily="34" charset="0"/>
              </a:rPr>
              <a:t> </a:t>
            </a:r>
            <a:r>
              <a:rPr lang="en-US" sz="1662" dirty="0" err="1">
                <a:solidFill>
                  <a:schemeClr val="tx1"/>
                </a:solidFill>
                <a:latin typeface="Arial Narrow" pitchFamily="34" charset="0"/>
              </a:rPr>
              <a:t>dari</a:t>
            </a:r>
            <a:r>
              <a:rPr lang="en-US" sz="1662" dirty="0">
                <a:solidFill>
                  <a:schemeClr val="tx1"/>
                </a:solidFill>
                <a:latin typeface="Arial Narrow" pitchFamily="34" charset="0"/>
              </a:rPr>
              <a:t> Headquarter</a:t>
            </a:r>
          </a:p>
          <a:p>
            <a:pPr marL="263776" indent="-263776">
              <a:buFontTx/>
              <a:buChar char="-"/>
            </a:pPr>
            <a:r>
              <a:rPr lang="en-US" sz="1662" dirty="0" err="1">
                <a:solidFill>
                  <a:schemeClr val="tx1"/>
                </a:solidFill>
                <a:latin typeface="Arial Narrow" pitchFamily="34" charset="0"/>
              </a:rPr>
              <a:t>Standar</a:t>
            </a:r>
            <a:r>
              <a:rPr lang="en-US" sz="1662" dirty="0">
                <a:solidFill>
                  <a:schemeClr val="tx1"/>
                </a:solidFill>
                <a:latin typeface="Arial Narrow" pitchFamily="34" charset="0"/>
              </a:rPr>
              <a:t> </a:t>
            </a:r>
            <a:r>
              <a:rPr lang="en-US" sz="1662" dirty="0" err="1">
                <a:solidFill>
                  <a:schemeClr val="tx1"/>
                </a:solidFill>
                <a:latin typeface="Arial Narrow" pitchFamily="34" charset="0"/>
              </a:rPr>
              <a:t>dari</a:t>
            </a:r>
            <a:r>
              <a:rPr lang="en-US" sz="1662" dirty="0">
                <a:solidFill>
                  <a:schemeClr val="tx1"/>
                </a:solidFill>
                <a:latin typeface="Arial Narrow" pitchFamily="34" charset="0"/>
              </a:rPr>
              <a:t> Customers</a:t>
            </a:r>
          </a:p>
          <a:p>
            <a:pPr marL="263776" indent="-263776">
              <a:buFontTx/>
              <a:buChar char="-"/>
            </a:pPr>
            <a:r>
              <a:rPr lang="en-US" sz="1662" dirty="0" err="1">
                <a:solidFill>
                  <a:schemeClr val="tx1"/>
                </a:solidFill>
                <a:latin typeface="Arial Narrow" pitchFamily="34" charset="0"/>
              </a:rPr>
              <a:t>Standar</a:t>
            </a:r>
            <a:r>
              <a:rPr lang="en-US" sz="1662" dirty="0">
                <a:solidFill>
                  <a:schemeClr val="tx1"/>
                </a:solidFill>
                <a:latin typeface="Arial Narrow" pitchFamily="34" charset="0"/>
              </a:rPr>
              <a:t> Negara lain </a:t>
            </a:r>
            <a:r>
              <a:rPr lang="en-US" sz="1662" dirty="0" err="1">
                <a:solidFill>
                  <a:schemeClr val="tx1"/>
                </a:solidFill>
                <a:latin typeface="Arial Narrow" pitchFamily="34" charset="0"/>
              </a:rPr>
              <a:t>sebagai</a:t>
            </a:r>
            <a:r>
              <a:rPr lang="en-US" sz="1662" dirty="0">
                <a:solidFill>
                  <a:schemeClr val="tx1"/>
                </a:solidFill>
                <a:latin typeface="Arial Narrow" pitchFamily="34" charset="0"/>
              </a:rPr>
              <a:t> </a:t>
            </a:r>
            <a:r>
              <a:rPr lang="en-US" sz="1662" dirty="0" err="1">
                <a:solidFill>
                  <a:schemeClr val="tx1"/>
                </a:solidFill>
                <a:latin typeface="Arial Narrow" pitchFamily="34" charset="0"/>
              </a:rPr>
              <a:t>tujuan</a:t>
            </a:r>
            <a:r>
              <a:rPr lang="en-US" sz="1662" dirty="0">
                <a:solidFill>
                  <a:schemeClr val="tx1"/>
                </a:solidFill>
                <a:latin typeface="Arial Narrow" pitchFamily="34" charset="0"/>
              </a:rPr>
              <a:t> </a:t>
            </a:r>
            <a:r>
              <a:rPr lang="en-US" sz="1662" dirty="0" err="1">
                <a:solidFill>
                  <a:schemeClr val="tx1"/>
                </a:solidFill>
                <a:latin typeface="Arial Narrow" pitchFamily="34" charset="0"/>
              </a:rPr>
              <a:t>pasar</a:t>
            </a:r>
            <a:endParaRPr lang="en-US" sz="1662" dirty="0">
              <a:solidFill>
                <a:schemeClr val="tx1"/>
              </a:solidFill>
              <a:latin typeface="Arial Narrow" pitchFamily="34" charset="0"/>
            </a:endParaRPr>
          </a:p>
          <a:p>
            <a:r>
              <a:rPr lang="en-US" sz="1662" dirty="0">
                <a:solidFill>
                  <a:schemeClr val="tx1"/>
                </a:solidFill>
                <a:latin typeface="Arial Narrow" pitchFamily="34" charset="0"/>
              </a:rPr>
              <a:t>Yang </a:t>
            </a:r>
            <a:r>
              <a:rPr lang="en-US" sz="1662" dirty="0" err="1">
                <a:solidFill>
                  <a:schemeClr val="tx1"/>
                </a:solidFill>
                <a:latin typeface="Arial Narrow" pitchFamily="34" charset="0"/>
              </a:rPr>
              <a:t>relevan</a:t>
            </a:r>
            <a:r>
              <a:rPr lang="en-US" sz="1662" dirty="0">
                <a:solidFill>
                  <a:schemeClr val="tx1"/>
                </a:solidFill>
                <a:latin typeface="Arial Narrow" pitchFamily="34" charset="0"/>
              </a:rPr>
              <a:t> </a:t>
            </a:r>
            <a:r>
              <a:rPr lang="en-US" sz="1662" dirty="0" err="1">
                <a:solidFill>
                  <a:schemeClr val="tx1"/>
                </a:solidFill>
                <a:latin typeface="Arial Narrow" pitchFamily="34" charset="0"/>
              </a:rPr>
              <a:t>dengan</a:t>
            </a:r>
            <a:r>
              <a:rPr lang="en-US" sz="1662" dirty="0">
                <a:solidFill>
                  <a:schemeClr val="tx1"/>
                </a:solidFill>
                <a:latin typeface="Arial Narrow" pitchFamily="34" charset="0"/>
              </a:rPr>
              <a:t> SMK3L</a:t>
            </a:r>
          </a:p>
        </p:txBody>
      </p:sp>
      <p:sp>
        <p:nvSpPr>
          <p:cNvPr id="49" name="Rectangle 48"/>
          <p:cNvSpPr/>
          <p:nvPr/>
        </p:nvSpPr>
        <p:spPr>
          <a:xfrm>
            <a:off x="167801" y="5384292"/>
            <a:ext cx="4097612" cy="632850"/>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a:solidFill>
                  <a:schemeClr val="tx1"/>
                </a:solidFill>
                <a:latin typeface="Arial Narrow" pitchFamily="34" charset="0"/>
              </a:rPr>
              <a:t>Audit </a:t>
            </a:r>
            <a:r>
              <a:rPr lang="en-US" sz="1662" dirty="0" err="1">
                <a:solidFill>
                  <a:schemeClr val="tx1"/>
                </a:solidFill>
                <a:latin typeface="Arial Narrow" pitchFamily="34" charset="0"/>
              </a:rPr>
              <a:t>sistem</a:t>
            </a:r>
            <a:r>
              <a:rPr lang="en-US" sz="1662" dirty="0">
                <a:solidFill>
                  <a:schemeClr val="tx1"/>
                </a:solidFill>
                <a:latin typeface="Arial Narrow" pitchFamily="34" charset="0"/>
              </a:rPr>
              <a:t> </a:t>
            </a:r>
            <a:r>
              <a:rPr lang="en-US" sz="1662" dirty="0" err="1">
                <a:solidFill>
                  <a:schemeClr val="tx1"/>
                </a:solidFill>
                <a:latin typeface="Arial Narrow" pitchFamily="34" charset="0"/>
              </a:rPr>
              <a:t>manajemen</a:t>
            </a:r>
            <a:r>
              <a:rPr lang="en-US" sz="1662" dirty="0">
                <a:solidFill>
                  <a:schemeClr val="tx1"/>
                </a:solidFill>
                <a:latin typeface="Arial Narrow" pitchFamily="34" charset="0"/>
              </a:rPr>
              <a:t> </a:t>
            </a:r>
            <a:r>
              <a:rPr lang="en-US" sz="1662" dirty="0" err="1">
                <a:solidFill>
                  <a:schemeClr val="tx1"/>
                </a:solidFill>
                <a:latin typeface="Arial Narrow" pitchFamily="34" charset="0"/>
              </a:rPr>
              <a:t>mengacu</a:t>
            </a:r>
            <a:r>
              <a:rPr lang="en-US" sz="1662" dirty="0">
                <a:solidFill>
                  <a:schemeClr val="tx1"/>
                </a:solidFill>
                <a:latin typeface="Arial Narrow" pitchFamily="34" charset="0"/>
              </a:rPr>
              <a:t> </a:t>
            </a:r>
            <a:r>
              <a:rPr lang="en-US" sz="1662" dirty="0" err="1">
                <a:solidFill>
                  <a:schemeClr val="tx1"/>
                </a:solidFill>
                <a:latin typeface="Arial Narrow" pitchFamily="34" charset="0"/>
              </a:rPr>
              <a:t>kepada</a:t>
            </a:r>
            <a:r>
              <a:rPr lang="en-US" sz="1662" dirty="0">
                <a:solidFill>
                  <a:schemeClr val="tx1"/>
                </a:solidFill>
                <a:latin typeface="Arial Narrow" pitchFamily="34" charset="0"/>
              </a:rPr>
              <a:t> ISO 19011</a:t>
            </a:r>
          </a:p>
        </p:txBody>
      </p:sp>
      <p:cxnSp>
        <p:nvCxnSpPr>
          <p:cNvPr id="50" name="Straight Arrow Connector 49"/>
          <p:cNvCxnSpPr>
            <a:stCxn id="32" idx="3"/>
            <a:endCxn id="42" idx="1"/>
          </p:cNvCxnSpPr>
          <p:nvPr/>
        </p:nvCxnSpPr>
        <p:spPr>
          <a:xfrm>
            <a:off x="4265413" y="3064316"/>
            <a:ext cx="2007239" cy="27791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7" idx="3"/>
            <a:endCxn id="42" idx="1"/>
          </p:cNvCxnSpPr>
          <p:nvPr/>
        </p:nvCxnSpPr>
        <p:spPr>
          <a:xfrm flipV="1">
            <a:off x="4253770" y="3342226"/>
            <a:ext cx="2018883" cy="168484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9.2 Audit Internal</a:t>
            </a:r>
          </a:p>
        </p:txBody>
      </p:sp>
      <p:sp>
        <p:nvSpPr>
          <p:cNvPr id="3" name="Slide Number Placeholder 2">
            <a:extLst>
              <a:ext uri="{FF2B5EF4-FFF2-40B4-BE49-F238E27FC236}">
                <a16:creationId xmlns:a16="http://schemas.microsoft.com/office/drawing/2014/main" id="{F2D5BE75-39E2-4B57-8ACE-16B72FD45C2B}"/>
              </a:ext>
            </a:extLst>
          </p:cNvPr>
          <p:cNvSpPr>
            <a:spLocks noGrp="1"/>
          </p:cNvSpPr>
          <p:nvPr>
            <p:ph type="sldNum" sz="quarter" idx="12"/>
          </p:nvPr>
        </p:nvSpPr>
        <p:spPr/>
        <p:txBody>
          <a:bodyPr/>
          <a:lstStyle/>
          <a:p>
            <a:pPr>
              <a:defRPr/>
            </a:pPr>
            <a:fld id="{2E3D3CF9-A8F0-446F-8AA4-23D2A19D86A0}" type="slidenum">
              <a:rPr lang="en-US" smtClean="0"/>
              <a:pPr>
                <a:defRPr/>
              </a:pPr>
              <a:t>98</a:t>
            </a:fld>
            <a:endParaRPr lang="en-US"/>
          </a:p>
        </p:txBody>
      </p:sp>
      <p:sp>
        <p:nvSpPr>
          <p:cNvPr id="2" name="Footer Placeholder 1">
            <a:extLst>
              <a:ext uri="{FF2B5EF4-FFF2-40B4-BE49-F238E27FC236}">
                <a16:creationId xmlns:a16="http://schemas.microsoft.com/office/drawing/2014/main" id="{A4B095E0-952E-47C0-B7FA-19B0360C20D9}"/>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4" name="Title 1">
            <a:extLst>
              <a:ext uri="{FF2B5EF4-FFF2-40B4-BE49-F238E27FC236}">
                <a16:creationId xmlns:a16="http://schemas.microsoft.com/office/drawing/2014/main" id="{EA021004-B610-4DCF-AF0A-42F8209AA565}"/>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6203857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clrChange>
              <a:clrFrom>
                <a:srgbClr val="959638"/>
              </a:clrFrom>
              <a:clrTo>
                <a:srgbClr val="959638">
                  <a:alpha val="0"/>
                </a:srgbClr>
              </a:clrTo>
            </a:clrChange>
            <a:extLst>
              <a:ext uri="{28A0092B-C50C-407E-A947-70E740481C1C}">
                <a14:useLocalDpi xmlns:a14="http://schemas.microsoft.com/office/drawing/2010/main" val="0"/>
              </a:ext>
            </a:extLst>
          </a:blip>
          <a:srcRect b="4680"/>
          <a:stretch/>
        </p:blipFill>
        <p:spPr>
          <a:xfrm>
            <a:off x="5574324" y="3191609"/>
            <a:ext cx="3569677" cy="3402622"/>
          </a:xfrm>
          <a:prstGeom prst="rect">
            <a:avLst/>
          </a:prstGeom>
        </p:spPr>
      </p:pic>
      <p:sp>
        <p:nvSpPr>
          <p:cNvPr id="39" name="Rectangle 38"/>
          <p:cNvSpPr/>
          <p:nvPr/>
        </p:nvSpPr>
        <p:spPr>
          <a:xfrm>
            <a:off x="224055" y="592975"/>
            <a:ext cx="8759986" cy="1228541"/>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menerapkan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program audit internal, </a:t>
            </a:r>
            <a:r>
              <a:rPr lang="en-US" sz="1846" dirty="0" err="1">
                <a:latin typeface="Arial Narrow" pitchFamily="34" charset="0"/>
              </a:rPr>
              <a:t>termasuk</a:t>
            </a:r>
            <a:r>
              <a:rPr lang="en-US" sz="1846" dirty="0">
                <a:latin typeface="Arial Narrow" pitchFamily="34" charset="0"/>
              </a:rPr>
              <a:t> </a:t>
            </a:r>
            <a:r>
              <a:rPr lang="en-US" sz="1846" dirty="0" err="1">
                <a:latin typeface="Arial Narrow" pitchFamily="34" charset="0"/>
              </a:rPr>
              <a:t>frekuensi</a:t>
            </a:r>
            <a:r>
              <a:rPr lang="en-US" sz="1846" dirty="0">
                <a:latin typeface="Arial Narrow" pitchFamily="34" charset="0"/>
              </a:rPr>
              <a:t>, </a:t>
            </a:r>
            <a:r>
              <a:rPr lang="en-US" sz="1846" dirty="0" err="1">
                <a:latin typeface="Arial Narrow" pitchFamily="34" charset="0"/>
              </a:rPr>
              <a:t>metode</a:t>
            </a:r>
            <a:r>
              <a:rPr lang="en-US" sz="1846" dirty="0">
                <a:latin typeface="Arial Narrow" pitchFamily="34" charset="0"/>
              </a:rPr>
              <a:t>, </a:t>
            </a:r>
            <a:r>
              <a:rPr lang="en-US" sz="1846" dirty="0" err="1">
                <a:latin typeface="Arial Narrow" pitchFamily="34" charset="0"/>
              </a:rPr>
              <a:t>tanggung</a:t>
            </a:r>
            <a:r>
              <a:rPr lang="en-US" sz="1846" dirty="0">
                <a:latin typeface="Arial Narrow" pitchFamily="34" charset="0"/>
              </a:rPr>
              <a:t> </a:t>
            </a:r>
            <a:r>
              <a:rPr lang="en-US" sz="1846" dirty="0" err="1">
                <a:latin typeface="Arial Narrow" pitchFamily="34" charset="0"/>
              </a:rPr>
              <a:t>jawab</a:t>
            </a:r>
            <a:r>
              <a:rPr lang="en-US" sz="1846" dirty="0">
                <a:latin typeface="Arial Narrow" pitchFamily="34" charset="0"/>
              </a:rPr>
              <a:t>, </a:t>
            </a:r>
            <a:r>
              <a:rPr lang="en-US" sz="1846" dirty="0" err="1">
                <a:latin typeface="Arial Narrow" pitchFamily="34" charset="0"/>
              </a:rPr>
              <a:t>konsultasi</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pelaporan</a:t>
            </a:r>
            <a:r>
              <a:rPr lang="en-US" sz="1846" dirty="0">
                <a:latin typeface="Arial Narrow" pitchFamily="34" charset="0"/>
              </a:rPr>
              <a:t> audit </a:t>
            </a:r>
            <a:r>
              <a:rPr lang="en-US" sz="1846" dirty="0" err="1">
                <a:latin typeface="Arial Narrow" pitchFamily="34" charset="0"/>
              </a:rPr>
              <a:t>internalnya</a:t>
            </a:r>
            <a:r>
              <a:rPr lang="en-US" sz="1846" dirty="0">
                <a:latin typeface="Arial Narrow" pitchFamily="34" charset="0"/>
              </a:rPr>
              <a:t>.</a:t>
            </a:r>
          </a:p>
          <a:p>
            <a:r>
              <a:rPr lang="en-US" sz="1846" dirty="0" err="1">
                <a:latin typeface="Arial Narrow" pitchFamily="34" charset="0"/>
              </a:rPr>
              <a:t>Ketika</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program audit internal, </a:t>
            </a:r>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mempertimbangkan</a:t>
            </a:r>
            <a:r>
              <a:rPr lang="en-US" sz="1846" dirty="0">
                <a:latin typeface="Arial Narrow" pitchFamily="34" charset="0"/>
              </a:rPr>
              <a:t> </a:t>
            </a:r>
            <a:r>
              <a:rPr lang="en-US" sz="1846" dirty="0" err="1">
                <a:latin typeface="Arial Narrow" pitchFamily="34" charset="0"/>
              </a:rPr>
              <a:t>kepentingan</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suatu</a:t>
            </a:r>
            <a:r>
              <a:rPr lang="en-US" sz="1846" dirty="0">
                <a:latin typeface="Arial Narrow" pitchFamily="34" charset="0"/>
              </a:rPr>
              <a:t> proses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hasil</a:t>
            </a:r>
            <a:r>
              <a:rPr lang="en-US" sz="1846" dirty="0">
                <a:latin typeface="Arial Narrow" pitchFamily="34" charset="0"/>
              </a:rPr>
              <a:t> audit </a:t>
            </a:r>
            <a:r>
              <a:rPr lang="en-US" sz="1846" dirty="0" err="1">
                <a:latin typeface="Arial Narrow" pitchFamily="34" charset="0"/>
              </a:rPr>
              <a:t>terdahulu</a:t>
            </a:r>
            <a:r>
              <a:rPr lang="en-US" sz="1846" dirty="0">
                <a:latin typeface="Arial Narrow" pitchFamily="34" charset="0"/>
              </a:rPr>
              <a:t>.</a:t>
            </a:r>
          </a:p>
        </p:txBody>
      </p:sp>
      <p:sp>
        <p:nvSpPr>
          <p:cNvPr id="32" name="Rectangle 31"/>
          <p:cNvSpPr/>
          <p:nvPr/>
        </p:nvSpPr>
        <p:spPr>
          <a:xfrm>
            <a:off x="330535" y="2124636"/>
            <a:ext cx="2497019" cy="2640796"/>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Menetapkan</a:t>
            </a:r>
            <a:r>
              <a:rPr lang="en-US" sz="1662" dirty="0">
                <a:solidFill>
                  <a:schemeClr val="tx1"/>
                </a:solidFill>
                <a:latin typeface="Arial Narrow" pitchFamily="34" charset="0"/>
              </a:rPr>
              <a:t> : </a:t>
            </a:r>
          </a:p>
          <a:p>
            <a:pPr marL="316531" indent="-316531">
              <a:buFontTx/>
              <a:buChar char="-"/>
            </a:pPr>
            <a:r>
              <a:rPr lang="en-US" sz="1662" dirty="0" err="1">
                <a:solidFill>
                  <a:schemeClr val="tx1"/>
                </a:solidFill>
                <a:latin typeface="Arial Narrow" pitchFamily="34" charset="0"/>
              </a:rPr>
              <a:t>Frekuensi</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Metode</a:t>
            </a:r>
            <a:r>
              <a:rPr lang="en-US" sz="1662" dirty="0">
                <a:solidFill>
                  <a:schemeClr val="tx1"/>
                </a:solidFill>
                <a:latin typeface="Arial Narrow" pitchFamily="34" charset="0"/>
              </a:rPr>
              <a:t> </a:t>
            </a:r>
          </a:p>
          <a:p>
            <a:pPr marL="316531" indent="-316531">
              <a:buFontTx/>
              <a:buChar char="-"/>
            </a:pPr>
            <a:r>
              <a:rPr lang="en-US" sz="1662" dirty="0" err="1">
                <a:solidFill>
                  <a:schemeClr val="tx1"/>
                </a:solidFill>
                <a:latin typeface="Arial Narrow" pitchFamily="34" charset="0"/>
              </a:rPr>
              <a:t>Tanggungjawab</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Konsultasi</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Persyaratan</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Pelaporan</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Kriteria</a:t>
            </a:r>
            <a:r>
              <a:rPr lang="en-US" sz="1662" dirty="0">
                <a:solidFill>
                  <a:schemeClr val="tx1"/>
                </a:solidFill>
                <a:latin typeface="Arial Narrow" pitchFamily="34" charset="0"/>
              </a:rPr>
              <a: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lingkup</a:t>
            </a:r>
            <a:r>
              <a:rPr lang="en-US" sz="1662" dirty="0">
                <a:solidFill>
                  <a:schemeClr val="tx1"/>
                </a:solidFill>
                <a:latin typeface="Arial Narrow" pitchFamily="34" charset="0"/>
              </a:rPr>
              <a:t> </a:t>
            </a:r>
          </a:p>
          <a:p>
            <a:pPr marL="316531" indent="-316531">
              <a:buFontTx/>
              <a:buChar char="-"/>
            </a:pPr>
            <a:r>
              <a:rPr lang="en-US" sz="1662" dirty="0">
                <a:solidFill>
                  <a:schemeClr val="tx1"/>
                </a:solidFill>
                <a:latin typeface="Arial Narrow" pitchFamily="34" charset="0"/>
              </a:rPr>
              <a:t>Auditor</a:t>
            </a:r>
          </a:p>
        </p:txBody>
      </p:sp>
      <p:sp>
        <p:nvSpPr>
          <p:cNvPr id="42" name="Rectangle 41"/>
          <p:cNvSpPr/>
          <p:nvPr/>
        </p:nvSpPr>
        <p:spPr>
          <a:xfrm>
            <a:off x="3413585" y="4391219"/>
            <a:ext cx="2268415" cy="519822"/>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Program Audit Internal</a:t>
            </a:r>
          </a:p>
        </p:txBody>
      </p:sp>
      <p:sp>
        <p:nvSpPr>
          <p:cNvPr id="22" name="Rectangle 21"/>
          <p:cNvSpPr/>
          <p:nvPr/>
        </p:nvSpPr>
        <p:spPr>
          <a:xfrm>
            <a:off x="4547793" y="2610850"/>
            <a:ext cx="4387362" cy="979064"/>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Organisasi</a:t>
            </a:r>
            <a:r>
              <a:rPr lang="en-US" sz="1662" dirty="0">
                <a:solidFill>
                  <a:schemeClr val="tx1"/>
                </a:solidFill>
                <a:latin typeface="Arial Narrow" pitchFamily="34" charset="0"/>
              </a:rPr>
              <a:t> </a:t>
            </a:r>
            <a:r>
              <a:rPr lang="en-US" sz="1662" dirty="0" err="1">
                <a:solidFill>
                  <a:schemeClr val="tx1"/>
                </a:solidFill>
                <a:latin typeface="Arial Narrow" pitchFamily="34" charset="0"/>
              </a:rPr>
              <a:t>harus</a:t>
            </a:r>
            <a:r>
              <a:rPr lang="en-US" sz="1662" dirty="0">
                <a:solidFill>
                  <a:schemeClr val="tx1"/>
                </a:solidFill>
                <a:latin typeface="Arial Narrow" pitchFamily="34" charset="0"/>
              </a:rPr>
              <a:t> </a:t>
            </a:r>
            <a:r>
              <a:rPr lang="en-US" sz="1662" dirty="0" err="1">
                <a:solidFill>
                  <a:schemeClr val="tx1"/>
                </a:solidFill>
                <a:latin typeface="Arial Narrow" pitchFamily="34" charset="0"/>
              </a:rPr>
              <a:t>menyimpan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informasi</a:t>
            </a:r>
            <a:r>
              <a:rPr lang="en-US" sz="1662" dirty="0">
                <a:solidFill>
                  <a:schemeClr val="tx1"/>
                </a:solidFill>
                <a:latin typeface="Arial Narrow" pitchFamily="34" charset="0"/>
              </a:rPr>
              <a:t> </a:t>
            </a:r>
            <a:r>
              <a:rPr lang="en-US" sz="1662" dirty="0" err="1">
                <a:solidFill>
                  <a:schemeClr val="tx1"/>
                </a:solidFill>
                <a:latin typeface="Arial Narrow" pitchFamily="34" charset="0"/>
              </a:rPr>
              <a:t>terdokumentasi</a:t>
            </a:r>
            <a:r>
              <a:rPr lang="en-US" sz="1662" dirty="0">
                <a:solidFill>
                  <a:schemeClr val="tx1"/>
                </a:solidFill>
                <a:latin typeface="Arial Narrow" pitchFamily="34" charset="0"/>
              </a:rPr>
              <a:t> </a:t>
            </a:r>
            <a:r>
              <a:rPr lang="en-US" sz="1662" dirty="0" err="1">
                <a:solidFill>
                  <a:schemeClr val="tx1"/>
                </a:solidFill>
                <a:latin typeface="Arial Narrow" pitchFamily="34" charset="0"/>
              </a:rPr>
              <a:t>sebagai</a:t>
            </a:r>
            <a:r>
              <a:rPr lang="en-US" sz="1662" dirty="0">
                <a:solidFill>
                  <a:schemeClr val="tx1"/>
                </a:solidFill>
                <a:latin typeface="Arial Narrow" pitchFamily="34" charset="0"/>
              </a:rPr>
              <a:t> </a:t>
            </a:r>
            <a:r>
              <a:rPr lang="en-US" sz="1662" dirty="0" err="1">
                <a:solidFill>
                  <a:schemeClr val="tx1"/>
                </a:solidFill>
                <a:latin typeface="Arial Narrow" pitchFamily="34" charset="0"/>
              </a:rPr>
              <a:t>bukti</a:t>
            </a:r>
            <a:r>
              <a:rPr lang="en-US" sz="1662" dirty="0">
                <a:solidFill>
                  <a:schemeClr val="tx1"/>
                </a:solidFill>
                <a:latin typeface="Arial Narrow" pitchFamily="34" charset="0"/>
              </a:rPr>
              <a:t> </a:t>
            </a:r>
            <a:r>
              <a:rPr lang="en-US" sz="1662" dirty="0" err="1">
                <a:solidFill>
                  <a:schemeClr val="tx1"/>
                </a:solidFill>
                <a:latin typeface="Arial Narrow" pitchFamily="34" charset="0"/>
              </a:rPr>
              <a:t>penerapan</a:t>
            </a:r>
            <a:r>
              <a:rPr lang="en-US" sz="1662" dirty="0">
                <a:solidFill>
                  <a:schemeClr val="tx1"/>
                </a:solidFill>
                <a:latin typeface="Arial Narrow" pitchFamily="34" charset="0"/>
              </a:rPr>
              <a:t> program audit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hasil</a:t>
            </a:r>
            <a:r>
              <a:rPr lang="en-US" sz="1662" dirty="0">
                <a:solidFill>
                  <a:schemeClr val="tx1"/>
                </a:solidFill>
                <a:latin typeface="Arial Narrow" pitchFamily="34" charset="0"/>
              </a:rPr>
              <a:t> audit.</a:t>
            </a:r>
          </a:p>
        </p:txBody>
      </p:sp>
      <p:sp>
        <p:nvSpPr>
          <p:cNvPr id="8" name="Chevron 7"/>
          <p:cNvSpPr/>
          <p:nvPr/>
        </p:nvSpPr>
        <p:spPr>
          <a:xfrm>
            <a:off x="2919046" y="4407802"/>
            <a:ext cx="360485" cy="519822"/>
          </a:xfrm>
          <a:prstGeom prst="chevron">
            <a:avLst/>
          </a:prstGeom>
          <a:solidFill>
            <a:srgbClr val="FF66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5" name="Rectangle 24"/>
          <p:cNvSpPr/>
          <p:nvPr/>
        </p:nvSpPr>
        <p:spPr>
          <a:xfrm>
            <a:off x="314607" y="4873611"/>
            <a:ext cx="2497019" cy="1617786"/>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Mempertimbangkan</a:t>
            </a:r>
            <a:r>
              <a:rPr lang="en-US" sz="1662" dirty="0">
                <a:solidFill>
                  <a:schemeClr val="tx1"/>
                </a:solidFill>
                <a:latin typeface="Arial Narrow" pitchFamily="34" charset="0"/>
              </a:rPr>
              <a:t> :</a:t>
            </a:r>
          </a:p>
          <a:p>
            <a:pPr marL="263776" indent="-263776">
              <a:buFontTx/>
              <a:buChar char="-"/>
            </a:pPr>
            <a:r>
              <a:rPr lang="en-US" sz="1662" dirty="0" err="1">
                <a:solidFill>
                  <a:schemeClr val="tx1"/>
                </a:solidFill>
                <a:latin typeface="Arial Narrow" pitchFamily="34" charset="0"/>
              </a:rPr>
              <a:t>Pentingnya</a:t>
            </a:r>
            <a:r>
              <a:rPr lang="en-US" sz="1662" dirty="0">
                <a:solidFill>
                  <a:schemeClr val="tx1"/>
                </a:solidFill>
                <a:latin typeface="Arial Narrow" pitchFamily="34" charset="0"/>
              </a:rPr>
              <a:t> proses yang </a:t>
            </a:r>
            <a:r>
              <a:rPr lang="en-US" sz="1662" dirty="0" err="1">
                <a:solidFill>
                  <a:schemeClr val="tx1"/>
                </a:solidFill>
                <a:latin typeface="Arial Narrow" pitchFamily="34" charset="0"/>
              </a:rPr>
              <a:t>diaudit</a:t>
            </a:r>
            <a:endParaRPr lang="en-US" sz="1662" dirty="0">
              <a:solidFill>
                <a:schemeClr val="tx1"/>
              </a:solidFill>
              <a:latin typeface="Arial Narrow" pitchFamily="34" charset="0"/>
            </a:endParaRPr>
          </a:p>
          <a:p>
            <a:pPr marL="263776" indent="-263776">
              <a:buFontTx/>
              <a:buChar char="-"/>
            </a:pPr>
            <a:r>
              <a:rPr lang="en-US" sz="1662" dirty="0" err="1">
                <a:solidFill>
                  <a:schemeClr val="tx1"/>
                </a:solidFill>
                <a:latin typeface="Arial Narrow" pitchFamily="34" charset="0"/>
              </a:rPr>
              <a:t>Perubahan</a:t>
            </a:r>
            <a:r>
              <a:rPr lang="en-US" sz="1662" dirty="0">
                <a:solidFill>
                  <a:schemeClr val="tx1"/>
                </a:solidFill>
                <a:latin typeface="Arial Narrow" pitchFamily="34" charset="0"/>
              </a:rPr>
              <a:t> yang </a:t>
            </a:r>
            <a:r>
              <a:rPr lang="en-US" sz="1662" dirty="0" err="1">
                <a:solidFill>
                  <a:schemeClr val="tx1"/>
                </a:solidFill>
                <a:latin typeface="Arial Narrow" pitchFamily="34" charset="0"/>
              </a:rPr>
              <a:t>mempengaruhi</a:t>
            </a:r>
            <a:r>
              <a:rPr lang="en-US" sz="1662" dirty="0">
                <a:solidFill>
                  <a:schemeClr val="tx1"/>
                </a:solidFill>
                <a:latin typeface="Arial Narrow" pitchFamily="34" charset="0"/>
              </a:rPr>
              <a:t> </a:t>
            </a:r>
            <a:r>
              <a:rPr lang="en-US" sz="1662" dirty="0" err="1">
                <a:solidFill>
                  <a:schemeClr val="tx1"/>
                </a:solidFill>
                <a:latin typeface="Arial Narrow" pitchFamily="34" charset="0"/>
              </a:rPr>
              <a:t>organisasi</a:t>
            </a:r>
            <a:endParaRPr lang="en-US" sz="1662" dirty="0">
              <a:solidFill>
                <a:schemeClr val="tx1"/>
              </a:solidFill>
              <a:latin typeface="Arial Narrow" pitchFamily="34" charset="0"/>
            </a:endParaRPr>
          </a:p>
          <a:p>
            <a:pPr marL="263776" indent="-263776">
              <a:buFontTx/>
              <a:buChar char="-"/>
            </a:pPr>
            <a:r>
              <a:rPr lang="en-US" sz="1662" dirty="0" err="1">
                <a:solidFill>
                  <a:schemeClr val="tx1"/>
                </a:solidFill>
                <a:latin typeface="Arial Narrow" pitchFamily="34" charset="0"/>
              </a:rPr>
              <a:t>Hasil</a:t>
            </a:r>
            <a:r>
              <a:rPr lang="en-US" sz="1662" dirty="0">
                <a:solidFill>
                  <a:schemeClr val="tx1"/>
                </a:solidFill>
                <a:latin typeface="Arial Narrow" pitchFamily="34" charset="0"/>
              </a:rPr>
              <a:t> audit </a:t>
            </a:r>
            <a:r>
              <a:rPr lang="en-US" sz="1662" dirty="0" err="1">
                <a:solidFill>
                  <a:schemeClr val="tx1"/>
                </a:solidFill>
                <a:latin typeface="Arial Narrow" pitchFamily="34" charset="0"/>
              </a:rPr>
              <a:t>sebelumnya</a:t>
            </a:r>
            <a:endParaRPr lang="en-US" sz="1662" dirty="0">
              <a:solidFill>
                <a:schemeClr val="tx1"/>
              </a:solidFill>
              <a:latin typeface="Arial Narrow" pitchFamily="34" charset="0"/>
            </a:endParaRPr>
          </a:p>
        </p:txBody>
      </p:sp>
      <p:sp>
        <p:nvSpPr>
          <p:cNvPr id="14" name="Rectangle 13"/>
          <p:cNvSpPr/>
          <p:nvPr/>
        </p:nvSpPr>
        <p:spPr>
          <a:xfrm>
            <a:off x="3355539" y="5193890"/>
            <a:ext cx="2497019" cy="12718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r>
              <a:rPr lang="en-US" sz="1108" b="1" dirty="0" err="1">
                <a:solidFill>
                  <a:schemeClr val="bg1"/>
                </a:solidFill>
                <a:latin typeface="Cambria" panose="02040503050406030204" pitchFamily="18" charset="0"/>
              </a:rPr>
              <a:t>Hasil</a:t>
            </a:r>
            <a:r>
              <a:rPr lang="en-US" sz="1108" b="1" dirty="0">
                <a:solidFill>
                  <a:schemeClr val="bg1"/>
                </a:solidFill>
                <a:latin typeface="Cambria" panose="02040503050406030204" pitchFamily="18" charset="0"/>
              </a:rPr>
              <a:t> Audit </a:t>
            </a:r>
            <a:r>
              <a:rPr lang="en-US" sz="1108" b="1" dirty="0" err="1">
                <a:solidFill>
                  <a:schemeClr val="bg1"/>
                </a:solidFill>
                <a:latin typeface="Cambria" panose="02040503050406030204" pitchFamily="18" charset="0"/>
              </a:rPr>
              <a:t>dilaporkan</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kepada</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Manajer</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terkait</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kepada</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pekerja</a:t>
            </a:r>
            <a:r>
              <a:rPr lang="en-US" sz="1108" b="1" dirty="0">
                <a:solidFill>
                  <a:schemeClr val="bg1"/>
                </a:solidFill>
                <a:latin typeface="Cambria" panose="02040503050406030204" pitchFamily="18" charset="0"/>
              </a:rPr>
              <a:t> yang </a:t>
            </a:r>
            <a:r>
              <a:rPr lang="en-US" sz="1108" b="1" dirty="0" err="1">
                <a:solidFill>
                  <a:schemeClr val="bg1"/>
                </a:solidFill>
                <a:latin typeface="Cambria" panose="02040503050406030204" pitchFamily="18" charset="0"/>
              </a:rPr>
              <a:t>relevan</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jika</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ada</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perwakilan</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pekerja</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dan</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pihak</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terkait</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lainnya</a:t>
            </a:r>
            <a:r>
              <a:rPr lang="en-US" sz="1108" b="1" dirty="0">
                <a:solidFill>
                  <a:schemeClr val="bg1"/>
                </a:solidFill>
                <a:latin typeface="Cambria" panose="02040503050406030204" pitchFamily="18" charset="0"/>
              </a:rPr>
              <a:t>;</a:t>
            </a:r>
          </a:p>
        </p:txBody>
      </p:sp>
      <p:sp>
        <p:nvSpPr>
          <p:cNvPr id="15" name="Rectangle 14"/>
          <p:cNvSpPr/>
          <p:nvPr/>
        </p:nvSpPr>
        <p:spPr>
          <a:xfrm>
            <a:off x="224055" y="83354"/>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9.2. Program Audit Internal</a:t>
            </a:r>
          </a:p>
        </p:txBody>
      </p:sp>
      <p:sp>
        <p:nvSpPr>
          <p:cNvPr id="3" name="Slide Number Placeholder 2">
            <a:extLst>
              <a:ext uri="{FF2B5EF4-FFF2-40B4-BE49-F238E27FC236}">
                <a16:creationId xmlns:a16="http://schemas.microsoft.com/office/drawing/2014/main" id="{41D5CCA3-FAEC-4197-905B-D636A72C9A0D}"/>
              </a:ext>
            </a:extLst>
          </p:cNvPr>
          <p:cNvSpPr>
            <a:spLocks noGrp="1"/>
          </p:cNvSpPr>
          <p:nvPr>
            <p:ph type="sldNum" sz="quarter" idx="12"/>
          </p:nvPr>
        </p:nvSpPr>
        <p:spPr/>
        <p:txBody>
          <a:bodyPr/>
          <a:lstStyle/>
          <a:p>
            <a:pPr>
              <a:defRPr/>
            </a:pPr>
            <a:fld id="{2E3D3CF9-A8F0-446F-8AA4-23D2A19D86A0}" type="slidenum">
              <a:rPr lang="en-US" smtClean="0"/>
              <a:pPr>
                <a:defRPr/>
              </a:pPr>
              <a:t>99</a:t>
            </a:fld>
            <a:endParaRPr lang="en-US"/>
          </a:p>
        </p:txBody>
      </p:sp>
      <p:sp>
        <p:nvSpPr>
          <p:cNvPr id="2" name="Footer Placeholder 1">
            <a:extLst>
              <a:ext uri="{FF2B5EF4-FFF2-40B4-BE49-F238E27FC236}">
                <a16:creationId xmlns:a16="http://schemas.microsoft.com/office/drawing/2014/main" id="{D8F37F7F-E1B6-4C8E-A789-FAA67C939CBD}"/>
              </a:ext>
            </a:extLst>
          </p:cNvPr>
          <p:cNvSpPr>
            <a:spLocks noGrp="1"/>
          </p:cNvSpPr>
          <p:nvPr>
            <p:ph type="ftr" sz="quarter" idx="11"/>
          </p:nvPr>
        </p:nvSpPr>
        <p:spPr/>
        <p:txBody>
          <a:bodyPr/>
          <a:lstStyle/>
          <a:p>
            <a:pPr>
              <a:defRPr/>
            </a:pPr>
            <a:r>
              <a:rPr lang="pt-BR">
                <a:solidFill>
                  <a:prstClr val="black">
                    <a:tint val="75000"/>
                  </a:prstClr>
                </a:solidFill>
              </a:rPr>
              <a:t>Integrasi ISO 9001,ISO 45001 &amp; ISO 14001 1/rev.00 (c)Copyright, Sentral Sistem. May 2018</a:t>
            </a:r>
            <a:endParaRPr lang="en-US" dirty="0">
              <a:solidFill>
                <a:prstClr val="black">
                  <a:tint val="75000"/>
                </a:prstClr>
              </a:solidFill>
            </a:endParaRPr>
          </a:p>
        </p:txBody>
      </p:sp>
      <p:sp>
        <p:nvSpPr>
          <p:cNvPr id="13" name="Title 1">
            <a:extLst>
              <a:ext uri="{FF2B5EF4-FFF2-40B4-BE49-F238E27FC236}">
                <a16:creationId xmlns:a16="http://schemas.microsoft.com/office/drawing/2014/main" id="{2E6AEAFC-5BCF-4053-971C-B9A070E4C77B}"/>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28106664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1">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11559</TotalTime>
  <Words>11023</Words>
  <Application>Microsoft Office PowerPoint</Application>
  <PresentationFormat>On-screen Show (4:3)</PresentationFormat>
  <Paragraphs>1806</Paragraphs>
  <Slides>107</Slides>
  <Notes>37</Notes>
  <HiddenSlides>0</HiddenSlides>
  <MMClips>0</MMClips>
  <ScaleCrop>false</ScaleCrop>
  <HeadingPairs>
    <vt:vector size="8" baseType="variant">
      <vt:variant>
        <vt:lpstr>Fonts Used</vt:lpstr>
      </vt:variant>
      <vt:variant>
        <vt:i4>21</vt:i4>
      </vt:variant>
      <vt:variant>
        <vt:lpstr>Theme</vt:lpstr>
      </vt:variant>
      <vt:variant>
        <vt:i4>4</vt:i4>
      </vt:variant>
      <vt:variant>
        <vt:lpstr>Embedded OLE Servers</vt:lpstr>
      </vt:variant>
      <vt:variant>
        <vt:i4>4</vt:i4>
      </vt:variant>
      <vt:variant>
        <vt:lpstr>Slide Titles</vt:lpstr>
      </vt:variant>
      <vt:variant>
        <vt:i4>107</vt:i4>
      </vt:variant>
    </vt:vector>
  </HeadingPairs>
  <TitlesOfParts>
    <vt:vector size="136" baseType="lpstr">
      <vt:lpstr>Accidental Presidency</vt:lpstr>
      <vt:lpstr>Adobe Caslon Pro</vt:lpstr>
      <vt:lpstr>Adobe Fan Heiti Std B</vt:lpstr>
      <vt:lpstr>Adobe Garamond Pro Bold</vt:lpstr>
      <vt:lpstr>Aharoni</vt:lpstr>
      <vt:lpstr>Arial</vt:lpstr>
      <vt:lpstr>Arial Narrow</vt:lpstr>
      <vt:lpstr>Berlin Sans FB</vt:lpstr>
      <vt:lpstr>Bernard MT Condensed</vt:lpstr>
      <vt:lpstr>Calibri</vt:lpstr>
      <vt:lpstr>Calibri Light</vt:lpstr>
      <vt:lpstr>Cambria</vt:lpstr>
      <vt:lpstr>CG Omega</vt:lpstr>
      <vt:lpstr>Gill Sans MT</vt:lpstr>
      <vt:lpstr>Impact</vt:lpstr>
      <vt:lpstr>Rockwell</vt:lpstr>
      <vt:lpstr>Tahoma</vt:lpstr>
      <vt:lpstr>Times New Roman</vt:lpstr>
      <vt:lpstr>Trebuchet MS</vt:lpstr>
      <vt:lpstr>Verdana</vt:lpstr>
      <vt:lpstr>Wingdings</vt:lpstr>
      <vt:lpstr>Office Theme</vt:lpstr>
      <vt:lpstr>Custom Design</vt:lpstr>
      <vt:lpstr>1_Office Theme</vt:lpstr>
      <vt:lpstr>2_Office Theme</vt:lpstr>
      <vt:lpstr>Clip</vt:lpstr>
      <vt:lpstr>Visio</vt:lpstr>
      <vt:lpstr>Worksheet</vt:lpstr>
      <vt:lpstr>Slide</vt:lpstr>
      <vt:lpstr>INTEPRETATION &amp; AWARENESS</vt:lpstr>
      <vt:lpstr>Sasaran Pelatihan</vt:lpstr>
      <vt:lpstr>Definisi Mutu   </vt:lpstr>
      <vt:lpstr>PowerPoint Presentation</vt:lpstr>
      <vt:lpstr>PowerPoint Presentation</vt:lpstr>
      <vt:lpstr>YANG PERLU ANDA KETAHUI MENGENAI ISO 45001:2018</vt:lpstr>
      <vt:lpstr>Definisi K3</vt:lpstr>
      <vt:lpstr>PowerPoint Presentation</vt:lpstr>
      <vt:lpstr>PowerPoint Presentation</vt:lpstr>
      <vt:lpstr>PowerPoint Presentation</vt:lpstr>
      <vt:lpstr>PowerPoint Presentation</vt:lpstr>
      <vt:lpstr>PowerPoint Presentation</vt:lpstr>
      <vt:lpstr>GOAL ISO 9001 &amp; ISO 14001 &amp; ISO 45001</vt:lpstr>
      <vt:lpstr>Penjelasan Training</vt:lpstr>
      <vt:lpstr>PowerPoint Presentation</vt:lpstr>
      <vt:lpstr>PowerPoint Presentation</vt:lpstr>
      <vt:lpstr>PowerPoint Presentation</vt:lpstr>
      <vt:lpstr>PowerPoint Presentation</vt:lpstr>
      <vt:lpstr>PowerPoint Presentation</vt:lpstr>
      <vt:lpstr>Input Internal</vt:lpstr>
      <vt:lpstr>Isu Eksternal</vt:lpstr>
      <vt:lpstr>PowerPoint Presentation</vt:lpstr>
      <vt:lpstr>PowerPoint Presentation</vt:lpstr>
      <vt:lpstr>PowerPoint Presentation</vt:lpstr>
      <vt:lpstr>Apakah risiko itu?</vt:lpstr>
      <vt:lpstr>Apakah risiko itu?</vt:lpstr>
      <vt:lpstr>Apakah risiko itu?</vt:lpstr>
      <vt:lpstr>Apakah risiko itu?</vt:lpstr>
      <vt:lpstr>TEKNIK PENGELOLAAN RISIKO  versi Sentral Sistem Consulting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Kepemimpinan dan Komitmen</vt:lpstr>
      <vt:lpstr>SMK3</vt:lpstr>
      <vt:lpstr>PowerPoint Presentation</vt:lpstr>
      <vt:lpstr>SMK3</vt:lpstr>
      <vt:lpstr>PowerPoint Presentation</vt:lpstr>
      <vt:lpstr>PowerPoint Presentation</vt:lpstr>
      <vt:lpstr>Konsep SISTEM PENCEGAHAN:   dari tindakan setelah kejadian, menjadi tindakan sebelum kejadian </vt:lpstr>
      <vt:lpstr>Tindakan untuk mengatasi Resiko dan Peluang (SMM  6.1)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SMM 8. Operasi</vt:lpstr>
      <vt:lpstr>PowerPoint Presentation</vt:lpstr>
      <vt:lpstr>Sistem Traditional vs Perencanaan Realisasi Modern</vt:lpstr>
      <vt:lpstr>Beralih dari fokus Perbaikan ke Pencegahan (Perpindahan Energi dari “Usaha Perbaikan” ke “Usaha Pencegahan”)  </vt:lpstr>
      <vt:lpstr>PowerPoint Presentation</vt:lpstr>
      <vt:lpstr>SMM 8.2.1. Komunikasi dengan pelanggan </vt:lpstr>
      <vt:lpstr>PowerPoint Presentation</vt:lpstr>
      <vt:lpstr>PowerPoint Presentation</vt:lpstr>
      <vt:lpstr>PowerPoint Presentation</vt:lpstr>
      <vt:lpstr>SMM  8.5 Penyediaan Produk dan Jasa</vt:lpstr>
      <vt:lpstr>SMM  8.5.2 Identifikasi dan Mampu Telusur </vt:lpstr>
      <vt:lpstr>SMM  8.5.3 Pengendalian Barang Milik Pelanggan dan Penyedia Eksternal</vt:lpstr>
      <vt:lpstr>SMM  8.5.4 Pemeliharaan</vt:lpstr>
      <vt:lpstr>PowerPoint Presentation</vt:lpstr>
      <vt:lpstr>PowerPoint Presentation</vt:lpstr>
      <vt:lpstr>PowerPoint Presentation</vt:lpstr>
      <vt:lpstr>SMM  8.7 Pengendalian Output Tidak Sesuai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Intepretation &amp; Awareness ISO 45001 : 2018</dc:title>
  <dc:creator>Dody Indra Wisnu</dc:creator>
  <cp:lastModifiedBy>nasrullah darsah</cp:lastModifiedBy>
  <cp:revision>213</cp:revision>
  <dcterms:created xsi:type="dcterms:W3CDTF">2018-03-24T02:16:48Z</dcterms:created>
  <dcterms:modified xsi:type="dcterms:W3CDTF">2019-08-21T06:16:56Z</dcterms:modified>
</cp:coreProperties>
</file>